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444" r:id="rId3"/>
    <p:sldId id="299" r:id="rId4"/>
    <p:sldId id="445" r:id="rId5"/>
    <p:sldId id="292" r:id="rId6"/>
    <p:sldId id="446" r:id="rId7"/>
    <p:sldId id="294" r:id="rId8"/>
    <p:sldId id="447" r:id="rId9"/>
    <p:sldId id="296" r:id="rId10"/>
    <p:sldId id="44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98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00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7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81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8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348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0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55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0A109-C683-46E0-AD6D-D89E5BDE0D12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BA508-6030-4AA5-A8AD-A704FF71A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9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5112" y="1370231"/>
            <a:ext cx="901382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213 + 39 =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the difference between 19 and 72?</a:t>
            </a: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354 - 36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How many minutes are there in 1 and 1/2 hours?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</a:t>
            </a:r>
          </a:p>
          <a:p>
            <a:endParaRPr lang="en-GB" sz="2800" dirty="0"/>
          </a:p>
          <a:p>
            <a:r>
              <a:rPr lang="en-GB" sz="2800" dirty="0" smtClean="0"/>
              <a:t>			</a:t>
            </a:r>
            <a:r>
              <a:rPr lang="en-GB" sz="2800" dirty="0"/>
              <a:t>3</a:t>
            </a:r>
            <a:r>
              <a:rPr lang="en-GB" sz="2800" dirty="0" smtClean="0"/>
              <a:t>, </a:t>
            </a:r>
            <a:r>
              <a:rPr lang="en-GB" sz="2800" dirty="0"/>
              <a:t>9</a:t>
            </a:r>
            <a:r>
              <a:rPr lang="en-GB" sz="2800" dirty="0" smtClean="0"/>
              <a:t>, 15, 21, __, __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85955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5111" y="1370231"/>
            <a:ext cx="1042030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213 + 39 = </a:t>
            </a:r>
            <a:r>
              <a:rPr lang="en-GB" sz="2800" dirty="0" smtClean="0">
                <a:solidFill>
                  <a:srgbClr val="FF0000"/>
                </a:solidFill>
              </a:rPr>
              <a:t>252</a:t>
            </a: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the difference between 19 and 72? </a:t>
            </a:r>
            <a:r>
              <a:rPr lang="en-GB" sz="2800" dirty="0" smtClean="0">
                <a:solidFill>
                  <a:srgbClr val="FF0000"/>
                </a:solidFill>
              </a:rPr>
              <a:t>53</a:t>
            </a:r>
            <a:endParaRPr lang="en-GB" sz="28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FontTx/>
              <a:buAutoNum type="arabicPeriod"/>
            </a:pPr>
            <a:r>
              <a:rPr lang="en-GB" sz="2800" dirty="0"/>
              <a:t>354 - 36 </a:t>
            </a:r>
            <a:r>
              <a:rPr lang="en-GB" sz="2800" dirty="0" smtClean="0"/>
              <a:t>= </a:t>
            </a:r>
            <a:r>
              <a:rPr lang="en-GB" sz="2800" dirty="0" smtClean="0">
                <a:solidFill>
                  <a:srgbClr val="FF0000"/>
                </a:solidFill>
              </a:rPr>
              <a:t>318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FontTx/>
              <a:buAutoNum type="arabicPeriod"/>
            </a:pPr>
            <a:r>
              <a:rPr lang="en-GB" sz="2800" dirty="0" smtClean="0"/>
              <a:t>How many minutes are there in 1 </a:t>
            </a:r>
            <a:r>
              <a:rPr lang="en-GB" sz="2800" dirty="0"/>
              <a:t>and 1/2 </a:t>
            </a:r>
            <a:r>
              <a:rPr lang="en-GB" sz="2800" dirty="0" smtClean="0"/>
              <a:t>hours? </a:t>
            </a:r>
            <a:r>
              <a:rPr lang="en-GB" sz="2800" dirty="0" smtClean="0">
                <a:solidFill>
                  <a:srgbClr val="FF0000"/>
                </a:solidFill>
              </a:rPr>
              <a:t>90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rgbClr val="FF0000"/>
                </a:solidFill>
              </a:rPr>
              <a:t>minutes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</a:t>
            </a:r>
          </a:p>
          <a:p>
            <a:endParaRPr lang="en-GB" sz="2800" dirty="0"/>
          </a:p>
          <a:p>
            <a:r>
              <a:rPr lang="en-GB" sz="2800" dirty="0" smtClean="0"/>
              <a:t>			</a:t>
            </a:r>
            <a:r>
              <a:rPr lang="en-GB" sz="2800" dirty="0"/>
              <a:t> 3, 9, 15, 21, </a:t>
            </a:r>
            <a:r>
              <a:rPr lang="en-GB" sz="2800" dirty="0" smtClean="0">
                <a:solidFill>
                  <a:srgbClr val="FF0000"/>
                </a:solidFill>
              </a:rPr>
              <a:t>27</a:t>
            </a:r>
            <a:r>
              <a:rPr lang="en-GB" sz="2800" dirty="0" smtClean="0"/>
              <a:t>, </a:t>
            </a:r>
            <a:r>
              <a:rPr lang="en-GB" sz="2800" dirty="0" smtClean="0">
                <a:solidFill>
                  <a:srgbClr val="FF0000"/>
                </a:solidFill>
              </a:rPr>
              <a:t>33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3263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1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17285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324 + 423 =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/>
              <a:t>8</a:t>
            </a:r>
            <a:r>
              <a:rPr lang="en-GB" sz="2800" dirty="0" smtClean="0"/>
              <a:t> + 2 + 6 </a:t>
            </a:r>
            <a:r>
              <a:rPr lang="en-GB" sz="2800" dirty="0"/>
              <a:t>=</a:t>
            </a: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 </a:t>
            </a:r>
            <a:r>
              <a:rPr lang="en-GB" sz="2800" dirty="0" err="1" smtClean="0"/>
              <a:t>part</a:t>
            </a:r>
            <a:r>
              <a:rPr lang="en-GB" sz="2800" dirty="0" smtClean="0"/>
              <a:t>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Put these numbers in </a:t>
            </a:r>
            <a:r>
              <a:rPr lang="en-GB" sz="2800" dirty="0"/>
              <a:t>a</a:t>
            </a:r>
            <a:r>
              <a:rPr lang="en-GB" sz="2800" dirty="0" smtClean="0"/>
              <a:t>scending order.</a:t>
            </a:r>
          </a:p>
          <a:p>
            <a:r>
              <a:rPr lang="en-GB" sz="2800" dirty="0" smtClean="0"/>
              <a:t>			 36, 6, 106, 16, 66, 216</a:t>
            </a:r>
            <a:endParaRPr lang="en-GB" sz="2800" dirty="0"/>
          </a:p>
          <a:p>
            <a:r>
              <a:rPr lang="en-GB" sz="2800" dirty="0" smtClean="0"/>
              <a:t>5.   What month comes </a:t>
            </a:r>
            <a:r>
              <a:rPr lang="en-GB" sz="2800" u="sng" dirty="0" smtClean="0"/>
              <a:t>before</a:t>
            </a:r>
            <a:r>
              <a:rPr lang="en-GB" sz="2800" dirty="0" smtClean="0"/>
              <a:t> March?</a:t>
            </a: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</a:t>
            </a:r>
            <a:endParaRPr lang="en-GB" sz="4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4677651" y="2374285"/>
            <a:ext cx="3011324" cy="1911965"/>
            <a:chOff x="7501103" y="3079135"/>
            <a:chExt cx="3011324" cy="1911965"/>
          </a:xfrm>
        </p:grpSpPr>
        <p:sp>
          <p:nvSpPr>
            <p:cNvPr id="2" name="Oval 1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10</a:t>
              </a:r>
              <a:endParaRPr lang="en-GB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9690101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3</a:t>
              </a:r>
            </a:p>
          </p:txBody>
        </p:sp>
        <p:cxnSp>
          <p:nvCxnSpPr>
            <p:cNvPr id="9" name="Straight Connector 8"/>
            <p:cNvCxnSpPr>
              <a:stCxn id="7" idx="0"/>
              <a:endCxn id="2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8" idx="0"/>
              <a:endCxn id="2" idx="5"/>
            </p:cNvCxnSpPr>
            <p:nvPr/>
          </p:nvCxnSpPr>
          <p:spPr>
            <a:xfrm flipH="1" flipV="1">
              <a:off x="9276096" y="3778323"/>
              <a:ext cx="82516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  <a:r>
                <a:rPr lang="en-GB" dirty="0" smtClean="0"/>
                <a:t>0</a:t>
              </a:r>
              <a:endParaRPr lang="en-GB" dirty="0"/>
            </a:p>
          </p:txBody>
        </p:sp>
      </p:grpSp>
      <p:cxnSp>
        <p:nvCxnSpPr>
          <p:cNvPr id="16" name="Straight Connector 15"/>
          <p:cNvCxnSpPr>
            <a:endCxn id="2" idx="4"/>
          </p:cNvCxnSpPr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790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581901" y="1053821"/>
            <a:ext cx="901382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/>
              <a:t>324 + 423 = </a:t>
            </a:r>
            <a:r>
              <a:rPr lang="en-GB" sz="2800" dirty="0" smtClean="0">
                <a:solidFill>
                  <a:srgbClr val="FF0000"/>
                </a:solidFill>
              </a:rPr>
              <a:t>747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FontTx/>
              <a:buAutoNum type="arabicPeriod"/>
            </a:pPr>
            <a:r>
              <a:rPr lang="en-GB" sz="2800" dirty="0"/>
              <a:t>8 + 2 + 6 </a:t>
            </a:r>
            <a:r>
              <a:rPr lang="en-GB" sz="2800" dirty="0" smtClean="0"/>
              <a:t>= </a:t>
            </a:r>
            <a:r>
              <a:rPr lang="en-GB" sz="2800" dirty="0" smtClean="0">
                <a:solidFill>
                  <a:srgbClr val="FF0000"/>
                </a:solidFill>
              </a:rPr>
              <a:t>16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 </a:t>
            </a:r>
            <a:r>
              <a:rPr lang="en-GB" sz="2800" dirty="0" err="1" smtClean="0"/>
              <a:t>part</a:t>
            </a:r>
            <a:r>
              <a:rPr lang="en-GB" sz="2800" dirty="0" smtClean="0"/>
              <a:t>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Put these numbers in </a:t>
            </a:r>
            <a:r>
              <a:rPr lang="en-GB" sz="2800" dirty="0"/>
              <a:t>a</a:t>
            </a:r>
            <a:r>
              <a:rPr lang="en-GB" sz="2800" dirty="0" smtClean="0"/>
              <a:t>scending order.</a:t>
            </a:r>
          </a:p>
          <a:p>
            <a:r>
              <a:rPr lang="en-GB" sz="2800" dirty="0" smtClean="0"/>
              <a:t>			 </a:t>
            </a:r>
            <a:r>
              <a:rPr lang="en-GB" sz="2800" dirty="0" smtClean="0">
                <a:solidFill>
                  <a:srgbClr val="FF0000"/>
                </a:solidFill>
              </a:rPr>
              <a:t>6, 16, 36, 66, 106, 216</a:t>
            </a:r>
            <a:endParaRPr lang="en-GB" sz="2800" dirty="0">
              <a:solidFill>
                <a:srgbClr val="FF0000"/>
              </a:solidFill>
            </a:endParaRPr>
          </a:p>
          <a:p>
            <a:r>
              <a:rPr lang="en-GB" sz="2800" dirty="0" smtClean="0"/>
              <a:t>5.   What month comes </a:t>
            </a:r>
            <a:r>
              <a:rPr lang="en-GB" sz="2800" u="sng" dirty="0" smtClean="0"/>
              <a:t>before</a:t>
            </a:r>
            <a:r>
              <a:rPr lang="en-GB" sz="2800" dirty="0" smtClean="0"/>
              <a:t> March? </a:t>
            </a:r>
            <a:r>
              <a:rPr lang="en-GB" sz="2800" dirty="0" smtClean="0">
                <a:solidFill>
                  <a:srgbClr val="FF0000"/>
                </a:solidFill>
              </a:rPr>
              <a:t>February</a:t>
            </a:r>
            <a:endParaRPr lang="en-GB" sz="2800" dirty="0">
              <a:solidFill>
                <a:srgbClr val="FF0000"/>
              </a:solidFill>
            </a:endParaRPr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312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2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4677651" y="2374285"/>
            <a:ext cx="3011324" cy="1911965"/>
            <a:chOff x="7501103" y="3079135"/>
            <a:chExt cx="3011324" cy="1911965"/>
          </a:xfrm>
        </p:grpSpPr>
        <p:sp>
          <p:nvSpPr>
            <p:cNvPr id="2" name="Oval 1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rgbClr val="FF0000"/>
                  </a:solidFill>
                </a:rPr>
                <a:t>53</a:t>
              </a:r>
              <a:endParaRPr lang="en-GB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10</a:t>
              </a:r>
              <a:endParaRPr lang="en-GB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9690101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3</a:t>
              </a:r>
            </a:p>
          </p:txBody>
        </p:sp>
        <p:cxnSp>
          <p:nvCxnSpPr>
            <p:cNvPr id="9" name="Straight Connector 8"/>
            <p:cNvCxnSpPr>
              <a:stCxn id="7" idx="0"/>
              <a:endCxn id="2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8" idx="0"/>
              <a:endCxn id="2" idx="5"/>
            </p:cNvCxnSpPr>
            <p:nvPr/>
          </p:nvCxnSpPr>
          <p:spPr>
            <a:xfrm flipH="1" flipV="1">
              <a:off x="9276096" y="3778323"/>
              <a:ext cx="82516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4</a:t>
              </a:r>
              <a:r>
                <a:rPr lang="en-GB" dirty="0" smtClean="0"/>
                <a:t>0</a:t>
              </a:r>
              <a:endParaRPr lang="en-GB" dirty="0"/>
            </a:p>
          </p:txBody>
        </p:sp>
      </p:grpSp>
      <p:cxnSp>
        <p:nvCxnSpPr>
          <p:cNvPr id="16" name="Straight Connector 15"/>
          <p:cNvCxnSpPr>
            <a:endCxn id="2" idx="4"/>
          </p:cNvCxnSpPr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798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378 + 387 =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is 10 less than 502?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number is represented by the dienes?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48 ÷ 4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How many days are there </a:t>
            </a:r>
            <a:r>
              <a:rPr lang="en-GB" sz="2800" dirty="0"/>
              <a:t>i</a:t>
            </a:r>
            <a:r>
              <a:rPr lang="en-GB" sz="2800" dirty="0" smtClean="0"/>
              <a:t>n March, April and May in total?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</a:t>
            </a:r>
            <a:endParaRPr lang="en-GB" sz="4000" dirty="0"/>
          </a:p>
        </p:txBody>
      </p:sp>
      <p:pic>
        <p:nvPicPr>
          <p:cNvPr id="205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97" y="3446204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801" y="3447513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4743895" y="3379259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910944" y="3512636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349120" y="3852331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067" y="3452956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954346" y="381304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008822" y="336613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247682" y="335742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500432" y="3405224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748704" y="341309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219057" y="3409538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932911" y="340080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443077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050134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82571" y="358338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45953" y="326597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891937" y="329023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599" y="3452956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579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en-GB" sz="2800" dirty="0"/>
              <a:t>378 + 387 </a:t>
            </a:r>
            <a:r>
              <a:rPr lang="en-GB" sz="2800" dirty="0" smtClean="0"/>
              <a:t>= </a:t>
            </a:r>
            <a:r>
              <a:rPr lang="en-GB" sz="2800" dirty="0" smtClean="0">
                <a:solidFill>
                  <a:srgbClr val="FF0000"/>
                </a:solidFill>
              </a:rPr>
              <a:t>765</a:t>
            </a:r>
            <a:r>
              <a:rPr lang="en-GB" sz="2800" dirty="0" smtClean="0"/>
              <a:t>  </a:t>
            </a: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FontTx/>
              <a:buAutoNum type="arabicPeriod"/>
            </a:pPr>
            <a:r>
              <a:rPr lang="en-GB" sz="2800" dirty="0"/>
              <a:t>What is 10 less than </a:t>
            </a:r>
            <a:r>
              <a:rPr lang="en-GB" sz="2800" dirty="0" smtClean="0"/>
              <a:t>502? </a:t>
            </a:r>
            <a:r>
              <a:rPr lang="en-GB" sz="2800" dirty="0" smtClean="0">
                <a:solidFill>
                  <a:srgbClr val="FF0000"/>
                </a:solidFill>
              </a:rPr>
              <a:t>492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What number is represented by the dienes? </a:t>
            </a:r>
            <a:r>
              <a:rPr lang="en-GB" sz="2800" dirty="0" smtClean="0">
                <a:solidFill>
                  <a:srgbClr val="FF0000"/>
                </a:solidFill>
              </a:rPr>
              <a:t>469</a:t>
            </a: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48 ÷ 4 = </a:t>
            </a:r>
            <a:r>
              <a:rPr lang="en-GB" sz="2800" dirty="0" smtClean="0">
                <a:solidFill>
                  <a:srgbClr val="FF0000"/>
                </a:solidFill>
              </a:rPr>
              <a:t>12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FontTx/>
              <a:buAutoNum type="arabicPeriod"/>
            </a:pPr>
            <a:r>
              <a:rPr lang="en-GB" sz="2800" dirty="0"/>
              <a:t>How many days are there in March, April and May in </a:t>
            </a:r>
            <a:r>
              <a:rPr lang="en-GB" sz="2800" dirty="0" smtClean="0"/>
              <a:t>total? </a:t>
            </a:r>
            <a:r>
              <a:rPr lang="en-GB" sz="2800" dirty="0" smtClean="0">
                <a:solidFill>
                  <a:srgbClr val="FF0000"/>
                </a:solidFill>
              </a:rPr>
              <a:t>92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-1" y="0"/>
            <a:ext cx="42825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3 ANSWERS</a:t>
            </a:r>
            <a:endParaRPr lang="en-GB" sz="4000" dirty="0"/>
          </a:p>
        </p:txBody>
      </p:sp>
      <p:pic>
        <p:nvPicPr>
          <p:cNvPr id="22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384" y="3431119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4743895" y="3379259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891937" y="3551287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07925" y="397427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954346" y="3813042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008822" y="336613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247682" y="335742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500432" y="3405224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5748704" y="3413093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7219057" y="3409538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932911" y="3400807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443077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ienes Blocks Clipart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26" b="18303"/>
          <a:stretch/>
        </p:blipFill>
        <p:spPr bwMode="auto">
          <a:xfrm>
            <a:off x="6050134" y="3424710"/>
            <a:ext cx="156601" cy="91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82571" y="358338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4245953" y="326597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nterlocking Base 10 Blocks Single Cub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88" t="28537" r="28382" b="30863"/>
          <a:stretch/>
        </p:blipFill>
        <p:spPr bwMode="auto">
          <a:xfrm>
            <a:off x="3891937" y="3290238"/>
            <a:ext cx="282389" cy="26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811" y="3452955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464" y="3452955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Dienes Block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95" y="3411101"/>
            <a:ext cx="766033" cy="76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94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437 + 217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937 - 431 =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Use =&lt;&gt; to make the sentence true. The number of days in February ___ the number of days in September.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True or false? This shape is a quadrilateral.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24, 21, 18 __, __</a:t>
            </a: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</a:t>
            </a:r>
            <a:endParaRPr lang="en-GB" sz="4000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1847" y="4161108"/>
            <a:ext cx="1034008" cy="78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79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61938" y="1093976"/>
            <a:ext cx="9013826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AutoNum type="arabicPeriod"/>
            </a:pPr>
            <a:r>
              <a:rPr lang="en-GB" sz="2800" dirty="0"/>
              <a:t>437 + 217 = </a:t>
            </a:r>
            <a:r>
              <a:rPr lang="en-GB" sz="2800" dirty="0" smtClean="0">
                <a:solidFill>
                  <a:srgbClr val="FF0000"/>
                </a:solidFill>
              </a:rPr>
              <a:t>654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/>
              <a:t>937 - 431 = </a:t>
            </a:r>
            <a:r>
              <a:rPr lang="en-GB" sz="2800" dirty="0" smtClean="0">
                <a:solidFill>
                  <a:srgbClr val="FF0000"/>
                </a:solidFill>
              </a:rPr>
              <a:t>506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Use =&lt;&gt; to make the sentence true. The number of days in February </a:t>
            </a:r>
            <a:r>
              <a:rPr lang="en-GB" sz="2800" dirty="0" smtClean="0">
                <a:solidFill>
                  <a:srgbClr val="FF0000"/>
                </a:solidFill>
              </a:rPr>
              <a:t>&lt;</a:t>
            </a:r>
            <a:r>
              <a:rPr lang="en-GB" sz="2800" dirty="0" smtClean="0"/>
              <a:t> the number of days in September.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True or false? This shape is a quadrilateral. </a:t>
            </a:r>
            <a:r>
              <a:rPr lang="en-GB" sz="2800" dirty="0" smtClean="0">
                <a:solidFill>
                  <a:srgbClr val="FF0000"/>
                </a:solidFill>
              </a:rPr>
              <a:t>False – it is a pentagon as it has 5 sides.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</a:t>
            </a:r>
            <a:r>
              <a:rPr lang="en-GB" sz="2800" dirty="0"/>
              <a:t> 24, 21, 18 </a:t>
            </a:r>
            <a:r>
              <a:rPr lang="en-GB" sz="2800" dirty="0" smtClean="0">
                <a:solidFill>
                  <a:srgbClr val="FF0000"/>
                </a:solidFill>
              </a:rPr>
              <a:t>15, 12</a:t>
            </a:r>
            <a:endParaRPr lang="en-GB" sz="28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094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4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161908" y="3193435"/>
            <a:ext cx="0" cy="25277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6807" y="4232903"/>
            <a:ext cx="1034008" cy="78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6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29854" y="732399"/>
            <a:ext cx="9013826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 smtClean="0"/>
              <a:t>327 + 457 =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942 - 54 =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part-part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40, 36, 32, __, __</a:t>
            </a:r>
          </a:p>
          <a:p>
            <a:r>
              <a:rPr lang="en-GB" sz="2800" dirty="0" smtClean="0"/>
              <a:t>	</a:t>
            </a:r>
          </a:p>
          <a:p>
            <a:pPr marL="514350" indent="-514350">
              <a:buAutoNum type="arabicPeriod" startAt="5"/>
            </a:pPr>
            <a:r>
              <a:rPr lang="en-GB" sz="2800" dirty="0" smtClean="0"/>
              <a:t>What is the difference between 729 and 792? </a:t>
            </a:r>
            <a:endParaRPr lang="en-GB" sz="2800" dirty="0"/>
          </a:p>
          <a:p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2952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</a:t>
            </a:r>
            <a:endParaRPr lang="en-GB" sz="4000" dirty="0"/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4459020" y="2189776"/>
            <a:ext cx="3003220" cy="1911965"/>
            <a:chOff x="7501103" y="3079135"/>
            <a:chExt cx="3003220" cy="1911965"/>
          </a:xfrm>
        </p:grpSpPr>
        <p:sp>
          <p:nvSpPr>
            <p:cNvPr id="14" name="Oval 13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242</a:t>
              </a:r>
              <a:endParaRPr lang="en-GB"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2</a:t>
              </a:r>
              <a:r>
                <a:rPr lang="en-GB" dirty="0" smtClean="0">
                  <a:solidFill>
                    <a:schemeClr val="tx1"/>
                  </a:solidFill>
                </a:rPr>
                <a:t>00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681997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rgbClr val="FF0000"/>
                </a:solidFill>
              </a:endParaRPr>
            </a:p>
          </p:txBody>
        </p:sp>
        <p:cxnSp>
          <p:nvCxnSpPr>
            <p:cNvPr id="18" name="Straight Connector 17"/>
            <p:cNvCxnSpPr>
              <a:stCxn id="15" idx="0"/>
              <a:endCxn id="14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7" idx="0"/>
              <a:endCxn id="14" idx="5"/>
            </p:cNvCxnSpPr>
            <p:nvPr/>
          </p:nvCxnSpPr>
          <p:spPr>
            <a:xfrm flipH="1" flipV="1">
              <a:off x="9276096" y="3778323"/>
              <a:ext cx="817064" cy="3796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798055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6" y="361950"/>
            <a:ext cx="234823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6375" y="384720"/>
            <a:ext cx="8324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Maths- 5 a day</a:t>
            </a:r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229854" y="732399"/>
            <a:ext cx="9013826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800" dirty="0"/>
              <a:t>327 + 457 =  </a:t>
            </a:r>
            <a:r>
              <a:rPr lang="en-GB" sz="2800" dirty="0" smtClean="0">
                <a:solidFill>
                  <a:srgbClr val="FF0000"/>
                </a:solidFill>
              </a:rPr>
              <a:t>784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/>
              <a:t>942 </a:t>
            </a:r>
            <a:r>
              <a:rPr lang="en-GB" sz="2800" dirty="0" smtClean="0"/>
              <a:t>- 54 = </a:t>
            </a:r>
            <a:r>
              <a:rPr lang="en-GB" sz="2800" dirty="0" smtClean="0">
                <a:solidFill>
                  <a:srgbClr val="FF0000"/>
                </a:solidFill>
              </a:rPr>
              <a:t>888</a:t>
            </a:r>
            <a:r>
              <a:rPr lang="en-GB" sz="2800" dirty="0" smtClean="0"/>
              <a:t>  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part-part whole.</a:t>
            </a:r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r>
              <a:rPr lang="en-GB" sz="2800" dirty="0" smtClean="0"/>
              <a:t>Complete the number sequence.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		</a:t>
            </a:r>
            <a:r>
              <a:rPr lang="en-GB" sz="2800" dirty="0"/>
              <a:t> 40, 36, 32, </a:t>
            </a:r>
            <a:r>
              <a:rPr lang="en-GB" sz="2800" dirty="0" smtClean="0">
                <a:solidFill>
                  <a:srgbClr val="FF0000"/>
                </a:solidFill>
              </a:rPr>
              <a:t>28, 24</a:t>
            </a:r>
          </a:p>
          <a:p>
            <a:r>
              <a:rPr lang="en-GB" sz="2800" dirty="0" smtClean="0"/>
              <a:t>	</a:t>
            </a:r>
          </a:p>
          <a:p>
            <a:pPr marL="514350" indent="-514350">
              <a:buAutoNum type="arabicPeriod" startAt="5"/>
            </a:pPr>
            <a:r>
              <a:rPr lang="en-GB" sz="2800" dirty="0" smtClean="0"/>
              <a:t>What is the difference between </a:t>
            </a:r>
            <a:r>
              <a:rPr lang="en-GB" sz="2800" dirty="0"/>
              <a:t>729 and 792? </a:t>
            </a:r>
            <a:r>
              <a:rPr lang="en-GB" sz="2800" dirty="0" smtClean="0">
                <a:solidFill>
                  <a:srgbClr val="FF0000"/>
                </a:solidFill>
              </a:rPr>
              <a:t>63</a:t>
            </a:r>
            <a:endParaRPr lang="en-GB" sz="2800" dirty="0">
              <a:solidFill>
                <a:srgbClr val="FF0000"/>
              </a:solidFill>
            </a:endParaRPr>
          </a:p>
          <a:p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/>
          </a:p>
          <a:p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4244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Day 5 </a:t>
            </a:r>
            <a:r>
              <a:rPr lang="en-GB" sz="4000" dirty="0" smtClean="0">
                <a:solidFill>
                  <a:srgbClr val="FF0000"/>
                </a:solidFill>
              </a:rPr>
              <a:t>ANSWERS</a:t>
            </a:r>
            <a:endParaRPr lang="en-GB" sz="4000" dirty="0">
              <a:solidFill>
                <a:srgbClr val="FF0000"/>
              </a:solidFill>
            </a:endParaRPr>
          </a:p>
        </p:txBody>
      </p:sp>
      <p:cxnSp>
        <p:nvCxnSpPr>
          <p:cNvPr id="16" name="Straight Connector 15"/>
          <p:cNvCxnSpPr>
            <a:endCxn id="14" idx="4"/>
          </p:cNvCxnSpPr>
          <p:nvPr/>
        </p:nvCxnSpPr>
        <p:spPr>
          <a:xfrm flipV="1">
            <a:off x="5943277" y="3008926"/>
            <a:ext cx="0" cy="2597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>
            <a:off x="4459020" y="2189776"/>
            <a:ext cx="3003220" cy="1911965"/>
            <a:chOff x="7501103" y="3079135"/>
            <a:chExt cx="3003220" cy="1911965"/>
          </a:xfrm>
        </p:grpSpPr>
        <p:sp>
          <p:nvSpPr>
            <p:cNvPr id="14" name="Oval 13"/>
            <p:cNvSpPr/>
            <p:nvPr/>
          </p:nvSpPr>
          <p:spPr>
            <a:xfrm>
              <a:off x="8574197" y="3079135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242</a:t>
              </a:r>
              <a:endParaRPr lang="en-GB"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7501103" y="417195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2</a:t>
              </a:r>
              <a:r>
                <a:rPr lang="en-GB" dirty="0" smtClean="0">
                  <a:solidFill>
                    <a:schemeClr val="tx1"/>
                  </a:solidFill>
                </a:rPr>
                <a:t>00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681997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FF0000"/>
                  </a:solidFill>
                </a:rPr>
                <a:t>2</a:t>
              </a:r>
            </a:p>
          </p:txBody>
        </p:sp>
        <p:cxnSp>
          <p:nvCxnSpPr>
            <p:cNvPr id="18" name="Straight Connector 17"/>
            <p:cNvCxnSpPr>
              <a:stCxn id="15" idx="0"/>
              <a:endCxn id="14" idx="3"/>
            </p:cNvCxnSpPr>
            <p:nvPr/>
          </p:nvCxnSpPr>
          <p:spPr>
            <a:xfrm flipV="1">
              <a:off x="7912266" y="3778323"/>
              <a:ext cx="782358" cy="39362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7" idx="0"/>
              <a:endCxn id="14" idx="5"/>
            </p:cNvCxnSpPr>
            <p:nvPr/>
          </p:nvCxnSpPr>
          <p:spPr>
            <a:xfrm flipH="1" flipV="1">
              <a:off x="9276096" y="3778323"/>
              <a:ext cx="817064" cy="37969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8591550" y="4158020"/>
              <a:ext cx="822326" cy="81915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FF0000"/>
                  </a:solidFill>
                </a:rPr>
                <a:t>4</a:t>
              </a:r>
              <a:r>
                <a:rPr lang="en-GB" dirty="0" smtClean="0">
                  <a:solidFill>
                    <a:srgbClr val="FF0000"/>
                  </a:solidFill>
                </a:rPr>
                <a:t>0</a:t>
              </a:r>
              <a:endParaRPr lang="en-GB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8605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47977</TotalTime>
  <Words>416</Words>
  <Application>Microsoft Office PowerPoint</Application>
  <PresentationFormat>Widescreen</PresentationFormat>
  <Paragraphs>183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draw 2D shapes and recognise types of angles</dc:title>
  <dc:creator>Alex Wilkinson-Tough</dc:creator>
  <cp:lastModifiedBy>Natasha Spencer</cp:lastModifiedBy>
  <cp:revision>236</cp:revision>
  <dcterms:created xsi:type="dcterms:W3CDTF">2020-04-15T18:01:40Z</dcterms:created>
  <dcterms:modified xsi:type="dcterms:W3CDTF">2020-06-04T17:22:31Z</dcterms:modified>
</cp:coreProperties>
</file>