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444" r:id="rId3"/>
    <p:sldId id="299" r:id="rId4"/>
    <p:sldId id="445" r:id="rId5"/>
    <p:sldId id="292" r:id="rId6"/>
    <p:sldId id="446" r:id="rId7"/>
    <p:sldId id="294" r:id="rId8"/>
    <p:sldId id="447" r:id="rId9"/>
    <p:sldId id="296" r:id="rId10"/>
    <p:sldId id="448" r:id="rId11"/>
    <p:sldId id="449" r:id="rId12"/>
    <p:sldId id="450" r:id="rId13"/>
    <p:sldId id="451" r:id="rId14"/>
    <p:sldId id="452" r:id="rId15"/>
    <p:sldId id="453" r:id="rId16"/>
    <p:sldId id="454" r:id="rId17"/>
    <p:sldId id="455" r:id="rId18"/>
    <p:sldId id="45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06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5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26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981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6483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464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002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979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881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638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348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505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2552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0A109-C683-46E0-AD6D-D89E5BDE0D1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091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bbc.co.uk/bitesize/articles/z4j83j6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articles/zwphjsg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95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1</a:t>
            </a:r>
            <a:endParaRPr lang="en-GB" sz="4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017" y="1263586"/>
            <a:ext cx="8093660" cy="5162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9556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75139" y="11476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43263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1 </a:t>
            </a:r>
            <a:r>
              <a:rPr lang="en-GB" sz="4000" dirty="0" smtClean="0">
                <a:solidFill>
                  <a:srgbClr val="FF0000"/>
                </a:solidFill>
              </a:rPr>
              <a:t>ANSWERS</a:t>
            </a:r>
            <a:endParaRPr lang="en-GB" sz="40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017" y="1263586"/>
            <a:ext cx="8093660" cy="516215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527173" y="1369271"/>
            <a:ext cx="33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Lucida Handwriting" panose="03010101010101010101" pitchFamily="66" charset="0"/>
              </a:rPr>
              <a:t>R</a:t>
            </a:r>
            <a:r>
              <a:rPr lang="en-GB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egular hexagon</a:t>
            </a:r>
            <a:endParaRPr lang="en-GB" dirty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32708" y="2524893"/>
            <a:ext cx="156754" cy="14349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2752701" y="2596640"/>
            <a:ext cx="156754" cy="14349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5196643" y="3239787"/>
            <a:ext cx="156754" cy="14349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1098072" y="3888522"/>
            <a:ext cx="5003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Three hundred and twenty one.</a:t>
            </a:r>
            <a:endParaRPr lang="en-GB" dirty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  <p:pic>
        <p:nvPicPr>
          <p:cNvPr id="20" name="Picture 4" descr="Dienes Blocks 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317" y="4738340"/>
            <a:ext cx="412023" cy="41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Dienes Blocks 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3291" y="4738340"/>
            <a:ext cx="412023" cy="41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7021361" y="4727697"/>
            <a:ext cx="103977" cy="60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7181801" y="4738340"/>
            <a:ext cx="103977" cy="60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6719385" y="4738340"/>
            <a:ext cx="103977" cy="60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7387819" y="4727695"/>
            <a:ext cx="103977" cy="60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7612275" y="4727694"/>
            <a:ext cx="103977" cy="60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6871806" y="4727696"/>
            <a:ext cx="103977" cy="60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8203189" y="4880242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7911633" y="4880243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5353397" y="5888423"/>
            <a:ext cx="5003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423</a:t>
            </a:r>
            <a:endParaRPr lang="en-GB" dirty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72856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71921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95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2</a:t>
            </a:r>
            <a:endParaRPr lang="en-GB" sz="4000" dirty="0"/>
          </a:p>
        </p:txBody>
      </p:sp>
      <p:cxnSp>
        <p:nvCxnSpPr>
          <p:cNvPr id="16" name="Straight Connector 15"/>
          <p:cNvCxnSpPr/>
          <p:nvPr/>
        </p:nvCxnSpPr>
        <p:spPr>
          <a:xfrm flipV="1">
            <a:off x="6249222" y="1860584"/>
            <a:ext cx="0" cy="25277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8695" y="909291"/>
            <a:ext cx="7120075" cy="5524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9047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-1" y="0"/>
            <a:ext cx="43126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2 </a:t>
            </a:r>
            <a:r>
              <a:rPr lang="en-GB" sz="4000" dirty="0" smtClean="0">
                <a:solidFill>
                  <a:srgbClr val="FF0000"/>
                </a:solidFill>
              </a:rPr>
              <a:t>ANSWERS</a:t>
            </a:r>
            <a:endParaRPr lang="en-GB" sz="4000" dirty="0">
              <a:solidFill>
                <a:srgbClr val="FF0000"/>
              </a:solidFill>
            </a:endParaRP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2069" y="1216862"/>
            <a:ext cx="7120075" cy="5524760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2790371" y="1740559"/>
            <a:ext cx="50034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Any 5 sided shape that has different length sides.</a:t>
            </a:r>
            <a:endParaRPr lang="en-GB" sz="1200" dirty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3378927" y="3219380"/>
            <a:ext cx="156754" cy="14349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3378927" y="3907495"/>
            <a:ext cx="156754" cy="14349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45"/>
          <p:cNvSpPr txBox="1"/>
          <p:nvPr/>
        </p:nvSpPr>
        <p:spPr>
          <a:xfrm>
            <a:off x="3378927" y="4426196"/>
            <a:ext cx="50034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341</a:t>
            </a:r>
            <a:endParaRPr lang="en-GB" sz="1200" dirty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001854" y="5216465"/>
            <a:ext cx="50034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acute</a:t>
            </a:r>
            <a:endParaRPr lang="en-GB" sz="1200" dirty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912141" y="6331956"/>
            <a:ext cx="5003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4</a:t>
            </a:r>
            <a:endParaRPr lang="en-GB" dirty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7986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95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3</a:t>
            </a:r>
            <a:endParaRPr lang="en-GB" sz="4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7653" y="1220738"/>
            <a:ext cx="7365771" cy="5491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5790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-1" y="0"/>
            <a:ext cx="4282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3 ANSWERS</a:t>
            </a:r>
            <a:endParaRPr lang="en-GB" sz="40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7653" y="1220738"/>
            <a:ext cx="7365771" cy="5491471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314968" y="2455453"/>
            <a:ext cx="6178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500</a:t>
            </a:r>
            <a:endParaRPr lang="en-GB" sz="1200" dirty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229368" y="2773505"/>
            <a:ext cx="6178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60</a:t>
            </a:r>
            <a:endParaRPr lang="en-GB" sz="1200" dirty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085577" y="2529247"/>
            <a:ext cx="6178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3</a:t>
            </a:r>
            <a:endParaRPr lang="en-GB" sz="1200" dirty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932815" y="3563356"/>
            <a:ext cx="123111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Less than</a:t>
            </a:r>
            <a:endParaRPr lang="en-GB" sz="1000" dirty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642168" y="3345402"/>
            <a:ext cx="123111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More than</a:t>
            </a:r>
            <a:endParaRPr lang="en-GB" sz="1000" dirty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935885" y="3721897"/>
            <a:ext cx="123111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More than</a:t>
            </a:r>
            <a:endParaRPr lang="en-GB" sz="1000" dirty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778941" y="4310088"/>
            <a:ext cx="123111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More than</a:t>
            </a:r>
            <a:endParaRPr lang="en-GB" sz="1000" dirty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704768" y="4322429"/>
            <a:ext cx="123111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More than</a:t>
            </a:r>
            <a:endParaRPr lang="en-GB" sz="1000" dirty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141284" y="4696982"/>
            <a:ext cx="3090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Irregular pentagon</a:t>
            </a:r>
            <a:endParaRPr lang="en-GB" dirty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4191504" y="5649056"/>
            <a:ext cx="540021" cy="3918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2955493" y="5649057"/>
            <a:ext cx="540021" cy="3918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2146573" y="5680194"/>
            <a:ext cx="540021" cy="3918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2646569" y="6230629"/>
            <a:ext cx="617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7</a:t>
            </a:r>
            <a:endParaRPr lang="en-GB" dirty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49462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95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4</a:t>
            </a:r>
            <a:endParaRPr lang="en-GB" sz="4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1658" y="1275568"/>
            <a:ext cx="7153826" cy="5372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8799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4094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4 </a:t>
            </a:r>
            <a:r>
              <a:rPr lang="en-GB" sz="4000" dirty="0" smtClean="0">
                <a:solidFill>
                  <a:srgbClr val="FF0000"/>
                </a:solidFill>
              </a:rPr>
              <a:t>ANSWERS</a:t>
            </a:r>
            <a:endParaRPr lang="en-GB" sz="4000" dirty="0">
              <a:solidFill>
                <a:srgbClr val="FF0000"/>
              </a:solidFill>
            </a:endParaRPr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8284" y="1092606"/>
            <a:ext cx="7153826" cy="5372350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7112988" y="1415771"/>
            <a:ext cx="10833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227</a:t>
            </a:r>
            <a:endParaRPr lang="en-GB" dirty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2261062" y="3408218"/>
            <a:ext cx="764771" cy="4572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H="1">
            <a:off x="3507972" y="3778781"/>
            <a:ext cx="252154" cy="67930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H="1">
            <a:off x="2261062" y="3649287"/>
            <a:ext cx="723207" cy="21613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2984269" y="3636818"/>
            <a:ext cx="523703" cy="82127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7032632" y="4793509"/>
            <a:ext cx="10833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5</a:t>
            </a:r>
            <a:endParaRPr lang="en-GB" dirty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942472" y="3987268"/>
            <a:ext cx="1083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One example</a:t>
            </a:r>
            <a:endParaRPr lang="en-GB" sz="1200" dirty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  <p:sp>
        <p:nvSpPr>
          <p:cNvPr id="57" name="Oval 56"/>
          <p:cNvSpPr/>
          <p:nvPr/>
        </p:nvSpPr>
        <p:spPr>
          <a:xfrm>
            <a:off x="4715186" y="5561968"/>
            <a:ext cx="540021" cy="3918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3531434" y="5561969"/>
            <a:ext cx="540021" cy="3918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2967951" y="5561970"/>
            <a:ext cx="540021" cy="3918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2261062" y="5561971"/>
            <a:ext cx="540021" cy="3918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TextBox 60"/>
          <p:cNvSpPr txBox="1"/>
          <p:nvPr/>
        </p:nvSpPr>
        <p:spPr>
          <a:xfrm>
            <a:off x="3010967" y="6040298"/>
            <a:ext cx="10833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10</a:t>
            </a:r>
            <a:endParaRPr lang="en-GB" dirty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00608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95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5</a:t>
            </a:r>
            <a:endParaRPr lang="en-GB" sz="4000" dirty="0"/>
          </a:p>
        </p:txBody>
      </p:sp>
      <p:cxnSp>
        <p:nvCxnSpPr>
          <p:cNvPr id="16" name="Straight Connector 15"/>
          <p:cNvCxnSpPr>
            <a:endCxn id="14" idx="4"/>
          </p:cNvCxnSpPr>
          <p:nvPr/>
        </p:nvCxnSpPr>
        <p:spPr>
          <a:xfrm flipV="1">
            <a:off x="5943277" y="3008926"/>
            <a:ext cx="0" cy="2597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590" y="1198980"/>
            <a:ext cx="8171410" cy="5509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0556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42444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5 </a:t>
            </a:r>
            <a:r>
              <a:rPr lang="en-GB" sz="4000" dirty="0" smtClean="0">
                <a:solidFill>
                  <a:srgbClr val="FF0000"/>
                </a:solidFill>
              </a:rPr>
              <a:t>ANSWERS</a:t>
            </a:r>
            <a:endParaRPr lang="en-GB" sz="4000" dirty="0">
              <a:solidFill>
                <a:srgbClr val="FF0000"/>
              </a:solidFill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590" y="1053821"/>
            <a:ext cx="8171410" cy="5509755"/>
          </a:xfrm>
          <a:prstGeom prst="rect">
            <a:avLst/>
          </a:prstGeom>
        </p:spPr>
      </p:pic>
      <p:pic>
        <p:nvPicPr>
          <p:cNvPr id="18" name="Picture 4" descr="Dienes Blocks 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0740" y="2254928"/>
            <a:ext cx="412023" cy="41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Dienes Blocks 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557" y="2282176"/>
            <a:ext cx="412023" cy="41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Dienes Blocks 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0740" y="1719802"/>
            <a:ext cx="412023" cy="41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Dienes Blocks 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557" y="1712326"/>
            <a:ext cx="412023" cy="41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4539563" y="1917749"/>
            <a:ext cx="103977" cy="60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4361341" y="1925225"/>
            <a:ext cx="103977" cy="60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4775906" y="1996176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TextBox 33"/>
          <p:cNvSpPr txBox="1"/>
          <p:nvPr/>
        </p:nvSpPr>
        <p:spPr>
          <a:xfrm>
            <a:off x="2122227" y="2978564"/>
            <a:ext cx="10833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26</a:t>
            </a:r>
            <a:endParaRPr lang="en-GB" dirty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701207" y="4325225"/>
            <a:ext cx="10833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5</a:t>
            </a:r>
            <a:endParaRPr lang="en-GB" dirty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03026" y="5439555"/>
            <a:ext cx="649433" cy="703552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sp>
        <p:nvSpPr>
          <p:cNvPr id="36" name="TextBox 35"/>
          <p:cNvSpPr txBox="1"/>
          <p:nvPr/>
        </p:nvSpPr>
        <p:spPr>
          <a:xfrm>
            <a:off x="2738526" y="6152349"/>
            <a:ext cx="10833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Lucida Handwriting" panose="03010101010101010101" pitchFamily="66" charset="0"/>
              </a:rPr>
              <a:t>8</a:t>
            </a:r>
            <a:endParaRPr lang="en-GB" dirty="0">
              <a:solidFill>
                <a:srgbClr val="FF0000"/>
              </a:solidFill>
              <a:latin typeface="Lucida Handwriting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86053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3004" y="298728"/>
            <a:ext cx="11787447" cy="28571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Year 3 Summer 2 Week 4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b="1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Fractions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400" b="1" u="sng" dirty="0">
                <a:ea typeface="Calibri" panose="020F0502020204030204" pitchFamily="34" charset="0"/>
                <a:cs typeface="Times New Roman" panose="02020603050405020304" pitchFamily="18" charset="0"/>
              </a:rPr>
              <a:t>Lesson 1</a:t>
            </a:r>
            <a:endParaRPr lang="en-GB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400" b="1" dirty="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dirty="0">
                <a:ea typeface="Calibri" panose="020F0502020204030204" pitchFamily="34" charset="0"/>
                <a:cs typeface="Times New Roman" panose="02020603050405020304" pitchFamily="18" charset="0"/>
              </a:rPr>
              <a:t>Visit this website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dirty="0">
                <a:solidFill>
                  <a:srgbClr val="548DD4"/>
                </a:solidFill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en-GB" sz="1400" dirty="0" smtClean="0">
                <a:solidFill>
                  <a:srgbClr val="548DD4"/>
                </a:solidFill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www.bbc.co.uk/bitesize/articles/z4j83j6</a:t>
            </a:r>
            <a:r>
              <a:rPr lang="en-GB" sz="1400" dirty="0" smtClean="0">
                <a:solidFill>
                  <a:srgbClr val="548DD4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and </a:t>
            </a:r>
            <a:r>
              <a:rPr lang="en-GB" sz="1400" dirty="0">
                <a:ea typeface="Calibri" panose="020F0502020204030204" pitchFamily="34" charset="0"/>
                <a:cs typeface="Times New Roman" panose="02020603050405020304" pitchFamily="18" charset="0"/>
              </a:rPr>
              <a:t>watch the video about fractions.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dirty="0">
                <a:ea typeface="Calibri" panose="020F0502020204030204" pitchFamily="34" charset="0"/>
                <a:cs typeface="Times New Roman" panose="02020603050405020304" pitchFamily="18" charset="0"/>
              </a:rPr>
              <a:t>Also watch the </a:t>
            </a:r>
            <a:r>
              <a:rPr lang="en-GB" sz="1400" dirty="0" err="1">
                <a:ea typeface="Calibri" panose="020F0502020204030204" pitchFamily="34" charset="0"/>
                <a:cs typeface="Times New Roman" panose="02020603050405020304" pitchFamily="18" charset="0"/>
              </a:rPr>
              <a:t>Supermovers</a:t>
            </a:r>
            <a:r>
              <a:rPr lang="en-GB" sz="1400" dirty="0">
                <a:ea typeface="Calibri" panose="020F0502020204030204" pitchFamily="34" charset="0"/>
                <a:cs typeface="Times New Roman" panose="02020603050405020304" pitchFamily="18" charset="0"/>
              </a:rPr>
              <a:t> fraction video in Activity 1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4618471" y="1222057"/>
            <a:ext cx="7094162" cy="5361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323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401176" y="419272"/>
            <a:ext cx="3081858" cy="508375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16632" y="200874"/>
            <a:ext cx="6096000" cy="1468094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t">
              <a:lnSpc>
                <a:spcPct val="115000"/>
              </a:lnSpc>
              <a:spcAft>
                <a:spcPts val="1000"/>
              </a:spcAft>
            </a:pPr>
            <a:r>
              <a:rPr lang="en-GB" sz="14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Lesson 2</a:t>
            </a:r>
            <a:endParaRPr lang="en-GB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t">
              <a:lnSpc>
                <a:spcPct val="115000"/>
              </a:lnSpc>
              <a:spcAft>
                <a:spcPts val="1000"/>
              </a:spcAft>
            </a:pPr>
            <a:r>
              <a:rPr lang="en-GB" sz="14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Visit this website </a:t>
            </a:r>
            <a:endParaRPr lang="en-GB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t">
              <a:lnSpc>
                <a:spcPct val="115000"/>
              </a:lnSpc>
              <a:spcAft>
                <a:spcPts val="1000"/>
              </a:spcAft>
            </a:pPr>
            <a:r>
              <a:rPr lang="en-GB" sz="1400" dirty="0">
                <a:solidFill>
                  <a:srgbClr val="548DD4"/>
                </a:solidFill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https://www.bbc.co.uk/bitesize/articles/zwphjsg</a:t>
            </a:r>
            <a:endParaRPr lang="en-GB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t">
              <a:lnSpc>
                <a:spcPct val="115000"/>
              </a:lnSpc>
              <a:spcAft>
                <a:spcPts val="1000"/>
              </a:spcAft>
            </a:pPr>
            <a:r>
              <a:rPr lang="en-GB" sz="14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and watch the video about halves. 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4"/>
          <a:stretch>
            <a:fillRect/>
          </a:stretch>
        </p:blipFill>
        <p:spPr>
          <a:xfrm>
            <a:off x="4821382" y="1869036"/>
            <a:ext cx="7099069" cy="4756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0377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1426381" y="379470"/>
            <a:ext cx="9238847" cy="5946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6884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1531" y="0"/>
            <a:ext cx="811441" cy="3400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>
              <a:lnSpc>
                <a:spcPct val="115000"/>
              </a:lnSpc>
              <a:spcAft>
                <a:spcPts val="1000"/>
              </a:spcAft>
            </a:pPr>
            <a:r>
              <a:rPr lang="en-GB" sz="1400" u="sng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Lesson 3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237663" y="1016721"/>
            <a:ext cx="5731510" cy="4461366"/>
          </a:xfrm>
          <a:prstGeom prst="rect">
            <a:avLst/>
          </a:prstGeom>
        </p:spPr>
      </p:pic>
      <p:pic>
        <p:nvPicPr>
          <p:cNvPr id="4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6143105" y="1016721"/>
            <a:ext cx="5886046" cy="4461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8632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428855" y="772765"/>
            <a:ext cx="6836469" cy="4904828"/>
          </a:xfrm>
          <a:prstGeom prst="rect">
            <a:avLst/>
          </a:prstGeom>
        </p:spPr>
      </p:pic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7709448" y="556952"/>
            <a:ext cx="3971925" cy="5120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2776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0258" y="68872"/>
            <a:ext cx="157716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u="sng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Lesson 1 ANSWERS</a:t>
            </a:r>
            <a:endParaRPr lang="en-GB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187787" y="376649"/>
            <a:ext cx="5731510" cy="3987165"/>
          </a:xfrm>
          <a:prstGeom prst="rect">
            <a:avLst/>
          </a:prstGeom>
        </p:spPr>
      </p:pic>
      <p:pic>
        <p:nvPicPr>
          <p:cNvPr id="4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254288" y="4838901"/>
            <a:ext cx="5731510" cy="135318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399496" y="127061"/>
            <a:ext cx="157716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u="sng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Lesson 2 ANSWERS</a:t>
            </a:r>
            <a:endParaRPr lang="en-GB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4"/>
          <a:stretch>
            <a:fillRect/>
          </a:stretch>
        </p:blipFill>
        <p:spPr>
          <a:xfrm>
            <a:off x="6222827" y="437609"/>
            <a:ext cx="5731510" cy="3926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2535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162848" y="152227"/>
            <a:ext cx="6370955" cy="4793846"/>
          </a:xfrm>
          <a:prstGeom prst="rect">
            <a:avLst/>
          </a:prstGeom>
        </p:spPr>
      </p:pic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7012565" y="152227"/>
            <a:ext cx="4658505" cy="6370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5692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9641" y="118748"/>
            <a:ext cx="157716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u="sng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Lesson 3 ANSWERS</a:t>
            </a:r>
            <a:endParaRPr lang="en-GB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465772" y="565958"/>
            <a:ext cx="4746308" cy="6175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6661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48054</TotalTime>
  <Words>146</Words>
  <Application>Microsoft Office PowerPoint</Application>
  <PresentationFormat>Widescreen</PresentationFormat>
  <Paragraphs>60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Calibri</vt:lpstr>
      <vt:lpstr>Calibri Light</vt:lpstr>
      <vt:lpstr>Comic Sans MS</vt:lpstr>
      <vt:lpstr>Lucida Handwriting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TLHT draw 2D shapes and recognise types of angles</dc:title>
  <dc:creator>Alex Wilkinson-Tough</dc:creator>
  <cp:lastModifiedBy>Natasha Spencer</cp:lastModifiedBy>
  <cp:revision>245</cp:revision>
  <dcterms:created xsi:type="dcterms:W3CDTF">2020-04-15T18:01:40Z</dcterms:created>
  <dcterms:modified xsi:type="dcterms:W3CDTF">2020-06-18T08:02:28Z</dcterms:modified>
</cp:coreProperties>
</file>