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6" r:id="rId3"/>
    <p:sldId id="257" r:id="rId4"/>
    <p:sldId id="287" r:id="rId5"/>
    <p:sldId id="288" r:id="rId6"/>
    <p:sldId id="289" r:id="rId7"/>
    <p:sldId id="290" r:id="rId8"/>
    <p:sldId id="291" r:id="rId9"/>
    <p:sldId id="292" r:id="rId10"/>
    <p:sldId id="293" r:id="rId11"/>
    <p:sldId id="294" r:id="rId12"/>
    <p:sldId id="295" r:id="rId13"/>
    <p:sldId id="296" r:id="rId14"/>
    <p:sldId id="297" r:id="rId15"/>
    <p:sldId id="29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31254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726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2F0B014-2C0A-4D2F-A1AD-8D95016AF8FB}"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763177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2F0B014-2C0A-4D2F-A1AD-8D95016AF8FB}"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166508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2F0B014-2C0A-4D2F-A1AD-8D95016AF8FB}" type="datetimeFigureOut">
              <a:rPr lang="en-GB" smtClean="0"/>
              <a:t>18/06/2020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107793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2F0B014-2C0A-4D2F-A1AD-8D95016AF8FB}"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0300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F0B014-2C0A-4D2F-A1AD-8D95016AF8FB}" type="datetimeFigureOut">
              <a:rPr lang="en-GB" smtClean="0"/>
              <a:t>18/06/2020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413457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F0B014-2C0A-4D2F-A1AD-8D95016AF8FB}"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312235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F0B014-2C0A-4D2F-A1AD-8D95016AF8FB}"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223041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803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8019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F0B014-2C0A-4D2F-A1AD-8D95016AF8FB}" type="datetimeFigureOut">
              <a:rPr lang="en-GB" smtClean="0"/>
              <a:t>18/06/2020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7503D-5004-48DC-9E70-E5C5DCDEFBB9}" type="slidenum">
              <a:rPr lang="en-GB" smtClean="0"/>
              <a:t>‹#›</a:t>
            </a:fld>
            <a:endParaRPr lang="en-GB"/>
          </a:p>
        </p:txBody>
      </p:sp>
    </p:spTree>
    <p:extLst>
      <p:ext uri="{BB962C8B-B14F-4D97-AF65-F5344CB8AC3E}">
        <p14:creationId xmlns:p14="http://schemas.microsoft.com/office/powerpoint/2010/main" val="888539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https://www.bbc.co.uk/bitesize/articles/z9jhqfr"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104277" y="329546"/>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1</a:t>
            </a:r>
            <a:endParaRPr lang="en-GB" altLang="en-US" sz="1600" dirty="0">
              <a:solidFill>
                <a:schemeClr val="tx1"/>
              </a:solidFill>
              <a:latin typeface="XCCW Joined 4a" panose="03050602040000000000" pitchFamily="66" charset="0"/>
            </a:endParaRPr>
          </a:p>
        </p:txBody>
      </p:sp>
      <p:sp>
        <p:nvSpPr>
          <p:cNvPr id="11267" name="TextBox 4"/>
          <p:cNvSpPr txBox="1">
            <a:spLocks noChangeArrowheads="1"/>
          </p:cNvSpPr>
          <p:nvPr/>
        </p:nvSpPr>
        <p:spPr bwMode="auto">
          <a:xfrm>
            <a:off x="-1178422" y="791211"/>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24347" y="115842"/>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stretch>
            <a:fillRect/>
          </a:stretch>
        </p:blipFill>
        <p:spPr>
          <a:xfrm>
            <a:off x="2334515" y="560378"/>
            <a:ext cx="8205995" cy="5872056"/>
          </a:xfrm>
          <a:prstGeom prst="rect">
            <a:avLst/>
          </a:prstGeom>
        </p:spPr>
      </p:pic>
    </p:spTree>
    <p:extLst>
      <p:ext uri="{BB962C8B-B14F-4D97-AF65-F5344CB8AC3E}">
        <p14:creationId xmlns:p14="http://schemas.microsoft.com/office/powerpoint/2010/main" val="1296049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104277" y="329546"/>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1</a:t>
            </a:r>
            <a:endParaRPr lang="en-GB" altLang="en-US" sz="1600" dirty="0">
              <a:solidFill>
                <a:schemeClr val="tx1"/>
              </a:solidFill>
              <a:latin typeface="XCCW Joined 4a" panose="03050602040000000000" pitchFamily="66" charset="0"/>
            </a:endParaRPr>
          </a:p>
        </p:txBody>
      </p:sp>
      <p:sp>
        <p:nvSpPr>
          <p:cNvPr id="11267" name="TextBox 4"/>
          <p:cNvSpPr txBox="1">
            <a:spLocks noChangeArrowheads="1"/>
          </p:cNvSpPr>
          <p:nvPr/>
        </p:nvSpPr>
        <p:spPr bwMode="auto">
          <a:xfrm>
            <a:off x="-1278028" y="830750"/>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24347" y="115842"/>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0"/>
          <p:cNvSpPr>
            <a:spLocks noChangeArrowheads="1"/>
          </p:cNvSpPr>
          <p:nvPr/>
        </p:nvSpPr>
        <p:spPr bwMode="auto">
          <a:xfrm>
            <a:off x="413045" y="1785489"/>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pic>
        <p:nvPicPr>
          <p:cNvPr id="13" name="Picture 12"/>
          <p:cNvPicPr>
            <a:picLocks noChangeAspect="1"/>
          </p:cNvPicPr>
          <p:nvPr/>
        </p:nvPicPr>
        <p:blipFill>
          <a:blip r:embed="rId3"/>
          <a:stretch>
            <a:fillRect/>
          </a:stretch>
        </p:blipFill>
        <p:spPr>
          <a:xfrm>
            <a:off x="2334515" y="560378"/>
            <a:ext cx="8205995" cy="5872056"/>
          </a:xfrm>
          <a:prstGeom prst="rect">
            <a:avLst/>
          </a:prstGeom>
        </p:spPr>
      </p:pic>
      <p:sp>
        <p:nvSpPr>
          <p:cNvPr id="4" name="Oval 3"/>
          <p:cNvSpPr/>
          <p:nvPr/>
        </p:nvSpPr>
        <p:spPr>
          <a:xfrm>
            <a:off x="4529667" y="2455333"/>
            <a:ext cx="567267" cy="3640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9533467" y="2455333"/>
            <a:ext cx="1007043" cy="3640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005984" y="3429000"/>
            <a:ext cx="439544"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so</a:t>
            </a:r>
            <a:endParaRPr lang="en-GB" dirty="0">
              <a:solidFill>
                <a:srgbClr val="FF0000"/>
              </a:solidFill>
              <a:latin typeface="Lucida Handwriting" panose="03010101010101010101" pitchFamily="66" charset="0"/>
            </a:endParaRPr>
          </a:p>
        </p:txBody>
      </p:sp>
      <p:pic>
        <p:nvPicPr>
          <p:cNvPr id="1026" name="Picture 2" descr="Red Check Mark Icon. Tick Symbol, Tick Icon Vector Illustration Stock  Illustration - Illustration of graphic, illustration: 13910683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23757" y="4682067"/>
            <a:ext cx="152399" cy="15239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Red Check Mark Icon. Tick Symbol, Tick Icon Vector Illustration Stock  Illustration - Illustration of graphic, illustration: 13910683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15031" y="4953000"/>
            <a:ext cx="152399" cy="15239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Red Check Mark Icon. Tick Symbol, Tick Icon Vector Illustration Stock  Illustration - Illustration of graphic, illustration: 13910683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48491" y="5283200"/>
            <a:ext cx="152399" cy="15239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7783984" y="5782733"/>
            <a:ext cx="1047082"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bridge</a:t>
            </a:r>
            <a:endParaRPr lang="en-GB" dirty="0">
              <a:solidFill>
                <a:srgbClr val="FF0000"/>
              </a:solidFill>
              <a:latin typeface="Lucida Handwriting" panose="03010101010101010101" pitchFamily="66" charset="0"/>
            </a:endParaRPr>
          </a:p>
        </p:txBody>
      </p:sp>
    </p:spTree>
    <p:extLst>
      <p:ext uri="{BB962C8B-B14F-4D97-AF65-F5344CB8AC3E}">
        <p14:creationId xmlns:p14="http://schemas.microsoft.com/office/powerpoint/2010/main" val="3338349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2</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2408015" y="406399"/>
            <a:ext cx="7815027" cy="5921904"/>
          </a:xfrm>
          <a:prstGeom prst="rect">
            <a:avLst/>
          </a:prstGeom>
        </p:spPr>
      </p:pic>
    </p:spTree>
    <p:extLst>
      <p:ext uri="{BB962C8B-B14F-4D97-AF65-F5344CB8AC3E}">
        <p14:creationId xmlns:p14="http://schemas.microsoft.com/office/powerpoint/2010/main" val="4100142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2</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413045" y="1785489"/>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pic>
        <p:nvPicPr>
          <p:cNvPr id="11" name="Picture 10"/>
          <p:cNvPicPr>
            <a:picLocks noChangeAspect="1"/>
          </p:cNvPicPr>
          <p:nvPr/>
        </p:nvPicPr>
        <p:blipFill>
          <a:blip r:embed="rId3"/>
          <a:stretch>
            <a:fillRect/>
          </a:stretch>
        </p:blipFill>
        <p:spPr>
          <a:xfrm>
            <a:off x="2408015" y="406399"/>
            <a:ext cx="7815027" cy="5921904"/>
          </a:xfrm>
          <a:prstGeom prst="rect">
            <a:avLst/>
          </a:prstGeom>
        </p:spPr>
      </p:pic>
      <p:sp>
        <p:nvSpPr>
          <p:cNvPr id="12" name="Oval 11"/>
          <p:cNvSpPr/>
          <p:nvPr/>
        </p:nvSpPr>
        <p:spPr>
          <a:xfrm>
            <a:off x="4690533" y="3073400"/>
            <a:ext cx="1007043" cy="3640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p:cNvCxnSpPr/>
          <p:nvPr/>
        </p:nvCxnSpPr>
        <p:spPr>
          <a:xfrm>
            <a:off x="5604933" y="4351867"/>
            <a:ext cx="313267"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3115735" y="5012267"/>
            <a:ext cx="355600" cy="24553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578601" y="4931834"/>
            <a:ext cx="1761065" cy="406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3471335" y="5901267"/>
            <a:ext cx="1007043" cy="3640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84907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3</a:t>
            </a: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200012" y="641350"/>
            <a:ext cx="8381151" cy="5601508"/>
          </a:xfrm>
          <a:prstGeom prst="rect">
            <a:avLst/>
          </a:prstGeom>
        </p:spPr>
      </p:pic>
    </p:spTree>
    <p:extLst>
      <p:ext uri="{BB962C8B-B14F-4D97-AF65-F5344CB8AC3E}">
        <p14:creationId xmlns:p14="http://schemas.microsoft.com/office/powerpoint/2010/main" val="5927830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3</a:t>
            </a: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413045" y="1785489"/>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pic>
        <p:nvPicPr>
          <p:cNvPr id="13" name="Picture 12"/>
          <p:cNvPicPr>
            <a:picLocks noChangeAspect="1"/>
          </p:cNvPicPr>
          <p:nvPr/>
        </p:nvPicPr>
        <p:blipFill>
          <a:blip r:embed="rId3"/>
          <a:stretch>
            <a:fillRect/>
          </a:stretch>
        </p:blipFill>
        <p:spPr>
          <a:xfrm>
            <a:off x="2200012" y="641350"/>
            <a:ext cx="8381151" cy="5601508"/>
          </a:xfrm>
          <a:prstGeom prst="rect">
            <a:avLst/>
          </a:prstGeom>
        </p:spPr>
      </p:pic>
      <p:sp>
        <p:nvSpPr>
          <p:cNvPr id="14" name="Oval 13"/>
          <p:cNvSpPr/>
          <p:nvPr/>
        </p:nvSpPr>
        <p:spPr>
          <a:xfrm>
            <a:off x="4083704" y="2616200"/>
            <a:ext cx="1007043" cy="3640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2737851" y="3657600"/>
            <a:ext cx="6210354" cy="276999"/>
          </a:xfrm>
          <a:prstGeom prst="rect">
            <a:avLst/>
          </a:prstGeom>
          <a:noFill/>
        </p:spPr>
        <p:txBody>
          <a:bodyPr wrap="none" rtlCol="0">
            <a:spAutoFit/>
          </a:bodyPr>
          <a:lstStyle/>
          <a:p>
            <a:r>
              <a:rPr lang="en-GB" sz="1200" dirty="0" smtClean="0">
                <a:solidFill>
                  <a:srgbClr val="FF0000"/>
                </a:solidFill>
                <a:latin typeface="Lucida Handwriting" panose="03010101010101010101" pitchFamily="66" charset="0"/>
              </a:rPr>
              <a:t>Various answers – make sure you have a capital letter and a full stop.</a:t>
            </a:r>
            <a:endParaRPr lang="en-GB" sz="1200" dirty="0">
              <a:solidFill>
                <a:srgbClr val="FF0000"/>
              </a:solidFill>
              <a:latin typeface="Lucida Handwriting" panose="03010101010101010101" pitchFamily="66" charset="0"/>
            </a:endParaRPr>
          </a:p>
        </p:txBody>
      </p:sp>
      <p:sp>
        <p:nvSpPr>
          <p:cNvPr id="16" name="TextBox 15"/>
          <p:cNvSpPr txBox="1"/>
          <p:nvPr/>
        </p:nvSpPr>
        <p:spPr>
          <a:xfrm>
            <a:off x="4083704" y="4611932"/>
            <a:ext cx="250390"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a:t>
            </a:r>
            <a:endParaRPr lang="en-GB" dirty="0">
              <a:solidFill>
                <a:srgbClr val="FF0000"/>
              </a:solidFill>
              <a:latin typeface="Lucida Handwriting" panose="03010101010101010101" pitchFamily="66" charset="0"/>
            </a:endParaRPr>
          </a:p>
        </p:txBody>
      </p:sp>
      <p:sp>
        <p:nvSpPr>
          <p:cNvPr id="17" name="TextBox 16"/>
          <p:cNvSpPr txBox="1"/>
          <p:nvPr/>
        </p:nvSpPr>
        <p:spPr>
          <a:xfrm>
            <a:off x="7901123" y="5215466"/>
            <a:ext cx="849913"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table</a:t>
            </a:r>
            <a:endParaRPr lang="en-GB" dirty="0">
              <a:solidFill>
                <a:srgbClr val="FF0000"/>
              </a:solidFill>
              <a:latin typeface="Lucida Handwriting" panose="03010101010101010101" pitchFamily="66" charset="0"/>
            </a:endParaRPr>
          </a:p>
        </p:txBody>
      </p:sp>
    </p:spTree>
    <p:extLst>
      <p:ext uri="{BB962C8B-B14F-4D97-AF65-F5344CB8AC3E}">
        <p14:creationId xmlns:p14="http://schemas.microsoft.com/office/powerpoint/2010/main" val="1047078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4</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2179333" y="641350"/>
            <a:ext cx="8303198" cy="5718176"/>
          </a:xfrm>
          <a:prstGeom prst="rect">
            <a:avLst/>
          </a:prstGeom>
        </p:spPr>
      </p:pic>
    </p:spTree>
    <p:extLst>
      <p:ext uri="{BB962C8B-B14F-4D97-AF65-F5344CB8AC3E}">
        <p14:creationId xmlns:p14="http://schemas.microsoft.com/office/powerpoint/2010/main" val="20784000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4</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0"/>
          <p:cNvSpPr>
            <a:spLocks noChangeArrowheads="1"/>
          </p:cNvSpPr>
          <p:nvPr/>
        </p:nvSpPr>
        <p:spPr bwMode="auto">
          <a:xfrm>
            <a:off x="413045" y="1785489"/>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pic>
        <p:nvPicPr>
          <p:cNvPr id="11" name="Picture 10"/>
          <p:cNvPicPr>
            <a:picLocks noChangeAspect="1"/>
          </p:cNvPicPr>
          <p:nvPr/>
        </p:nvPicPr>
        <p:blipFill>
          <a:blip r:embed="rId3"/>
          <a:stretch>
            <a:fillRect/>
          </a:stretch>
        </p:blipFill>
        <p:spPr>
          <a:xfrm>
            <a:off x="2179333" y="641350"/>
            <a:ext cx="8303198" cy="5718176"/>
          </a:xfrm>
          <a:prstGeom prst="rect">
            <a:avLst/>
          </a:prstGeom>
        </p:spPr>
      </p:pic>
      <p:sp>
        <p:nvSpPr>
          <p:cNvPr id="12" name="TextBox 11"/>
          <p:cNvSpPr txBox="1"/>
          <p:nvPr/>
        </p:nvSpPr>
        <p:spPr>
          <a:xfrm>
            <a:off x="8931901" y="2904527"/>
            <a:ext cx="550151"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un</a:t>
            </a:r>
            <a:endParaRPr lang="en-GB" dirty="0">
              <a:solidFill>
                <a:srgbClr val="FF0000"/>
              </a:solidFill>
              <a:latin typeface="Lucida Handwriting" panose="03010101010101010101" pitchFamily="66" charset="0"/>
            </a:endParaRPr>
          </a:p>
        </p:txBody>
      </p:sp>
      <p:sp>
        <p:nvSpPr>
          <p:cNvPr id="13" name="Oval 12"/>
          <p:cNvSpPr/>
          <p:nvPr/>
        </p:nvSpPr>
        <p:spPr>
          <a:xfrm>
            <a:off x="6256118" y="4253807"/>
            <a:ext cx="1823853" cy="42625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7371880" y="5218236"/>
            <a:ext cx="312906"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a:t>
            </a:r>
            <a:endParaRPr lang="en-GB" dirty="0">
              <a:solidFill>
                <a:srgbClr val="FF0000"/>
              </a:solidFill>
              <a:latin typeface="Lucida Handwriting" panose="03010101010101010101" pitchFamily="66" charset="0"/>
            </a:endParaRPr>
          </a:p>
        </p:txBody>
      </p:sp>
      <p:sp>
        <p:nvSpPr>
          <p:cNvPr id="16" name="TextBox 15"/>
          <p:cNvSpPr txBox="1"/>
          <p:nvPr/>
        </p:nvSpPr>
        <p:spPr>
          <a:xfrm>
            <a:off x="7096804" y="5756407"/>
            <a:ext cx="1008609"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babies</a:t>
            </a:r>
            <a:endParaRPr lang="en-GB" dirty="0">
              <a:solidFill>
                <a:srgbClr val="FF0000"/>
              </a:solidFill>
              <a:latin typeface="Lucida Handwriting" panose="03010101010101010101" pitchFamily="66" charset="0"/>
            </a:endParaRPr>
          </a:p>
        </p:txBody>
      </p:sp>
    </p:spTree>
    <p:extLst>
      <p:ext uri="{BB962C8B-B14F-4D97-AF65-F5344CB8AC3E}">
        <p14:creationId xmlns:p14="http://schemas.microsoft.com/office/powerpoint/2010/main" val="1725291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5</a:t>
            </a: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309477" y="700464"/>
            <a:ext cx="7738682" cy="5484205"/>
          </a:xfrm>
          <a:prstGeom prst="rect">
            <a:avLst/>
          </a:prstGeom>
        </p:spPr>
      </p:pic>
    </p:spTree>
    <p:extLst>
      <p:ext uri="{BB962C8B-B14F-4D97-AF65-F5344CB8AC3E}">
        <p14:creationId xmlns:p14="http://schemas.microsoft.com/office/powerpoint/2010/main" val="11544723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78377" y="285751"/>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5</a:t>
            </a:r>
          </a:p>
        </p:txBody>
      </p:sp>
      <p:sp>
        <p:nvSpPr>
          <p:cNvPr id="10243" name="TextBox 4"/>
          <p:cNvSpPr txBox="1">
            <a:spLocks noChangeArrowheads="1"/>
          </p:cNvSpPr>
          <p:nvPr/>
        </p:nvSpPr>
        <p:spPr bwMode="auto">
          <a:xfrm>
            <a:off x="-365762" y="641350"/>
            <a:ext cx="27737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 </a:t>
            </a:r>
            <a:r>
              <a:rPr lang="en-GB" altLang="en-US" sz="2400" dirty="0">
                <a:solidFill>
                  <a:schemeClr val="tx1"/>
                </a:solidFill>
                <a:latin typeface="XCCW Joined 4a" panose="03050602040000000000" pitchFamily="66" charset="0"/>
              </a:rPr>
              <a:t>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413045" y="1785489"/>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pic>
        <p:nvPicPr>
          <p:cNvPr id="11" name="Picture 10"/>
          <p:cNvPicPr>
            <a:picLocks noChangeAspect="1"/>
          </p:cNvPicPr>
          <p:nvPr/>
        </p:nvPicPr>
        <p:blipFill>
          <a:blip r:embed="rId3"/>
          <a:stretch>
            <a:fillRect/>
          </a:stretch>
        </p:blipFill>
        <p:spPr>
          <a:xfrm>
            <a:off x="2309477" y="700464"/>
            <a:ext cx="7738682" cy="5484205"/>
          </a:xfrm>
          <a:prstGeom prst="rect">
            <a:avLst/>
          </a:prstGeom>
        </p:spPr>
      </p:pic>
      <p:sp>
        <p:nvSpPr>
          <p:cNvPr id="12" name="Oval 11"/>
          <p:cNvSpPr/>
          <p:nvPr/>
        </p:nvSpPr>
        <p:spPr>
          <a:xfrm>
            <a:off x="6178818" y="2425007"/>
            <a:ext cx="1823853" cy="42625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4826329" y="3755043"/>
            <a:ext cx="751511" cy="36807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5914002" y="4636345"/>
            <a:ext cx="264816"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a:t>
            </a:r>
            <a:endParaRPr lang="en-GB" dirty="0">
              <a:solidFill>
                <a:srgbClr val="FF0000"/>
              </a:solidFill>
              <a:latin typeface="Lucida Handwriting" panose="03010101010101010101" pitchFamily="66" charset="0"/>
            </a:endParaRPr>
          </a:p>
        </p:txBody>
      </p:sp>
      <p:sp>
        <p:nvSpPr>
          <p:cNvPr id="15" name="TextBox 14"/>
          <p:cNvSpPr txBox="1"/>
          <p:nvPr/>
        </p:nvSpPr>
        <p:spPr>
          <a:xfrm>
            <a:off x="6723107" y="4636345"/>
            <a:ext cx="264816"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a:t>
            </a:r>
            <a:endParaRPr lang="en-GB" dirty="0">
              <a:solidFill>
                <a:srgbClr val="FF0000"/>
              </a:solidFill>
              <a:latin typeface="Lucida Handwriting" panose="03010101010101010101" pitchFamily="66" charset="0"/>
            </a:endParaRPr>
          </a:p>
        </p:txBody>
      </p:sp>
      <p:sp>
        <p:nvSpPr>
          <p:cNvPr id="16" name="TextBox 15"/>
          <p:cNvSpPr txBox="1"/>
          <p:nvPr/>
        </p:nvSpPr>
        <p:spPr>
          <a:xfrm>
            <a:off x="6373973" y="5320760"/>
            <a:ext cx="966931" cy="369332"/>
          </a:xfrm>
          <a:prstGeom prst="rect">
            <a:avLst/>
          </a:prstGeom>
          <a:noFill/>
        </p:spPr>
        <p:txBody>
          <a:bodyPr wrap="none" rtlCol="0">
            <a:spAutoFit/>
          </a:bodyPr>
          <a:lstStyle/>
          <a:p>
            <a:r>
              <a:rPr lang="en-GB" dirty="0" smtClean="0">
                <a:solidFill>
                  <a:srgbClr val="FF0000"/>
                </a:solidFill>
                <a:latin typeface="Lucida Handwriting" panose="03010101010101010101" pitchFamily="66" charset="0"/>
              </a:rPr>
              <a:t>watch</a:t>
            </a:r>
            <a:endParaRPr lang="en-GB" dirty="0">
              <a:solidFill>
                <a:srgbClr val="FF0000"/>
              </a:solidFill>
              <a:latin typeface="Lucida Handwriting" panose="03010101010101010101" pitchFamily="66" charset="0"/>
            </a:endParaRPr>
          </a:p>
        </p:txBody>
      </p:sp>
    </p:spTree>
    <p:extLst>
      <p:ext uri="{BB962C8B-B14F-4D97-AF65-F5344CB8AC3E}">
        <p14:creationId xmlns:p14="http://schemas.microsoft.com/office/powerpoint/2010/main" val="10506742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7302" y="74085"/>
            <a:ext cx="6096000" cy="770211"/>
          </a:xfrm>
          <a:prstGeom prst="rect">
            <a:avLst/>
          </a:prstGeom>
        </p:spPr>
        <p:txBody>
          <a:bodyPr>
            <a:spAutoFit/>
          </a:bodyPr>
          <a:lstStyle/>
          <a:p>
            <a:pPr algn="ctr" fontAlgn="t">
              <a:lnSpc>
                <a:spcPct val="115000"/>
              </a:lnSpc>
              <a:spcAft>
                <a:spcPts val="1000"/>
              </a:spcAft>
            </a:pPr>
            <a:r>
              <a:rPr lang="en-GB" sz="1600" b="1" u="sng" dirty="0">
                <a:ea typeface="Calibri" panose="020F0502020204030204" pitchFamily="34" charset="0"/>
                <a:cs typeface="Times New Roman" panose="02020603050405020304" pitchFamily="18" charset="0"/>
              </a:rPr>
              <a:t>Summer 2 Week 4</a:t>
            </a:r>
            <a:endParaRPr lang="en-GB" sz="1600" dirty="0">
              <a:ea typeface="Calibri" panose="020F0502020204030204" pitchFamily="34" charset="0"/>
              <a:cs typeface="Times New Roman" panose="02020603050405020304" pitchFamily="18" charset="0"/>
            </a:endParaRPr>
          </a:p>
          <a:p>
            <a:pPr algn="ctr">
              <a:lnSpc>
                <a:spcPct val="115000"/>
              </a:lnSpc>
              <a:spcAft>
                <a:spcPts val="1000"/>
              </a:spcAft>
            </a:pPr>
            <a:r>
              <a:rPr lang="en-GB" sz="1600" b="1" u="sng" dirty="0">
                <a:ea typeface="Calibri" panose="020F0502020204030204" pitchFamily="34" charset="0"/>
                <a:cs typeface="Times New Roman" panose="02020603050405020304" pitchFamily="18" charset="0"/>
              </a:rPr>
              <a:t>Poetry</a:t>
            </a:r>
            <a:endParaRPr lang="en-GB" sz="1600" dirty="0">
              <a:effectLst/>
              <a:ea typeface="Calibri" panose="020F0502020204030204" pitchFamily="34" charset="0"/>
              <a:cs typeface="Times New Roman" panose="02020603050405020304" pitchFamily="18" charset="0"/>
            </a:endParaRPr>
          </a:p>
        </p:txBody>
      </p:sp>
      <p:sp>
        <p:nvSpPr>
          <p:cNvPr id="3" name="Rectangle 2"/>
          <p:cNvSpPr/>
          <p:nvPr/>
        </p:nvSpPr>
        <p:spPr>
          <a:xfrm>
            <a:off x="723207" y="1247944"/>
            <a:ext cx="11560233" cy="4755917"/>
          </a:xfrm>
          <a:prstGeom prst="rect">
            <a:avLst/>
          </a:prstGeom>
        </p:spPr>
        <p:txBody>
          <a:bodyPr wrap="square">
            <a:spAutoFit/>
          </a:bodyPr>
          <a:lstStyle/>
          <a:p>
            <a:pPr>
              <a:lnSpc>
                <a:spcPct val="115000"/>
              </a:lnSpc>
              <a:spcAft>
                <a:spcPts val="1000"/>
              </a:spcAft>
            </a:pPr>
            <a:r>
              <a:rPr lang="en-GB" sz="1600" b="1" u="sng" dirty="0">
                <a:ea typeface="Calibri" panose="020F0502020204030204" pitchFamily="34" charset="0"/>
                <a:cs typeface="Times New Roman" panose="02020603050405020304" pitchFamily="18" charset="0"/>
              </a:rPr>
              <a:t>Lesson 1</a:t>
            </a:r>
            <a:endParaRPr lang="en-GB" sz="1600" dirty="0">
              <a:ea typeface="Calibri" panose="020F0502020204030204" pitchFamily="34" charset="0"/>
              <a:cs typeface="Times New Roman" panose="02020603050405020304" pitchFamily="18" charset="0"/>
            </a:endParaRPr>
          </a:p>
          <a:p>
            <a:pPr fontAlgn="t">
              <a:lnSpc>
                <a:spcPct val="115000"/>
              </a:lnSpc>
              <a:spcAft>
                <a:spcPts val="1000"/>
              </a:spcAft>
            </a:pPr>
            <a:r>
              <a:rPr lang="en-GB" sz="1600" dirty="0">
                <a:ea typeface="Calibri" panose="020F0502020204030204" pitchFamily="34" charset="0"/>
                <a:cs typeface="Times New Roman" panose="02020603050405020304" pitchFamily="18" charset="0"/>
              </a:rPr>
              <a:t>There are lots of different types of </a:t>
            </a:r>
            <a:r>
              <a:rPr lang="en-GB" sz="1600" b="1" dirty="0">
                <a:ea typeface="Calibri" panose="020F0502020204030204" pitchFamily="34" charset="0"/>
                <a:cs typeface="Times New Roman" panose="02020603050405020304" pitchFamily="18" charset="0"/>
              </a:rPr>
              <a:t>poetry,</a:t>
            </a:r>
            <a:r>
              <a:rPr lang="en-GB" sz="1600" dirty="0">
                <a:ea typeface="Calibri" panose="020F0502020204030204" pitchFamily="34" charset="0"/>
                <a:cs typeface="Times New Roman" panose="02020603050405020304" pitchFamily="18" charset="0"/>
              </a:rPr>
              <a:t> but they often contain similar ingredients.</a:t>
            </a:r>
          </a:p>
          <a:p>
            <a:pPr fontAlgn="t">
              <a:lnSpc>
                <a:spcPct val="115000"/>
              </a:lnSpc>
              <a:spcAft>
                <a:spcPts val="1000"/>
              </a:spcAft>
            </a:pPr>
            <a:r>
              <a:rPr lang="en-GB" sz="1600" dirty="0">
                <a:ea typeface="Calibri" panose="020F0502020204030204" pitchFamily="34" charset="0"/>
                <a:cs typeface="Times New Roman" panose="02020603050405020304" pitchFamily="18" charset="0"/>
              </a:rPr>
              <a:t>Visit this website </a:t>
            </a:r>
          </a:p>
          <a:p>
            <a:pPr fontAlgn="t">
              <a:lnSpc>
                <a:spcPct val="115000"/>
              </a:lnSpc>
              <a:spcAft>
                <a:spcPts val="1000"/>
              </a:spcAft>
            </a:pPr>
            <a:r>
              <a:rPr lang="en-GB" sz="1600" dirty="0">
                <a:solidFill>
                  <a:srgbClr val="0070C0"/>
                </a:solidFill>
                <a:ea typeface="Calibri" panose="020F0502020204030204" pitchFamily="34" charset="0"/>
                <a:cs typeface="Times New Roman" panose="02020603050405020304" pitchFamily="18" charset="0"/>
                <a:hlinkClick r:id="rId2"/>
              </a:rPr>
              <a:t>https://www.bbc.co.uk/bitesize/articles/z9jhqfr</a:t>
            </a:r>
            <a:endParaRPr lang="en-GB" sz="1600" dirty="0">
              <a:ea typeface="Calibri" panose="020F0502020204030204" pitchFamily="34" charset="0"/>
              <a:cs typeface="Times New Roman" panose="02020603050405020304" pitchFamily="18" charset="0"/>
            </a:endParaRPr>
          </a:p>
          <a:p>
            <a:pPr fontAlgn="t">
              <a:lnSpc>
                <a:spcPct val="115000"/>
              </a:lnSpc>
              <a:spcAft>
                <a:spcPts val="1000"/>
              </a:spcAft>
            </a:pPr>
            <a:r>
              <a:rPr lang="en-GB" sz="1600" dirty="0">
                <a:ea typeface="Calibri" panose="020F0502020204030204" pitchFamily="34" charset="0"/>
                <a:cs typeface="Times New Roman" panose="02020603050405020304" pitchFamily="18" charset="0"/>
              </a:rPr>
              <a:t>and watch the short clip to learn about what to include when you write a </a:t>
            </a:r>
            <a:r>
              <a:rPr lang="en-GB" sz="1600" b="1" dirty="0">
                <a:ea typeface="Calibri" panose="020F0502020204030204" pitchFamily="34" charset="0"/>
                <a:cs typeface="Times New Roman" panose="02020603050405020304" pitchFamily="18" charset="0"/>
              </a:rPr>
              <a:t>poem.</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All poems are made up of </a:t>
            </a:r>
            <a:r>
              <a:rPr lang="en-GB" sz="1600" b="1" dirty="0">
                <a:ea typeface="Calibri" panose="020F0502020204030204" pitchFamily="34" charset="0"/>
                <a:cs typeface="Times New Roman" panose="02020603050405020304" pitchFamily="18" charset="0"/>
              </a:rPr>
              <a:t>words.</a:t>
            </a:r>
            <a:r>
              <a:rPr lang="en-GB" sz="1600" dirty="0">
                <a:ea typeface="Calibri" panose="020F0502020204030204" pitchFamily="34" charset="0"/>
                <a:cs typeface="Times New Roman" panose="02020603050405020304" pitchFamily="18" charset="0"/>
              </a:rPr>
              <a:t> Poems can tell a story or be about a thought or a feeling. They can be serious or silly, but they always have to use </a:t>
            </a:r>
            <a:r>
              <a:rPr lang="en-GB" sz="1600" b="1" dirty="0">
                <a:ea typeface="Calibri" panose="020F0502020204030204" pitchFamily="34" charset="0"/>
                <a:cs typeface="Times New Roman" panose="02020603050405020304" pitchFamily="18" charset="0"/>
              </a:rPr>
              <a:t>words.</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Poems often have a </a:t>
            </a:r>
            <a:r>
              <a:rPr lang="en-GB" sz="1600" b="1" dirty="0">
                <a:ea typeface="Calibri" panose="020F0502020204030204" pitchFamily="34" charset="0"/>
                <a:cs typeface="Times New Roman" panose="02020603050405020304" pitchFamily="18" charset="0"/>
              </a:rPr>
              <a:t>rhythm,</a:t>
            </a:r>
            <a:r>
              <a:rPr lang="en-GB" sz="1600" dirty="0">
                <a:ea typeface="Calibri" panose="020F0502020204030204" pitchFamily="34" charset="0"/>
                <a:cs typeface="Times New Roman" panose="02020603050405020304" pitchFamily="18" charset="0"/>
              </a:rPr>
              <a:t> which is like a beat in music. The </a:t>
            </a:r>
            <a:r>
              <a:rPr lang="en-GB" sz="1600" b="1" dirty="0">
                <a:ea typeface="Calibri" panose="020F0502020204030204" pitchFamily="34" charset="0"/>
                <a:cs typeface="Times New Roman" panose="02020603050405020304" pitchFamily="18" charset="0"/>
              </a:rPr>
              <a:t>rhythm</a:t>
            </a:r>
            <a:r>
              <a:rPr lang="en-GB" sz="1600" dirty="0">
                <a:ea typeface="Calibri" panose="020F0502020204030204" pitchFamily="34" charset="0"/>
                <a:cs typeface="Times New Roman" panose="02020603050405020304" pitchFamily="18" charset="0"/>
              </a:rPr>
              <a:t> is quick or slow depending on the words the poet chooses.</a:t>
            </a:r>
          </a:p>
          <a:p>
            <a:pPr>
              <a:lnSpc>
                <a:spcPct val="115000"/>
              </a:lnSpc>
              <a:spcAft>
                <a:spcPts val="1000"/>
              </a:spcAft>
            </a:pPr>
            <a:r>
              <a:rPr lang="en-GB" sz="1600" dirty="0">
                <a:ea typeface="Calibri" panose="020F0502020204030204" pitchFamily="34" charset="0"/>
                <a:cs typeface="Times New Roman" panose="02020603050405020304" pitchFamily="18" charset="0"/>
              </a:rPr>
              <a:t>Poems can use </a:t>
            </a:r>
            <a:r>
              <a:rPr lang="en-GB" sz="1600" b="1" dirty="0">
                <a:ea typeface="Calibri" panose="020F0502020204030204" pitchFamily="34" charset="0"/>
                <a:cs typeface="Times New Roman" panose="02020603050405020304" pitchFamily="18" charset="0"/>
              </a:rPr>
              <a:t>rhyme,</a:t>
            </a:r>
            <a:r>
              <a:rPr lang="en-GB" sz="1600" dirty="0">
                <a:ea typeface="Calibri" panose="020F0502020204030204" pitchFamily="34" charset="0"/>
                <a:cs typeface="Times New Roman" panose="02020603050405020304" pitchFamily="18" charset="0"/>
              </a:rPr>
              <a:t> which means that certain words have similar end sounds.</a:t>
            </a:r>
          </a:p>
          <a:p>
            <a:pPr>
              <a:lnSpc>
                <a:spcPct val="115000"/>
              </a:lnSpc>
              <a:spcAft>
                <a:spcPts val="1000"/>
              </a:spcAft>
            </a:pPr>
            <a:r>
              <a:rPr lang="en-GB" sz="1600" dirty="0">
                <a:ea typeface="Calibri" panose="020F0502020204030204" pitchFamily="34" charset="0"/>
                <a:cs typeface="Times New Roman" panose="02020603050405020304" pitchFamily="18" charset="0"/>
              </a:rPr>
              <a:t>For example:</a:t>
            </a:r>
            <a:r>
              <a:rPr lang="en-GB" sz="1600" b="1" dirty="0">
                <a:ea typeface="Calibri" panose="020F0502020204030204" pitchFamily="34" charset="0"/>
                <a:cs typeface="Times New Roman" panose="02020603050405020304" pitchFamily="18" charset="0"/>
              </a:rPr>
              <a:t> ‘Break’ and ‘lake’ ; ‘cat’ and ‘mat’ ; ‘loud’ and ‘proud’ .</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Poems can also use </a:t>
            </a:r>
            <a:r>
              <a:rPr lang="en-GB" sz="1600" b="1" dirty="0">
                <a:ea typeface="Calibri" panose="020F0502020204030204" pitchFamily="34" charset="0"/>
                <a:cs typeface="Times New Roman" panose="02020603050405020304" pitchFamily="18" charset="0"/>
              </a:rPr>
              <a:t>alliteration,</a:t>
            </a:r>
            <a:r>
              <a:rPr lang="en-GB" sz="1600" dirty="0">
                <a:ea typeface="Calibri" panose="020F0502020204030204" pitchFamily="34" charset="0"/>
                <a:cs typeface="Times New Roman" panose="02020603050405020304" pitchFamily="18" charset="0"/>
              </a:rPr>
              <a:t> which is when more than one word starts with the same first letter or sound.</a:t>
            </a:r>
          </a:p>
          <a:p>
            <a:pPr>
              <a:lnSpc>
                <a:spcPct val="115000"/>
              </a:lnSpc>
              <a:spcAft>
                <a:spcPts val="1000"/>
              </a:spcAft>
            </a:pPr>
            <a:r>
              <a:rPr lang="en-GB" sz="1600" dirty="0">
                <a:ea typeface="Calibri" panose="020F0502020204030204" pitchFamily="34" charset="0"/>
                <a:cs typeface="Times New Roman" panose="02020603050405020304" pitchFamily="18" charset="0"/>
              </a:rPr>
              <a:t>For example: </a:t>
            </a:r>
            <a:r>
              <a:rPr lang="en-GB" sz="1600" b="1" dirty="0">
                <a:ea typeface="Calibri" panose="020F0502020204030204" pitchFamily="34" charset="0"/>
                <a:cs typeface="Times New Roman" panose="02020603050405020304" pitchFamily="18" charset="0"/>
              </a:rPr>
              <a:t>The slimy, sneaky snake slithered silently</a:t>
            </a:r>
            <a:r>
              <a:rPr lang="en-GB" sz="1600" dirty="0">
                <a:ea typeface="Calibri" panose="020F0502020204030204" pitchFamily="34" charset="0"/>
                <a:cs typeface="Times New Roman" panose="02020603050405020304" pitchFamily="18" charset="0"/>
              </a:rPr>
              <a:t>.</a:t>
            </a:r>
            <a:endParaRPr lang="en-GB"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7212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298738" y="222365"/>
            <a:ext cx="5503545" cy="6186747"/>
          </a:xfrm>
          <a:prstGeom prst="rect">
            <a:avLst/>
          </a:prstGeom>
        </p:spPr>
      </p:pic>
      <p:pic>
        <p:nvPicPr>
          <p:cNvPr id="3" name="Picture 2"/>
          <p:cNvPicPr/>
          <p:nvPr/>
        </p:nvPicPr>
        <p:blipFill>
          <a:blip r:embed="rId3"/>
          <a:stretch>
            <a:fillRect/>
          </a:stretch>
        </p:blipFill>
        <p:spPr>
          <a:xfrm>
            <a:off x="6081511" y="0"/>
            <a:ext cx="5731510" cy="4679950"/>
          </a:xfrm>
          <a:prstGeom prst="rect">
            <a:avLst/>
          </a:prstGeom>
        </p:spPr>
      </p:pic>
      <p:pic>
        <p:nvPicPr>
          <p:cNvPr id="4" name="Picture 3"/>
          <p:cNvPicPr/>
          <p:nvPr/>
        </p:nvPicPr>
        <p:blipFill>
          <a:blip r:embed="rId4"/>
          <a:stretch>
            <a:fillRect/>
          </a:stretch>
        </p:blipFill>
        <p:spPr>
          <a:xfrm>
            <a:off x="5981758" y="4810703"/>
            <a:ext cx="5731510" cy="2157730"/>
          </a:xfrm>
          <a:prstGeom prst="rect">
            <a:avLst/>
          </a:prstGeom>
        </p:spPr>
      </p:pic>
    </p:spTree>
    <p:extLst>
      <p:ext uri="{BB962C8B-B14F-4D97-AF65-F5344CB8AC3E}">
        <p14:creationId xmlns:p14="http://schemas.microsoft.com/office/powerpoint/2010/main" val="677541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2371" y="635717"/>
            <a:ext cx="11150138" cy="3649974"/>
          </a:xfrm>
          <a:prstGeom prst="rect">
            <a:avLst/>
          </a:prstGeom>
        </p:spPr>
        <p:txBody>
          <a:bodyPr wrap="square">
            <a:spAutoFit/>
          </a:bodyPr>
          <a:lstStyle/>
          <a:p>
            <a:pPr>
              <a:lnSpc>
                <a:spcPct val="115000"/>
              </a:lnSpc>
              <a:spcAft>
                <a:spcPts val="1000"/>
              </a:spcAft>
            </a:pPr>
            <a:r>
              <a:rPr lang="en-GB" sz="1600" u="sng" dirty="0">
                <a:ea typeface="Calibri" panose="020F0502020204030204" pitchFamily="34" charset="0"/>
                <a:cs typeface="Times New Roman" panose="02020603050405020304" pitchFamily="18" charset="0"/>
              </a:rPr>
              <a:t>Lesson 2</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Imagine you are standing in your garden, or looking out of the window, in the middle of the night.</a:t>
            </a:r>
          </a:p>
          <a:p>
            <a:pPr>
              <a:lnSpc>
                <a:spcPct val="115000"/>
              </a:lnSpc>
              <a:spcAft>
                <a:spcPts val="1000"/>
              </a:spcAft>
            </a:pPr>
            <a:r>
              <a:rPr lang="en-GB" sz="1600" dirty="0">
                <a:ea typeface="Calibri" panose="020F0502020204030204" pitchFamily="34" charset="0"/>
                <a:cs typeface="Times New Roman" panose="02020603050405020304" pitchFamily="18" charset="0"/>
              </a:rPr>
              <a:t>Write six </a:t>
            </a:r>
            <a:r>
              <a:rPr lang="en-GB" sz="1600" b="1" dirty="0">
                <a:ea typeface="Calibri" panose="020F0502020204030204" pitchFamily="34" charset="0"/>
                <a:cs typeface="Times New Roman" panose="02020603050405020304" pitchFamily="18" charset="0"/>
              </a:rPr>
              <a:t>descriptive</a:t>
            </a:r>
            <a:r>
              <a:rPr lang="en-GB" sz="1600" dirty="0">
                <a:ea typeface="Calibri" panose="020F0502020204030204" pitchFamily="34" charset="0"/>
                <a:cs typeface="Times New Roman" panose="02020603050405020304" pitchFamily="18" charset="0"/>
              </a:rPr>
              <a:t> sentences about what you can </a:t>
            </a:r>
            <a:r>
              <a:rPr lang="en-GB" sz="1600" b="1" dirty="0">
                <a:ea typeface="Calibri" panose="020F0502020204030204" pitchFamily="34" charset="0"/>
                <a:cs typeface="Times New Roman" panose="02020603050405020304" pitchFamily="18" charset="0"/>
              </a:rPr>
              <a:t>see, hear</a:t>
            </a:r>
            <a:r>
              <a:rPr lang="en-GB" sz="1600" dirty="0">
                <a:ea typeface="Calibri" panose="020F0502020204030204" pitchFamily="34" charset="0"/>
                <a:cs typeface="Times New Roman" panose="02020603050405020304" pitchFamily="18" charset="0"/>
              </a:rPr>
              <a:t> and </a:t>
            </a:r>
            <a:r>
              <a:rPr lang="en-GB" sz="1600" b="1" dirty="0">
                <a:ea typeface="Calibri" panose="020F0502020204030204" pitchFamily="34" charset="0"/>
                <a:cs typeface="Times New Roman" panose="02020603050405020304" pitchFamily="18" charset="0"/>
              </a:rPr>
              <a:t>feel</a:t>
            </a:r>
            <a:r>
              <a:rPr lang="en-GB" sz="1600" dirty="0">
                <a:ea typeface="Calibri" panose="020F0502020204030204" pitchFamily="34" charset="0"/>
                <a:cs typeface="Times New Roman" panose="02020603050405020304" pitchFamily="18" charset="0"/>
              </a:rPr>
              <a:t> around you.</a:t>
            </a:r>
          </a:p>
          <a:p>
            <a:pPr>
              <a:lnSpc>
                <a:spcPct val="115000"/>
              </a:lnSpc>
              <a:spcAft>
                <a:spcPts val="1000"/>
              </a:spcAft>
            </a:pPr>
            <a:r>
              <a:rPr lang="en-GB" sz="1600" b="1" dirty="0">
                <a:ea typeface="Calibri" panose="020F0502020204030204" pitchFamily="34" charset="0"/>
                <a:cs typeface="Times New Roman" panose="02020603050405020304" pitchFamily="18" charset="0"/>
              </a:rPr>
              <a:t>Top tip!</a:t>
            </a:r>
            <a:endParaRPr lang="en-GB" sz="1600" dirty="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GB" sz="1600" dirty="0">
                <a:ea typeface="Calibri" panose="020F0502020204030204" pitchFamily="34" charset="0"/>
                <a:cs typeface="Times New Roman" panose="02020603050405020304" pitchFamily="18" charset="0"/>
              </a:rPr>
              <a:t>Use interesting </a:t>
            </a:r>
            <a:r>
              <a:rPr lang="en-GB" sz="1600" b="1" dirty="0">
                <a:ea typeface="Calibri" panose="020F0502020204030204" pitchFamily="34" charset="0"/>
                <a:cs typeface="Times New Roman" panose="02020603050405020304" pitchFamily="18" charset="0"/>
              </a:rPr>
              <a:t>adjectives</a:t>
            </a:r>
            <a:r>
              <a:rPr lang="en-GB" sz="1600" dirty="0">
                <a:ea typeface="Calibri" panose="020F0502020204030204" pitchFamily="34" charset="0"/>
                <a:cs typeface="Times New Roman" panose="02020603050405020304" pitchFamily="18" charset="0"/>
              </a:rPr>
              <a:t> and </a:t>
            </a:r>
            <a:r>
              <a:rPr lang="en-GB" sz="1600" b="1" dirty="0">
                <a:ea typeface="Calibri" panose="020F0502020204030204" pitchFamily="34" charset="0"/>
                <a:cs typeface="Times New Roman" panose="02020603050405020304" pitchFamily="18" charset="0"/>
              </a:rPr>
              <a:t>verbs.</a:t>
            </a:r>
            <a:endParaRPr lang="en-GB" sz="1600" dirty="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GB" sz="1600" dirty="0">
                <a:ea typeface="Calibri" panose="020F0502020204030204" pitchFamily="34" charset="0"/>
                <a:cs typeface="Times New Roman" panose="02020603050405020304" pitchFamily="18" charset="0"/>
              </a:rPr>
              <a:t>Try using </a:t>
            </a:r>
            <a:r>
              <a:rPr lang="en-GB" sz="1600" b="1" dirty="0">
                <a:ea typeface="Calibri" panose="020F0502020204030204" pitchFamily="34" charset="0"/>
                <a:cs typeface="Times New Roman" panose="02020603050405020304" pitchFamily="18" charset="0"/>
              </a:rPr>
              <a:t>alliteration</a:t>
            </a:r>
            <a:r>
              <a:rPr lang="en-GB" sz="1600" dirty="0">
                <a:ea typeface="Calibri" panose="020F0502020204030204" pitchFamily="34" charset="0"/>
                <a:cs typeface="Times New Roman" panose="02020603050405020304" pitchFamily="18" charset="0"/>
              </a:rPr>
              <a:t> if you can.</a:t>
            </a:r>
          </a:p>
          <a:p>
            <a:pPr>
              <a:lnSpc>
                <a:spcPct val="115000"/>
              </a:lnSpc>
              <a:spcAft>
                <a:spcPts val="1000"/>
              </a:spcAft>
            </a:pPr>
            <a:r>
              <a:rPr lang="en-GB" sz="1600" dirty="0">
                <a:ea typeface="Calibri" panose="020F0502020204030204" pitchFamily="34" charset="0"/>
                <a:cs typeface="Times New Roman" panose="02020603050405020304" pitchFamily="18" charset="0"/>
              </a:rPr>
              <a:t>For example:</a:t>
            </a:r>
          </a:p>
          <a:p>
            <a:pPr>
              <a:lnSpc>
                <a:spcPct val="115000"/>
              </a:lnSpc>
              <a:spcAft>
                <a:spcPts val="1000"/>
              </a:spcAft>
            </a:pPr>
            <a:r>
              <a:rPr lang="en-GB" sz="1600" b="1" dirty="0">
                <a:ea typeface="Calibri" panose="020F0502020204030204" pitchFamily="34" charset="0"/>
                <a:cs typeface="Times New Roman" panose="02020603050405020304" pitchFamily="18" charset="0"/>
              </a:rPr>
              <a:t>A stray cat screeches like a baby crying.</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b="1" dirty="0">
                <a:ea typeface="Calibri" panose="020F0502020204030204" pitchFamily="34" charset="0"/>
                <a:cs typeface="Times New Roman" panose="02020603050405020304" pitchFamily="18" charset="0"/>
              </a:rPr>
              <a:t>The street lamps are big balls of glowing fire.</a:t>
            </a:r>
            <a:endParaRPr lang="en-GB"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100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138" y="119795"/>
            <a:ext cx="11488189" cy="6016775"/>
          </a:xfrm>
          <a:prstGeom prst="rect">
            <a:avLst/>
          </a:prstGeom>
        </p:spPr>
        <p:txBody>
          <a:bodyPr wrap="square">
            <a:spAutoFit/>
          </a:bodyPr>
          <a:lstStyle/>
          <a:p>
            <a:pPr>
              <a:lnSpc>
                <a:spcPct val="115000"/>
              </a:lnSpc>
              <a:spcAft>
                <a:spcPts val="1000"/>
              </a:spcAft>
            </a:pPr>
            <a:r>
              <a:rPr lang="en-GB" sz="1600" b="1" u="sng" dirty="0">
                <a:ea typeface="Calibri" panose="020F0502020204030204" pitchFamily="34" charset="0"/>
                <a:cs typeface="Times New Roman" panose="02020603050405020304" pitchFamily="18" charset="0"/>
              </a:rPr>
              <a:t>Lesson 3</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Now use your descriptive sentences to write your own </a:t>
            </a:r>
            <a:r>
              <a:rPr lang="en-GB" sz="1600" b="1" dirty="0">
                <a:ea typeface="Calibri" panose="020F0502020204030204" pitchFamily="34" charset="0"/>
                <a:cs typeface="Times New Roman" panose="02020603050405020304" pitchFamily="18" charset="0"/>
              </a:rPr>
              <a:t>poem</a:t>
            </a:r>
            <a:r>
              <a:rPr lang="en-GB" sz="1600" dirty="0">
                <a:ea typeface="Calibri" panose="020F0502020204030204" pitchFamily="34" charset="0"/>
                <a:cs typeface="Times New Roman" panose="02020603050405020304" pitchFamily="18" charset="0"/>
              </a:rPr>
              <a:t> about the night.</a:t>
            </a:r>
          </a:p>
          <a:p>
            <a:pPr>
              <a:lnSpc>
                <a:spcPct val="115000"/>
              </a:lnSpc>
              <a:spcAft>
                <a:spcPts val="1000"/>
              </a:spcAft>
            </a:pPr>
            <a:r>
              <a:rPr lang="en-GB" sz="1600" dirty="0">
                <a:ea typeface="Calibri" panose="020F0502020204030204" pitchFamily="34" charset="0"/>
                <a:cs typeface="Times New Roman" panose="02020603050405020304" pitchFamily="18" charset="0"/>
              </a:rPr>
              <a:t>Remember, poems can rhyme, but they don’t have to.</a:t>
            </a:r>
          </a:p>
          <a:p>
            <a:pPr>
              <a:lnSpc>
                <a:spcPct val="115000"/>
              </a:lnSpc>
              <a:spcAft>
                <a:spcPts val="1000"/>
              </a:spcAft>
            </a:pPr>
            <a:r>
              <a:rPr lang="en-GB" sz="1600" dirty="0">
                <a:ea typeface="Calibri" panose="020F0502020204030204" pitchFamily="34" charset="0"/>
                <a:cs typeface="Times New Roman" panose="02020603050405020304" pitchFamily="18" charset="0"/>
              </a:rPr>
              <a:t>Aim to write four lines.</a:t>
            </a:r>
          </a:p>
          <a:p>
            <a:pPr>
              <a:lnSpc>
                <a:spcPct val="115000"/>
              </a:lnSpc>
              <a:spcAft>
                <a:spcPts val="1000"/>
              </a:spcAft>
            </a:pPr>
            <a:r>
              <a:rPr lang="en-GB" sz="1600" b="1" dirty="0">
                <a:ea typeface="Calibri" panose="020F0502020204030204" pitchFamily="34" charset="0"/>
                <a:cs typeface="Times New Roman" panose="02020603050405020304" pitchFamily="18" charset="0"/>
              </a:rPr>
              <a:t>Top tip!</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You could start by using the same words as Walter de la Mare: ‘Slowly, silently…’</a:t>
            </a:r>
          </a:p>
          <a:p>
            <a:pPr>
              <a:lnSpc>
                <a:spcPct val="115000"/>
              </a:lnSpc>
              <a:spcAft>
                <a:spcPts val="1000"/>
              </a:spcAft>
            </a:pPr>
            <a:r>
              <a:rPr lang="en-GB" sz="1600" dirty="0">
                <a:ea typeface="Calibri" panose="020F0502020204030204" pitchFamily="34" charset="0"/>
                <a:cs typeface="Times New Roman" panose="02020603050405020304" pitchFamily="18" charset="0"/>
              </a:rPr>
              <a:t>For example:</a:t>
            </a:r>
          </a:p>
          <a:p>
            <a:pPr>
              <a:lnSpc>
                <a:spcPct val="115000"/>
              </a:lnSpc>
              <a:spcAft>
                <a:spcPts val="1000"/>
              </a:spcAft>
            </a:pPr>
            <a:r>
              <a:rPr lang="en-GB" sz="1600" b="1" dirty="0">
                <a:ea typeface="Calibri" panose="020F0502020204030204" pitchFamily="34" charset="0"/>
                <a:cs typeface="Times New Roman" panose="02020603050405020304" pitchFamily="18" charset="0"/>
              </a:rPr>
              <a:t>Slowly, silently, the stars sparkle in the sky.</a:t>
            </a:r>
            <a:br>
              <a:rPr lang="en-GB" sz="1600" b="1" dirty="0">
                <a:ea typeface="Calibri" panose="020F0502020204030204" pitchFamily="34" charset="0"/>
                <a:cs typeface="Times New Roman" panose="02020603050405020304" pitchFamily="18" charset="0"/>
              </a:rPr>
            </a:br>
            <a:r>
              <a:rPr lang="en-GB" sz="1600" b="1" dirty="0">
                <a:ea typeface="Calibri" panose="020F0502020204030204" pitchFamily="34" charset="0"/>
                <a:cs typeface="Times New Roman" panose="02020603050405020304" pitchFamily="18" charset="0"/>
              </a:rPr>
              <a:t>The street lamps are big balls of fire glowing brightly.</a:t>
            </a:r>
            <a:br>
              <a:rPr lang="en-GB" sz="1600" b="1" dirty="0">
                <a:ea typeface="Calibri" panose="020F0502020204030204" pitchFamily="34" charset="0"/>
                <a:cs typeface="Times New Roman" panose="02020603050405020304" pitchFamily="18" charset="0"/>
              </a:rPr>
            </a:br>
            <a:r>
              <a:rPr lang="en-GB" sz="1600" b="1" dirty="0">
                <a:ea typeface="Calibri" panose="020F0502020204030204" pitchFamily="34" charset="0"/>
                <a:cs typeface="Times New Roman" panose="02020603050405020304" pitchFamily="18" charset="0"/>
              </a:rPr>
              <a:t>A stray cat screeches like a baby’s cry</a:t>
            </a:r>
            <a:br>
              <a:rPr lang="en-GB" sz="1600" b="1" dirty="0">
                <a:ea typeface="Calibri" panose="020F0502020204030204" pitchFamily="34" charset="0"/>
                <a:cs typeface="Times New Roman" panose="02020603050405020304" pitchFamily="18" charset="0"/>
              </a:rPr>
            </a:br>
            <a:r>
              <a:rPr lang="en-GB" sz="1600" b="1" dirty="0">
                <a:ea typeface="Calibri" panose="020F0502020204030204" pitchFamily="34" charset="0"/>
                <a:cs typeface="Times New Roman" panose="02020603050405020304" pitchFamily="18" charset="0"/>
              </a:rPr>
              <a:t>And the moon watches over the world with a smile</a:t>
            </a:r>
            <a:endParaRPr lang="en-GB" sz="1600" dirty="0">
              <a:ea typeface="Calibri" panose="020F0502020204030204" pitchFamily="34" charset="0"/>
              <a:cs typeface="Times New Roman" panose="02020603050405020304" pitchFamily="18" charset="0"/>
            </a:endParaRPr>
          </a:p>
          <a:p>
            <a:pPr>
              <a:lnSpc>
                <a:spcPct val="115000"/>
              </a:lnSpc>
              <a:spcAft>
                <a:spcPts val="1000"/>
              </a:spcAft>
            </a:pPr>
            <a:r>
              <a:rPr lang="en-GB" sz="1600" dirty="0">
                <a:ea typeface="Calibri" panose="020F0502020204030204" pitchFamily="34" charset="0"/>
                <a:cs typeface="Times New Roman" panose="02020603050405020304" pitchFamily="18" charset="0"/>
              </a:rPr>
              <a:t> </a:t>
            </a:r>
          </a:p>
          <a:p>
            <a:pPr>
              <a:lnSpc>
                <a:spcPct val="115000"/>
              </a:lnSpc>
              <a:spcAft>
                <a:spcPts val="1000"/>
              </a:spcAft>
            </a:pPr>
            <a:r>
              <a:rPr lang="en-GB" sz="1600" dirty="0">
                <a:ea typeface="Calibri" panose="020F0502020204030204" pitchFamily="34" charset="0"/>
                <a:cs typeface="Times New Roman" panose="02020603050405020304" pitchFamily="18" charset="0"/>
              </a:rPr>
              <a:t>When you have finished your first draft of your poem, you need to check all the spellings. You could do this by typing it up and looking out for the red squiggly lines, asking an adult or even asking Alexa!</a:t>
            </a:r>
          </a:p>
          <a:p>
            <a:pPr>
              <a:lnSpc>
                <a:spcPct val="115000"/>
              </a:lnSpc>
              <a:spcAft>
                <a:spcPts val="1000"/>
              </a:spcAft>
            </a:pPr>
            <a:r>
              <a:rPr lang="en-GB" sz="1600" dirty="0">
                <a:ea typeface="Calibri" panose="020F0502020204030204" pitchFamily="34" charset="0"/>
                <a:cs typeface="Times New Roman" panose="02020603050405020304" pitchFamily="18" charset="0"/>
              </a:rPr>
              <a:t>Check that every </a:t>
            </a:r>
            <a:r>
              <a:rPr lang="en-GB" sz="1600" b="1" dirty="0">
                <a:ea typeface="Calibri" panose="020F0502020204030204" pitchFamily="34" charset="0"/>
                <a:cs typeface="Times New Roman" panose="02020603050405020304" pitchFamily="18" charset="0"/>
              </a:rPr>
              <a:t>line</a:t>
            </a:r>
            <a:r>
              <a:rPr lang="en-GB" sz="1600" dirty="0">
                <a:ea typeface="Calibri" panose="020F0502020204030204" pitchFamily="34" charset="0"/>
                <a:cs typeface="Times New Roman" panose="02020603050405020304" pitchFamily="18" charset="0"/>
              </a:rPr>
              <a:t> of your poem starts with a capital letter.</a:t>
            </a:r>
          </a:p>
          <a:p>
            <a:pPr>
              <a:lnSpc>
                <a:spcPct val="115000"/>
              </a:lnSpc>
              <a:spcAft>
                <a:spcPts val="1000"/>
              </a:spcAft>
            </a:pPr>
            <a:r>
              <a:rPr lang="en-GB" sz="1600" dirty="0">
                <a:ea typeface="Calibri" panose="020F0502020204030204" pitchFamily="34" charset="0"/>
                <a:cs typeface="Times New Roman" panose="02020603050405020304" pitchFamily="18" charset="0"/>
              </a:rPr>
              <a:t>Now, you can publish and illustrate your poem. We would love to see them!</a:t>
            </a:r>
            <a:endParaRPr lang="en-GB"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7949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724506" y="343333"/>
            <a:ext cx="5909050" cy="6606107"/>
          </a:xfrm>
          <a:prstGeom prst="rect">
            <a:avLst/>
          </a:prstGeom>
        </p:spPr>
      </p:pic>
    </p:spTree>
    <p:extLst>
      <p:ext uri="{BB962C8B-B14F-4D97-AF65-F5344CB8AC3E}">
        <p14:creationId xmlns:p14="http://schemas.microsoft.com/office/powerpoint/2010/main" val="17752888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159</Words>
  <Application>Microsoft Office PowerPoint</Application>
  <PresentationFormat>Widescreen</PresentationFormat>
  <Paragraphs>80</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Calibri Light</vt:lpstr>
      <vt:lpstr>Lucida Handwriting</vt:lpstr>
      <vt:lpstr>Sassoon Infant Rg</vt:lpstr>
      <vt:lpstr>Symbol</vt:lpstr>
      <vt:lpstr>Times New Roman</vt:lpstr>
      <vt:lpstr>XCCW Joined 4a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Spencer</dc:creator>
  <cp:lastModifiedBy>Natasha Spencer</cp:lastModifiedBy>
  <cp:revision>28</cp:revision>
  <dcterms:created xsi:type="dcterms:W3CDTF">2020-05-14T16:38:49Z</dcterms:created>
  <dcterms:modified xsi:type="dcterms:W3CDTF">2020-06-18T08:08:15Z</dcterms:modified>
</cp:coreProperties>
</file>