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86" r:id="rId3"/>
    <p:sldId id="257" r:id="rId4"/>
    <p:sldId id="287" r:id="rId5"/>
    <p:sldId id="288" r:id="rId6"/>
    <p:sldId id="289" r:id="rId7"/>
    <p:sldId id="290" r:id="rId8"/>
    <p:sldId id="291" r:id="rId9"/>
    <p:sldId id="292" r:id="rId10"/>
    <p:sldId id="293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F0B014-2C0A-4D2F-A1AD-8D95016AF8FB}" type="datetimeFigureOut">
              <a:rPr lang="en-GB" smtClean="0"/>
              <a:t>09/06/2020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77503D-5004-48DC-9E70-E5C5DCDEFB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2548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F0B014-2C0A-4D2F-A1AD-8D95016AF8FB}" type="datetimeFigureOut">
              <a:rPr lang="en-GB" smtClean="0"/>
              <a:t>09/06/2020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77503D-5004-48DC-9E70-E5C5DCDEFB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667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F0B014-2C0A-4D2F-A1AD-8D95016AF8FB}" type="datetimeFigureOut">
              <a:rPr lang="en-GB" smtClean="0"/>
              <a:t>09/06/2020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77503D-5004-48DC-9E70-E5C5DCDEFB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31776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F0B014-2C0A-4D2F-A1AD-8D95016AF8FB}" type="datetimeFigureOut">
              <a:rPr lang="en-GB" smtClean="0"/>
              <a:t>09/06/2020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77503D-5004-48DC-9E70-E5C5DCDEFB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65088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F0B014-2C0A-4D2F-A1AD-8D95016AF8FB}" type="datetimeFigureOut">
              <a:rPr lang="en-GB" smtClean="0"/>
              <a:t>09/06/2020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77503D-5004-48DC-9E70-E5C5DCDEFB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77938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F0B014-2C0A-4D2F-A1AD-8D95016AF8FB}" type="datetimeFigureOut">
              <a:rPr lang="en-GB" smtClean="0"/>
              <a:t>09/06/2020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77503D-5004-48DC-9E70-E5C5DCDEFB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03001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F0B014-2C0A-4D2F-A1AD-8D95016AF8FB}" type="datetimeFigureOut">
              <a:rPr lang="en-GB" smtClean="0"/>
              <a:t>09/06/2020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77503D-5004-48DC-9E70-E5C5DCDEFB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34576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F0B014-2C0A-4D2F-A1AD-8D95016AF8FB}" type="datetimeFigureOut">
              <a:rPr lang="en-GB" smtClean="0"/>
              <a:t>09/06/2020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77503D-5004-48DC-9E70-E5C5DCDEFB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22350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F0B014-2C0A-4D2F-A1AD-8D95016AF8FB}" type="datetimeFigureOut">
              <a:rPr lang="en-GB" smtClean="0"/>
              <a:t>09/06/2020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77503D-5004-48DC-9E70-E5C5DCDEFB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30418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F0B014-2C0A-4D2F-A1AD-8D95016AF8FB}" type="datetimeFigureOut">
              <a:rPr lang="en-GB" smtClean="0"/>
              <a:t>09/06/2020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77503D-5004-48DC-9E70-E5C5DCDEFB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8036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F0B014-2C0A-4D2F-A1AD-8D95016AF8FB}" type="datetimeFigureOut">
              <a:rPr lang="en-GB" smtClean="0"/>
              <a:t>09/06/2020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77503D-5004-48DC-9E70-E5C5DCDEFB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80196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F0B014-2C0A-4D2F-A1AD-8D95016AF8FB}" type="datetimeFigureOut">
              <a:rPr lang="en-GB" smtClean="0"/>
              <a:t>09/06/2020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77503D-5004-48DC-9E70-E5C5DCDEFB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85397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Box 3"/>
          <p:cNvSpPr txBox="1">
            <a:spLocks noChangeArrowheads="1"/>
          </p:cNvSpPr>
          <p:nvPr/>
        </p:nvSpPr>
        <p:spPr bwMode="auto">
          <a:xfrm>
            <a:off x="104277" y="329546"/>
            <a:ext cx="216058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>
                <a:solidFill>
                  <a:schemeClr val="tx1"/>
                </a:solidFill>
                <a:latin typeface="XCCW Joined 4a" panose="03050602040000000000" pitchFamily="66" charset="0"/>
              </a:rPr>
              <a:t>Day </a:t>
            </a:r>
            <a:r>
              <a:rPr lang="en-GB" altLang="en-US" sz="2400" dirty="0" smtClean="0">
                <a:solidFill>
                  <a:schemeClr val="tx1"/>
                </a:solidFill>
                <a:latin typeface="XCCW Joined 4a" panose="03050602040000000000" pitchFamily="66" charset="0"/>
              </a:rPr>
              <a:t>1</a:t>
            </a:r>
            <a:endParaRPr lang="en-GB" altLang="en-US" sz="1600" dirty="0">
              <a:solidFill>
                <a:schemeClr val="tx1"/>
              </a:solidFill>
              <a:latin typeface="XCCW Joined 4a" panose="03050602040000000000" pitchFamily="66" charset="0"/>
            </a:endParaRPr>
          </a:p>
        </p:txBody>
      </p:sp>
      <p:sp>
        <p:nvSpPr>
          <p:cNvPr id="11267" name="TextBox 4"/>
          <p:cNvSpPr txBox="1">
            <a:spLocks noChangeArrowheads="1"/>
          </p:cNvSpPr>
          <p:nvPr/>
        </p:nvSpPr>
        <p:spPr bwMode="auto">
          <a:xfrm>
            <a:off x="-1178422" y="791211"/>
            <a:ext cx="4725987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>
                <a:solidFill>
                  <a:schemeClr val="tx1"/>
                </a:solidFill>
                <a:latin typeface="XCCW Joined 4a" panose="03050602040000000000" pitchFamily="66" charset="0"/>
              </a:rPr>
              <a:t>Y3 </a:t>
            </a:r>
            <a:r>
              <a:rPr lang="en-GB" altLang="en-US" sz="2400" dirty="0" smtClean="0">
                <a:solidFill>
                  <a:schemeClr val="tx1"/>
                </a:solidFill>
                <a:latin typeface="XCCW Joined 4a" panose="03050602040000000000" pitchFamily="66" charset="0"/>
              </a:rPr>
              <a:t>English 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 smtClean="0">
                <a:solidFill>
                  <a:schemeClr val="tx1"/>
                </a:solidFill>
                <a:latin typeface="XCCW Joined 4a" panose="03050602040000000000" pitchFamily="66" charset="0"/>
              </a:rPr>
              <a:t>5 </a:t>
            </a:r>
            <a:r>
              <a:rPr lang="en-GB" altLang="en-US" sz="2400" dirty="0">
                <a:solidFill>
                  <a:schemeClr val="tx1"/>
                </a:solidFill>
                <a:latin typeface="XCCW Joined 4a" panose="03050602040000000000" pitchFamily="66" charset="0"/>
              </a:rPr>
              <a:t>a day</a:t>
            </a:r>
          </a:p>
        </p:txBody>
      </p:sp>
      <p:pic>
        <p:nvPicPr>
          <p:cNvPr id="11268" name="Picture 2" descr="Fruits And Vegetables Clipart Vegetable Clipart At - Cartoon Fruit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24347" y="115842"/>
            <a:ext cx="900112" cy="941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3048000" y="889844"/>
            <a:ext cx="8142514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1. Copy this handwriting join as many times as you can.</a:t>
            </a:r>
            <a:endParaRPr lang="en-GB" dirty="0"/>
          </a:p>
          <a:p>
            <a:r>
              <a:rPr lang="en-GB" dirty="0">
                <a:latin typeface="Comic Sans MS" panose="030F0702030302020204" pitchFamily="66" charset="0"/>
              </a:rPr>
              <a:t/>
            </a:r>
            <a:br>
              <a:rPr lang="en-GB" dirty="0">
                <a:latin typeface="Comic Sans MS" panose="030F0702030302020204" pitchFamily="66" charset="0"/>
              </a:rPr>
            </a:br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/>
            </a:r>
            <a:br>
              <a:rPr lang="en-GB" dirty="0">
                <a:latin typeface="Comic Sans MS" panose="030F0702030302020204" pitchFamily="66" charset="0"/>
              </a:rPr>
            </a:br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/>
            </a:r>
            <a:br>
              <a:rPr lang="en-GB" dirty="0">
                <a:latin typeface="Comic Sans MS" panose="030F0702030302020204" pitchFamily="66" charset="0"/>
              </a:rPr>
            </a:br>
            <a:r>
              <a:rPr lang="en-GB" dirty="0">
                <a:latin typeface="Comic Sans MS" panose="030F0702030302020204" pitchFamily="66" charset="0"/>
              </a:rPr>
              <a:t>2. Circle the noun in the sentence below.</a:t>
            </a:r>
            <a:endParaRPr lang="en-GB" dirty="0"/>
          </a:p>
          <a:p>
            <a:r>
              <a:rPr lang="en-GB" dirty="0" smtClean="0">
                <a:latin typeface="Comic Sans MS" panose="030F0702030302020204" pitchFamily="66" charset="0"/>
              </a:rPr>
              <a:t>	The </a:t>
            </a:r>
            <a:r>
              <a:rPr lang="en-GB" dirty="0">
                <a:latin typeface="Comic Sans MS" panose="030F0702030302020204" pitchFamily="66" charset="0"/>
              </a:rPr>
              <a:t>blue car drove very fast</a:t>
            </a:r>
            <a:r>
              <a:rPr lang="en-GB" dirty="0" smtClean="0">
                <a:latin typeface="Comic Sans MS" panose="030F0702030302020204" pitchFamily="66" charset="0"/>
              </a:rPr>
              <a:t>.</a:t>
            </a:r>
          </a:p>
          <a:p>
            <a:endParaRPr lang="en-GB" dirty="0"/>
          </a:p>
          <a:p>
            <a:r>
              <a:rPr lang="en-GB" dirty="0">
                <a:latin typeface="Comic Sans MS" panose="030F0702030302020204" pitchFamily="66" charset="0"/>
              </a:rPr>
              <a:t>3. Circle the correct word to complete the sentence below.</a:t>
            </a:r>
            <a:endParaRPr lang="en-GB" dirty="0"/>
          </a:p>
          <a:p>
            <a:r>
              <a:rPr lang="en-GB" dirty="0">
                <a:latin typeface="Comic Sans MS" panose="030F0702030302020204" pitchFamily="66" charset="0"/>
              </a:rPr>
              <a:t>It was extremely hot, _____ Ahmed had an </a:t>
            </a:r>
            <a:r>
              <a:rPr lang="en-GB" dirty="0" smtClean="0">
                <a:latin typeface="Comic Sans MS" panose="030F0702030302020204" pitchFamily="66" charset="0"/>
              </a:rPr>
              <a:t>ice cream</a:t>
            </a:r>
            <a:r>
              <a:rPr lang="en-GB" dirty="0">
                <a:latin typeface="Comic Sans MS" panose="030F0702030302020204" pitchFamily="66" charset="0"/>
              </a:rPr>
              <a:t>.</a:t>
            </a:r>
            <a:endParaRPr lang="en-GB" dirty="0"/>
          </a:p>
          <a:p>
            <a:r>
              <a:rPr lang="en-GB" dirty="0" smtClean="0">
                <a:latin typeface="Comic Sans MS" panose="030F0702030302020204" pitchFamily="66" charset="0"/>
              </a:rPr>
              <a:t>	so	 if	 or	 that</a:t>
            </a:r>
          </a:p>
          <a:p>
            <a:endParaRPr lang="en-GB" dirty="0"/>
          </a:p>
          <a:p>
            <a:r>
              <a:rPr lang="en-GB" dirty="0">
                <a:latin typeface="Comic Sans MS" panose="030F0702030302020204" pitchFamily="66" charset="0"/>
              </a:rPr>
              <a:t>4. Circle the correct option to complete the sentence below.</a:t>
            </a:r>
            <a:endParaRPr lang="en-GB" dirty="0"/>
          </a:p>
          <a:p>
            <a:r>
              <a:rPr lang="en-GB" dirty="0">
                <a:latin typeface="Comic Sans MS" panose="030F0702030302020204" pitchFamily="66" charset="0"/>
              </a:rPr>
              <a:t>You ______ walk on the grass.</a:t>
            </a:r>
            <a:endParaRPr lang="en-GB" dirty="0"/>
          </a:p>
          <a:p>
            <a:r>
              <a:rPr lang="en-GB" dirty="0" smtClean="0">
                <a:latin typeface="Comic Sans MS" panose="030F0702030302020204" pitchFamily="66" charset="0"/>
              </a:rPr>
              <a:t>	'</a:t>
            </a:r>
            <a:r>
              <a:rPr lang="en-GB" dirty="0" err="1" smtClean="0">
                <a:latin typeface="Comic Sans MS" panose="030F0702030302020204" pitchFamily="66" charset="0"/>
              </a:rPr>
              <a:t>shouldnt</a:t>
            </a:r>
            <a:r>
              <a:rPr lang="en-GB" dirty="0" smtClean="0">
                <a:latin typeface="Comic Sans MS" panose="030F0702030302020204" pitchFamily="66" charset="0"/>
              </a:rPr>
              <a:t> 	shouldn't 	</a:t>
            </a:r>
            <a:r>
              <a:rPr lang="en-GB" dirty="0" err="1" smtClean="0">
                <a:latin typeface="Comic Sans MS" panose="030F0702030302020204" pitchFamily="66" charset="0"/>
              </a:rPr>
              <a:t>sh'ouldnt</a:t>
            </a:r>
            <a:r>
              <a:rPr lang="en-GB" dirty="0" smtClean="0">
                <a:latin typeface="Comic Sans MS" panose="030F0702030302020204" pitchFamily="66" charset="0"/>
              </a:rPr>
              <a:t> 	</a:t>
            </a:r>
            <a:r>
              <a:rPr lang="en-GB" dirty="0" err="1" smtClean="0">
                <a:latin typeface="Comic Sans MS" panose="030F0702030302020204" pitchFamily="66" charset="0"/>
              </a:rPr>
              <a:t>should'nt</a:t>
            </a:r>
            <a:endParaRPr lang="en-GB" dirty="0" smtClean="0">
              <a:latin typeface="Comic Sans MS" panose="030F0702030302020204" pitchFamily="66" charset="0"/>
            </a:endParaRPr>
          </a:p>
          <a:p>
            <a:endParaRPr lang="en-GB" dirty="0"/>
          </a:p>
          <a:p>
            <a:r>
              <a:rPr lang="en-GB" dirty="0">
                <a:latin typeface="Comic Sans MS" panose="030F0702030302020204" pitchFamily="66" charset="0"/>
              </a:rPr>
              <a:t>5. Circle the option that is spelt correctly.</a:t>
            </a:r>
            <a:endParaRPr lang="en-GB" dirty="0"/>
          </a:p>
          <a:p>
            <a:r>
              <a:rPr lang="en-GB" dirty="0" smtClean="0">
                <a:latin typeface="Comic Sans MS" panose="030F0702030302020204" pitchFamily="66" charset="0"/>
              </a:rPr>
              <a:t>	</a:t>
            </a:r>
            <a:r>
              <a:rPr lang="en-GB" dirty="0" err="1" smtClean="0">
                <a:latin typeface="Comic Sans MS" panose="030F0702030302020204" pitchFamily="66" charset="0"/>
              </a:rPr>
              <a:t>nale</a:t>
            </a:r>
            <a:r>
              <a:rPr lang="en-GB" dirty="0" smtClean="0">
                <a:latin typeface="Comic Sans MS" panose="030F0702030302020204" pitchFamily="66" charset="0"/>
              </a:rPr>
              <a:t> 	</a:t>
            </a:r>
            <a:r>
              <a:rPr lang="en-GB" dirty="0" err="1" smtClean="0">
                <a:latin typeface="Comic Sans MS" panose="030F0702030302020204" pitchFamily="66" charset="0"/>
              </a:rPr>
              <a:t>nayl</a:t>
            </a:r>
            <a:r>
              <a:rPr lang="en-GB" dirty="0" smtClean="0">
                <a:latin typeface="Comic Sans MS" panose="030F0702030302020204" pitchFamily="66" charset="0"/>
              </a:rPr>
              <a:t> 	nail 	</a:t>
            </a:r>
            <a:r>
              <a:rPr lang="en-GB" dirty="0" err="1" smtClean="0">
                <a:latin typeface="Comic Sans MS" panose="030F0702030302020204" pitchFamily="66" charset="0"/>
              </a:rPr>
              <a:t>neighl</a:t>
            </a:r>
            <a:endParaRPr lang="en-GB" dirty="0"/>
          </a:p>
        </p:txBody>
      </p:sp>
      <p:pic>
        <p:nvPicPr>
          <p:cNvPr id="12" name="Picture 11"/>
          <p:cNvPicPr/>
          <p:nvPr/>
        </p:nvPicPr>
        <p:blipFill>
          <a:blip r:embed="rId3"/>
          <a:stretch>
            <a:fillRect/>
          </a:stretch>
        </p:blipFill>
        <p:spPr>
          <a:xfrm>
            <a:off x="3447959" y="1404257"/>
            <a:ext cx="573151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60496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Box 3"/>
          <p:cNvSpPr txBox="1">
            <a:spLocks noChangeArrowheads="1"/>
          </p:cNvSpPr>
          <p:nvPr/>
        </p:nvSpPr>
        <p:spPr bwMode="auto">
          <a:xfrm>
            <a:off x="104277" y="329546"/>
            <a:ext cx="216058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>
                <a:solidFill>
                  <a:schemeClr val="tx1"/>
                </a:solidFill>
                <a:latin typeface="XCCW Joined 4a" panose="03050602040000000000" pitchFamily="66" charset="0"/>
              </a:rPr>
              <a:t>Day </a:t>
            </a:r>
            <a:r>
              <a:rPr lang="en-GB" altLang="en-US" sz="2400" dirty="0" smtClean="0">
                <a:solidFill>
                  <a:schemeClr val="tx1"/>
                </a:solidFill>
                <a:latin typeface="XCCW Joined 4a" panose="03050602040000000000" pitchFamily="66" charset="0"/>
              </a:rPr>
              <a:t>1</a:t>
            </a:r>
            <a:endParaRPr lang="en-GB" altLang="en-US" sz="1600" dirty="0">
              <a:solidFill>
                <a:schemeClr val="tx1"/>
              </a:solidFill>
              <a:latin typeface="XCCW Joined 4a" panose="03050602040000000000" pitchFamily="66" charset="0"/>
            </a:endParaRPr>
          </a:p>
        </p:txBody>
      </p:sp>
      <p:sp>
        <p:nvSpPr>
          <p:cNvPr id="11267" name="TextBox 4"/>
          <p:cNvSpPr txBox="1">
            <a:spLocks noChangeArrowheads="1"/>
          </p:cNvSpPr>
          <p:nvPr/>
        </p:nvSpPr>
        <p:spPr bwMode="auto">
          <a:xfrm>
            <a:off x="-1178422" y="791211"/>
            <a:ext cx="4725987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>
                <a:solidFill>
                  <a:schemeClr val="tx1"/>
                </a:solidFill>
                <a:latin typeface="XCCW Joined 4a" panose="03050602040000000000" pitchFamily="66" charset="0"/>
              </a:rPr>
              <a:t>Y3 </a:t>
            </a:r>
            <a:r>
              <a:rPr lang="en-GB" altLang="en-US" sz="2400" dirty="0" smtClean="0">
                <a:solidFill>
                  <a:schemeClr val="tx1"/>
                </a:solidFill>
                <a:latin typeface="XCCW Joined 4a" panose="03050602040000000000" pitchFamily="66" charset="0"/>
              </a:rPr>
              <a:t>English 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 smtClean="0">
                <a:solidFill>
                  <a:schemeClr val="tx1"/>
                </a:solidFill>
                <a:latin typeface="XCCW Joined 4a" panose="03050602040000000000" pitchFamily="66" charset="0"/>
              </a:rPr>
              <a:t>5 </a:t>
            </a:r>
            <a:r>
              <a:rPr lang="en-GB" altLang="en-US" sz="2400" dirty="0">
                <a:solidFill>
                  <a:schemeClr val="tx1"/>
                </a:solidFill>
                <a:latin typeface="XCCW Joined 4a" panose="03050602040000000000" pitchFamily="66" charset="0"/>
              </a:rPr>
              <a:t>a day</a:t>
            </a:r>
          </a:p>
        </p:txBody>
      </p:sp>
      <p:pic>
        <p:nvPicPr>
          <p:cNvPr id="11268" name="Picture 2" descr="Fruits And Vegetables Clipart Vegetable Clipart At - Cartoon Fruit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24347" y="115842"/>
            <a:ext cx="900112" cy="941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3048000" y="889844"/>
            <a:ext cx="8142514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1. Copy this handwriting join as many times as you can.</a:t>
            </a:r>
            <a:endParaRPr lang="en-GB" dirty="0"/>
          </a:p>
          <a:p>
            <a:r>
              <a:rPr lang="en-GB" dirty="0">
                <a:latin typeface="Comic Sans MS" panose="030F0702030302020204" pitchFamily="66" charset="0"/>
              </a:rPr>
              <a:t/>
            </a:r>
            <a:br>
              <a:rPr lang="en-GB" dirty="0">
                <a:latin typeface="Comic Sans MS" panose="030F0702030302020204" pitchFamily="66" charset="0"/>
              </a:rPr>
            </a:br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/>
            </a:r>
            <a:br>
              <a:rPr lang="en-GB" dirty="0">
                <a:latin typeface="Comic Sans MS" panose="030F0702030302020204" pitchFamily="66" charset="0"/>
              </a:rPr>
            </a:br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/>
            </a:r>
            <a:br>
              <a:rPr lang="en-GB" dirty="0">
                <a:latin typeface="Comic Sans MS" panose="030F0702030302020204" pitchFamily="66" charset="0"/>
              </a:rPr>
            </a:br>
            <a:r>
              <a:rPr lang="en-GB" dirty="0">
                <a:latin typeface="Comic Sans MS" panose="030F0702030302020204" pitchFamily="66" charset="0"/>
              </a:rPr>
              <a:t>2. Circle the noun in the sentence below.</a:t>
            </a:r>
            <a:endParaRPr lang="en-GB" dirty="0"/>
          </a:p>
          <a:p>
            <a:r>
              <a:rPr lang="en-GB" dirty="0" smtClean="0">
                <a:latin typeface="Comic Sans MS" panose="030F0702030302020204" pitchFamily="66" charset="0"/>
              </a:rPr>
              <a:t>	The </a:t>
            </a:r>
            <a:r>
              <a:rPr lang="en-GB" dirty="0">
                <a:latin typeface="Comic Sans MS" panose="030F0702030302020204" pitchFamily="66" charset="0"/>
              </a:rPr>
              <a:t>blue car drove very fast</a:t>
            </a:r>
            <a:r>
              <a:rPr lang="en-GB" dirty="0" smtClean="0">
                <a:latin typeface="Comic Sans MS" panose="030F0702030302020204" pitchFamily="66" charset="0"/>
              </a:rPr>
              <a:t>.</a:t>
            </a:r>
          </a:p>
          <a:p>
            <a:endParaRPr lang="en-GB" dirty="0"/>
          </a:p>
          <a:p>
            <a:r>
              <a:rPr lang="en-GB" dirty="0">
                <a:latin typeface="Comic Sans MS" panose="030F0702030302020204" pitchFamily="66" charset="0"/>
              </a:rPr>
              <a:t>3. Circle the correct word to complete the sentence below.</a:t>
            </a:r>
            <a:endParaRPr lang="en-GB" dirty="0"/>
          </a:p>
          <a:p>
            <a:r>
              <a:rPr lang="en-GB" dirty="0">
                <a:latin typeface="Comic Sans MS" panose="030F0702030302020204" pitchFamily="66" charset="0"/>
              </a:rPr>
              <a:t>It was extremely hot, _____ Ahmed had an </a:t>
            </a:r>
            <a:r>
              <a:rPr lang="en-GB" dirty="0" smtClean="0">
                <a:latin typeface="Comic Sans MS" panose="030F0702030302020204" pitchFamily="66" charset="0"/>
              </a:rPr>
              <a:t>ice cream</a:t>
            </a:r>
            <a:r>
              <a:rPr lang="en-GB" dirty="0">
                <a:latin typeface="Comic Sans MS" panose="030F0702030302020204" pitchFamily="66" charset="0"/>
              </a:rPr>
              <a:t>.</a:t>
            </a:r>
            <a:endParaRPr lang="en-GB" dirty="0"/>
          </a:p>
          <a:p>
            <a:r>
              <a:rPr lang="en-GB" dirty="0" smtClean="0">
                <a:latin typeface="Comic Sans MS" panose="030F0702030302020204" pitchFamily="66" charset="0"/>
              </a:rPr>
              <a:t>	so	 if	 or	 that</a:t>
            </a:r>
          </a:p>
          <a:p>
            <a:endParaRPr lang="en-GB" dirty="0"/>
          </a:p>
          <a:p>
            <a:r>
              <a:rPr lang="en-GB" dirty="0">
                <a:latin typeface="Comic Sans MS" panose="030F0702030302020204" pitchFamily="66" charset="0"/>
              </a:rPr>
              <a:t>4. Circle the correct option to complete the sentence below.</a:t>
            </a:r>
            <a:endParaRPr lang="en-GB" dirty="0"/>
          </a:p>
          <a:p>
            <a:r>
              <a:rPr lang="en-GB" dirty="0">
                <a:latin typeface="Comic Sans MS" panose="030F0702030302020204" pitchFamily="66" charset="0"/>
              </a:rPr>
              <a:t>You ______ walk on the grass.</a:t>
            </a:r>
            <a:endParaRPr lang="en-GB" dirty="0"/>
          </a:p>
          <a:p>
            <a:r>
              <a:rPr lang="en-GB" dirty="0" smtClean="0">
                <a:latin typeface="Comic Sans MS" panose="030F0702030302020204" pitchFamily="66" charset="0"/>
              </a:rPr>
              <a:t>	'</a:t>
            </a:r>
            <a:r>
              <a:rPr lang="en-GB" dirty="0" err="1" smtClean="0">
                <a:latin typeface="Comic Sans MS" panose="030F0702030302020204" pitchFamily="66" charset="0"/>
              </a:rPr>
              <a:t>shouldnt</a:t>
            </a:r>
            <a:r>
              <a:rPr lang="en-GB" dirty="0" smtClean="0">
                <a:latin typeface="Comic Sans MS" panose="030F0702030302020204" pitchFamily="66" charset="0"/>
              </a:rPr>
              <a:t> 	shouldn't 	</a:t>
            </a:r>
            <a:r>
              <a:rPr lang="en-GB" dirty="0" err="1" smtClean="0">
                <a:latin typeface="Comic Sans MS" panose="030F0702030302020204" pitchFamily="66" charset="0"/>
              </a:rPr>
              <a:t>sh'ouldnt</a:t>
            </a:r>
            <a:r>
              <a:rPr lang="en-GB" dirty="0" smtClean="0">
                <a:latin typeface="Comic Sans MS" panose="030F0702030302020204" pitchFamily="66" charset="0"/>
              </a:rPr>
              <a:t> 	</a:t>
            </a:r>
            <a:r>
              <a:rPr lang="en-GB" dirty="0" err="1" smtClean="0">
                <a:latin typeface="Comic Sans MS" panose="030F0702030302020204" pitchFamily="66" charset="0"/>
              </a:rPr>
              <a:t>should'nt</a:t>
            </a:r>
            <a:endParaRPr lang="en-GB" dirty="0" smtClean="0">
              <a:latin typeface="Comic Sans MS" panose="030F0702030302020204" pitchFamily="66" charset="0"/>
            </a:endParaRPr>
          </a:p>
          <a:p>
            <a:endParaRPr lang="en-GB" dirty="0"/>
          </a:p>
          <a:p>
            <a:r>
              <a:rPr lang="en-GB" dirty="0">
                <a:latin typeface="Comic Sans MS" panose="030F0702030302020204" pitchFamily="66" charset="0"/>
              </a:rPr>
              <a:t>5. Circle the option that is spelt correctly.</a:t>
            </a:r>
            <a:endParaRPr lang="en-GB" dirty="0"/>
          </a:p>
          <a:p>
            <a:r>
              <a:rPr lang="en-GB" dirty="0" smtClean="0">
                <a:latin typeface="Comic Sans MS" panose="030F0702030302020204" pitchFamily="66" charset="0"/>
              </a:rPr>
              <a:t>	</a:t>
            </a:r>
            <a:r>
              <a:rPr lang="en-GB" dirty="0" err="1" smtClean="0">
                <a:latin typeface="Comic Sans MS" panose="030F0702030302020204" pitchFamily="66" charset="0"/>
              </a:rPr>
              <a:t>nale</a:t>
            </a:r>
            <a:r>
              <a:rPr lang="en-GB" dirty="0" smtClean="0">
                <a:latin typeface="Comic Sans MS" panose="030F0702030302020204" pitchFamily="66" charset="0"/>
              </a:rPr>
              <a:t> 	</a:t>
            </a:r>
            <a:r>
              <a:rPr lang="en-GB" dirty="0" err="1" smtClean="0">
                <a:latin typeface="Comic Sans MS" panose="030F0702030302020204" pitchFamily="66" charset="0"/>
              </a:rPr>
              <a:t>nayl</a:t>
            </a:r>
            <a:r>
              <a:rPr lang="en-GB" dirty="0" smtClean="0">
                <a:latin typeface="Comic Sans MS" panose="030F0702030302020204" pitchFamily="66" charset="0"/>
              </a:rPr>
              <a:t> 	nail 	</a:t>
            </a:r>
            <a:r>
              <a:rPr lang="en-GB" dirty="0" err="1" smtClean="0">
                <a:latin typeface="Comic Sans MS" panose="030F0702030302020204" pitchFamily="66" charset="0"/>
              </a:rPr>
              <a:t>neighl</a:t>
            </a:r>
            <a:endParaRPr lang="en-GB" dirty="0"/>
          </a:p>
        </p:txBody>
      </p:sp>
      <p:pic>
        <p:nvPicPr>
          <p:cNvPr id="12" name="Picture 11"/>
          <p:cNvPicPr/>
          <p:nvPr/>
        </p:nvPicPr>
        <p:blipFill>
          <a:blip r:embed="rId3"/>
          <a:stretch>
            <a:fillRect/>
          </a:stretch>
        </p:blipFill>
        <p:spPr>
          <a:xfrm>
            <a:off x="3447959" y="1404257"/>
            <a:ext cx="5731510" cy="914400"/>
          </a:xfrm>
          <a:prstGeom prst="rect">
            <a:avLst/>
          </a:prstGeom>
        </p:spPr>
      </p:pic>
      <p:sp>
        <p:nvSpPr>
          <p:cNvPr id="7" name="Rectangle 10"/>
          <p:cNvSpPr>
            <a:spLocks noChangeArrowheads="1"/>
          </p:cNvSpPr>
          <p:nvPr/>
        </p:nvSpPr>
        <p:spPr bwMode="auto">
          <a:xfrm>
            <a:off x="413045" y="1785489"/>
            <a:ext cx="15430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rgbClr val="FF0000"/>
                </a:solidFill>
                <a:latin typeface="XCCW Joined 4a" panose="03050602040000000000" pitchFamily="66" charset="0"/>
              </a:rPr>
              <a:t>ANSWERS</a:t>
            </a:r>
          </a:p>
        </p:txBody>
      </p:sp>
      <p:sp>
        <p:nvSpPr>
          <p:cNvPr id="2" name="Oval 1"/>
          <p:cNvSpPr/>
          <p:nvPr/>
        </p:nvSpPr>
        <p:spPr>
          <a:xfrm>
            <a:off x="4981303" y="2857897"/>
            <a:ext cx="426720" cy="234762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/>
          <p:cNvSpPr/>
          <p:nvPr/>
        </p:nvSpPr>
        <p:spPr>
          <a:xfrm>
            <a:off x="3923211" y="3942426"/>
            <a:ext cx="426720" cy="234762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5786845" y="5056812"/>
            <a:ext cx="1214845" cy="333794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/>
          <p:cNvSpPr/>
          <p:nvPr/>
        </p:nvSpPr>
        <p:spPr>
          <a:xfrm>
            <a:off x="5769427" y="5840582"/>
            <a:ext cx="579121" cy="324026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83499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Box 3"/>
          <p:cNvSpPr txBox="1">
            <a:spLocks noChangeArrowheads="1"/>
          </p:cNvSpPr>
          <p:nvPr/>
        </p:nvSpPr>
        <p:spPr bwMode="auto">
          <a:xfrm>
            <a:off x="78377" y="285751"/>
            <a:ext cx="20447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>
                <a:solidFill>
                  <a:schemeClr val="tx1"/>
                </a:solidFill>
                <a:latin typeface="XCCW Joined 4a" panose="03050602040000000000" pitchFamily="66" charset="0"/>
              </a:rPr>
              <a:t>Day </a:t>
            </a:r>
            <a:r>
              <a:rPr lang="en-GB" altLang="en-US" sz="2400" dirty="0" smtClean="0">
                <a:solidFill>
                  <a:schemeClr val="tx1"/>
                </a:solidFill>
                <a:latin typeface="XCCW Joined 4a" panose="03050602040000000000" pitchFamily="66" charset="0"/>
              </a:rPr>
              <a:t>2</a:t>
            </a:r>
            <a:endParaRPr lang="en-GB" altLang="en-US" sz="2400" dirty="0">
              <a:solidFill>
                <a:schemeClr val="tx1"/>
              </a:solidFill>
              <a:latin typeface="XCCW Joined 4a" panose="03050602040000000000" pitchFamily="66" charset="0"/>
            </a:endParaRPr>
          </a:p>
        </p:txBody>
      </p:sp>
      <p:sp>
        <p:nvSpPr>
          <p:cNvPr id="10243" name="TextBox 4"/>
          <p:cNvSpPr txBox="1">
            <a:spLocks noChangeArrowheads="1"/>
          </p:cNvSpPr>
          <p:nvPr/>
        </p:nvSpPr>
        <p:spPr bwMode="auto">
          <a:xfrm>
            <a:off x="-365762" y="641350"/>
            <a:ext cx="2773777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>
                <a:solidFill>
                  <a:schemeClr val="tx1"/>
                </a:solidFill>
                <a:latin typeface="XCCW Joined 4a" panose="03050602040000000000" pitchFamily="66" charset="0"/>
              </a:rPr>
              <a:t>Y3 </a:t>
            </a:r>
            <a:r>
              <a:rPr lang="en-GB" altLang="en-US" sz="2400" dirty="0" smtClean="0">
                <a:solidFill>
                  <a:schemeClr val="tx1"/>
                </a:solidFill>
                <a:latin typeface="XCCW Joined 4a" panose="03050602040000000000" pitchFamily="66" charset="0"/>
              </a:rPr>
              <a:t>English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 smtClean="0">
                <a:solidFill>
                  <a:schemeClr val="tx1"/>
                </a:solidFill>
                <a:latin typeface="XCCW Joined 4a" panose="03050602040000000000" pitchFamily="66" charset="0"/>
              </a:rPr>
              <a:t> </a:t>
            </a:r>
            <a:r>
              <a:rPr lang="en-GB" altLang="en-US" sz="2400" dirty="0">
                <a:solidFill>
                  <a:schemeClr val="tx1"/>
                </a:solidFill>
                <a:latin typeface="XCCW Joined 4a" panose="03050602040000000000" pitchFamily="66" charset="0"/>
              </a:rPr>
              <a:t>5 a day</a:t>
            </a:r>
          </a:p>
        </p:txBody>
      </p:sp>
      <p:pic>
        <p:nvPicPr>
          <p:cNvPr id="10244" name="Picture 2" descr="Fruits And Vegetables Clipart Vegetable Clipart At - Cartoon Fruit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67469" y="179388"/>
            <a:ext cx="1085850" cy="1136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23077" y="179388"/>
            <a:ext cx="8662075" cy="6258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0142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Box 3"/>
          <p:cNvSpPr txBox="1">
            <a:spLocks noChangeArrowheads="1"/>
          </p:cNvSpPr>
          <p:nvPr/>
        </p:nvSpPr>
        <p:spPr bwMode="auto">
          <a:xfrm>
            <a:off x="78377" y="285751"/>
            <a:ext cx="20447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>
                <a:solidFill>
                  <a:schemeClr val="tx1"/>
                </a:solidFill>
                <a:latin typeface="XCCW Joined 4a" panose="03050602040000000000" pitchFamily="66" charset="0"/>
              </a:rPr>
              <a:t>Day </a:t>
            </a:r>
            <a:r>
              <a:rPr lang="en-GB" altLang="en-US" sz="2400" dirty="0" smtClean="0">
                <a:solidFill>
                  <a:schemeClr val="tx1"/>
                </a:solidFill>
                <a:latin typeface="XCCW Joined 4a" panose="03050602040000000000" pitchFamily="66" charset="0"/>
              </a:rPr>
              <a:t>2</a:t>
            </a:r>
            <a:endParaRPr lang="en-GB" altLang="en-US" sz="2400" dirty="0">
              <a:solidFill>
                <a:schemeClr val="tx1"/>
              </a:solidFill>
              <a:latin typeface="XCCW Joined 4a" panose="03050602040000000000" pitchFamily="66" charset="0"/>
            </a:endParaRPr>
          </a:p>
        </p:txBody>
      </p:sp>
      <p:sp>
        <p:nvSpPr>
          <p:cNvPr id="10243" name="TextBox 4"/>
          <p:cNvSpPr txBox="1">
            <a:spLocks noChangeArrowheads="1"/>
          </p:cNvSpPr>
          <p:nvPr/>
        </p:nvSpPr>
        <p:spPr bwMode="auto">
          <a:xfrm>
            <a:off x="-365762" y="641350"/>
            <a:ext cx="2773777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>
                <a:solidFill>
                  <a:schemeClr val="tx1"/>
                </a:solidFill>
                <a:latin typeface="XCCW Joined 4a" panose="03050602040000000000" pitchFamily="66" charset="0"/>
              </a:rPr>
              <a:t>Y3 </a:t>
            </a:r>
            <a:r>
              <a:rPr lang="en-GB" altLang="en-US" sz="2400" dirty="0" smtClean="0">
                <a:solidFill>
                  <a:schemeClr val="tx1"/>
                </a:solidFill>
                <a:latin typeface="XCCW Joined 4a" panose="03050602040000000000" pitchFamily="66" charset="0"/>
              </a:rPr>
              <a:t>English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 smtClean="0">
                <a:solidFill>
                  <a:schemeClr val="tx1"/>
                </a:solidFill>
                <a:latin typeface="XCCW Joined 4a" panose="03050602040000000000" pitchFamily="66" charset="0"/>
              </a:rPr>
              <a:t> </a:t>
            </a:r>
            <a:r>
              <a:rPr lang="en-GB" altLang="en-US" sz="2400" dirty="0">
                <a:solidFill>
                  <a:schemeClr val="tx1"/>
                </a:solidFill>
                <a:latin typeface="XCCW Joined 4a" panose="03050602040000000000" pitchFamily="66" charset="0"/>
              </a:rPr>
              <a:t>5 a day</a:t>
            </a:r>
          </a:p>
        </p:txBody>
      </p:sp>
      <p:pic>
        <p:nvPicPr>
          <p:cNvPr id="10244" name="Picture 2" descr="Fruits And Vegetables Clipart Vegetable Clipart At - Cartoon Fruit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67469" y="179388"/>
            <a:ext cx="1085850" cy="1136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23077" y="179388"/>
            <a:ext cx="8662075" cy="6258386"/>
          </a:xfrm>
          <a:prstGeom prst="rect">
            <a:avLst/>
          </a:prstGeom>
        </p:spPr>
      </p:pic>
      <p:sp>
        <p:nvSpPr>
          <p:cNvPr id="6" name="Rectangle 10"/>
          <p:cNvSpPr>
            <a:spLocks noChangeArrowheads="1"/>
          </p:cNvSpPr>
          <p:nvPr/>
        </p:nvSpPr>
        <p:spPr bwMode="auto">
          <a:xfrm>
            <a:off x="413045" y="1785489"/>
            <a:ext cx="15430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rgbClr val="FF0000"/>
                </a:solidFill>
                <a:latin typeface="XCCW Joined 4a" panose="03050602040000000000" pitchFamily="66" charset="0"/>
              </a:rPr>
              <a:t>ANSWERS</a:t>
            </a: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19204376"/>
              </p:ext>
            </p:extLst>
          </p:nvPr>
        </p:nvGraphicFramePr>
        <p:xfrm>
          <a:off x="2849880" y="3977346"/>
          <a:ext cx="10515600" cy="396240"/>
        </p:xfrm>
        <a:graphic>
          <a:graphicData uri="http://schemas.openxmlformats.org/drawingml/2006/table">
            <a:tbl>
              <a:tblPr/>
              <a:tblGrid>
                <a:gridCol w="10515600">
                  <a:extLst>
                    <a:ext uri="{9D8B030D-6E8A-4147-A177-3AD203B41FA5}">
                      <a16:colId xmlns:a16="http://schemas.microsoft.com/office/drawing/2014/main" val="2547432078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GB" sz="2000" dirty="0">
                          <a:solidFill>
                            <a:srgbClr val="0000FF"/>
                          </a:solidFill>
                          <a:effectLst/>
                          <a:latin typeface="XCCW Joined 4a" panose="03050602040000000000" pitchFamily="66" charset="0"/>
                        </a:rPr>
                        <a:t>Is this your homework?</a:t>
                      </a:r>
                      <a:endParaRPr lang="en-GB" dirty="0">
                        <a:effectLst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21174213"/>
                  </a:ext>
                </a:extLst>
              </a:tr>
            </a:tbl>
          </a:graphicData>
        </a:graphic>
      </p:graphicFrame>
      <p:sp>
        <p:nvSpPr>
          <p:cNvPr id="8" name="Oval 7"/>
          <p:cNvSpPr/>
          <p:nvPr/>
        </p:nvSpPr>
        <p:spPr>
          <a:xfrm>
            <a:off x="6191794" y="2335381"/>
            <a:ext cx="731520" cy="399109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/>
          <p:cNvSpPr/>
          <p:nvPr/>
        </p:nvSpPr>
        <p:spPr>
          <a:xfrm>
            <a:off x="7676606" y="4954318"/>
            <a:ext cx="535577" cy="244699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3087188" y="5892833"/>
            <a:ext cx="731520" cy="399109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8490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Box 3"/>
          <p:cNvSpPr txBox="1">
            <a:spLocks noChangeArrowheads="1"/>
          </p:cNvSpPr>
          <p:nvPr/>
        </p:nvSpPr>
        <p:spPr bwMode="auto">
          <a:xfrm>
            <a:off x="78377" y="285751"/>
            <a:ext cx="20447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>
                <a:solidFill>
                  <a:schemeClr val="tx1"/>
                </a:solidFill>
                <a:latin typeface="XCCW Joined 4a" panose="03050602040000000000" pitchFamily="66" charset="0"/>
              </a:rPr>
              <a:t>Day </a:t>
            </a:r>
            <a:r>
              <a:rPr lang="en-GB" altLang="en-US" sz="2400" dirty="0">
                <a:solidFill>
                  <a:schemeClr val="tx1"/>
                </a:solidFill>
                <a:latin typeface="XCCW Joined 4a" panose="03050602040000000000" pitchFamily="66" charset="0"/>
              </a:rPr>
              <a:t>3</a:t>
            </a:r>
            <a:endParaRPr lang="en-GB" altLang="en-US" sz="2400" dirty="0">
              <a:solidFill>
                <a:schemeClr val="tx1"/>
              </a:solidFill>
              <a:latin typeface="XCCW Joined 4a" panose="03050602040000000000" pitchFamily="66" charset="0"/>
            </a:endParaRPr>
          </a:p>
        </p:txBody>
      </p:sp>
      <p:sp>
        <p:nvSpPr>
          <p:cNvPr id="10243" name="TextBox 4"/>
          <p:cNvSpPr txBox="1">
            <a:spLocks noChangeArrowheads="1"/>
          </p:cNvSpPr>
          <p:nvPr/>
        </p:nvSpPr>
        <p:spPr bwMode="auto">
          <a:xfrm>
            <a:off x="-365762" y="641350"/>
            <a:ext cx="2773777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>
                <a:solidFill>
                  <a:schemeClr val="tx1"/>
                </a:solidFill>
                <a:latin typeface="XCCW Joined 4a" panose="03050602040000000000" pitchFamily="66" charset="0"/>
              </a:rPr>
              <a:t>Y3 </a:t>
            </a:r>
            <a:r>
              <a:rPr lang="en-GB" altLang="en-US" sz="2400" dirty="0" smtClean="0">
                <a:solidFill>
                  <a:schemeClr val="tx1"/>
                </a:solidFill>
                <a:latin typeface="XCCW Joined 4a" panose="03050602040000000000" pitchFamily="66" charset="0"/>
              </a:rPr>
              <a:t>English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 smtClean="0">
                <a:solidFill>
                  <a:schemeClr val="tx1"/>
                </a:solidFill>
                <a:latin typeface="XCCW Joined 4a" panose="03050602040000000000" pitchFamily="66" charset="0"/>
              </a:rPr>
              <a:t> </a:t>
            </a:r>
            <a:r>
              <a:rPr lang="en-GB" altLang="en-US" sz="2400" dirty="0">
                <a:solidFill>
                  <a:schemeClr val="tx1"/>
                </a:solidFill>
                <a:latin typeface="XCCW Joined 4a" panose="03050602040000000000" pitchFamily="66" charset="0"/>
              </a:rPr>
              <a:t>5 a day</a:t>
            </a:r>
          </a:p>
        </p:txBody>
      </p:sp>
      <p:pic>
        <p:nvPicPr>
          <p:cNvPr id="10244" name="Picture 2" descr="Fruits And Vegetables Clipart Vegetable Clipart At - Cartoon Fruit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67469" y="179388"/>
            <a:ext cx="1085850" cy="1136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67216" y="357050"/>
            <a:ext cx="8140650" cy="61482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2783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Box 3"/>
          <p:cNvSpPr txBox="1">
            <a:spLocks noChangeArrowheads="1"/>
          </p:cNvSpPr>
          <p:nvPr/>
        </p:nvSpPr>
        <p:spPr bwMode="auto">
          <a:xfrm>
            <a:off x="78377" y="285751"/>
            <a:ext cx="20447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>
                <a:solidFill>
                  <a:schemeClr val="tx1"/>
                </a:solidFill>
                <a:latin typeface="XCCW Joined 4a" panose="03050602040000000000" pitchFamily="66" charset="0"/>
              </a:rPr>
              <a:t>Day </a:t>
            </a:r>
            <a:r>
              <a:rPr lang="en-GB" altLang="en-US" sz="2400" dirty="0">
                <a:solidFill>
                  <a:schemeClr val="tx1"/>
                </a:solidFill>
                <a:latin typeface="XCCW Joined 4a" panose="03050602040000000000" pitchFamily="66" charset="0"/>
              </a:rPr>
              <a:t>3</a:t>
            </a:r>
            <a:endParaRPr lang="en-GB" altLang="en-US" sz="2400" dirty="0">
              <a:solidFill>
                <a:schemeClr val="tx1"/>
              </a:solidFill>
              <a:latin typeface="XCCW Joined 4a" panose="03050602040000000000" pitchFamily="66" charset="0"/>
            </a:endParaRPr>
          </a:p>
        </p:txBody>
      </p:sp>
      <p:sp>
        <p:nvSpPr>
          <p:cNvPr id="10243" name="TextBox 4"/>
          <p:cNvSpPr txBox="1">
            <a:spLocks noChangeArrowheads="1"/>
          </p:cNvSpPr>
          <p:nvPr/>
        </p:nvSpPr>
        <p:spPr bwMode="auto">
          <a:xfrm>
            <a:off x="-365762" y="641350"/>
            <a:ext cx="2773777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>
                <a:solidFill>
                  <a:schemeClr val="tx1"/>
                </a:solidFill>
                <a:latin typeface="XCCW Joined 4a" panose="03050602040000000000" pitchFamily="66" charset="0"/>
              </a:rPr>
              <a:t>Y3 </a:t>
            </a:r>
            <a:r>
              <a:rPr lang="en-GB" altLang="en-US" sz="2400" dirty="0" smtClean="0">
                <a:solidFill>
                  <a:schemeClr val="tx1"/>
                </a:solidFill>
                <a:latin typeface="XCCW Joined 4a" panose="03050602040000000000" pitchFamily="66" charset="0"/>
              </a:rPr>
              <a:t>English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 smtClean="0">
                <a:solidFill>
                  <a:schemeClr val="tx1"/>
                </a:solidFill>
                <a:latin typeface="XCCW Joined 4a" panose="03050602040000000000" pitchFamily="66" charset="0"/>
              </a:rPr>
              <a:t> </a:t>
            </a:r>
            <a:r>
              <a:rPr lang="en-GB" altLang="en-US" sz="2400" dirty="0">
                <a:solidFill>
                  <a:schemeClr val="tx1"/>
                </a:solidFill>
                <a:latin typeface="XCCW Joined 4a" panose="03050602040000000000" pitchFamily="66" charset="0"/>
              </a:rPr>
              <a:t>5 a day</a:t>
            </a:r>
          </a:p>
        </p:txBody>
      </p:sp>
      <p:pic>
        <p:nvPicPr>
          <p:cNvPr id="10244" name="Picture 2" descr="Fruits And Vegetables Clipart Vegetable Clipart At - Cartoon Fruit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67469" y="179388"/>
            <a:ext cx="1085850" cy="1136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26819" y="516732"/>
            <a:ext cx="8140650" cy="6148253"/>
          </a:xfrm>
          <a:prstGeom prst="rect">
            <a:avLst/>
          </a:prstGeom>
        </p:spPr>
      </p:pic>
      <p:sp>
        <p:nvSpPr>
          <p:cNvPr id="6" name="Rectangle 10"/>
          <p:cNvSpPr>
            <a:spLocks noChangeArrowheads="1"/>
          </p:cNvSpPr>
          <p:nvPr/>
        </p:nvSpPr>
        <p:spPr bwMode="auto">
          <a:xfrm>
            <a:off x="413045" y="1785489"/>
            <a:ext cx="15430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rgbClr val="FF0000"/>
                </a:solidFill>
                <a:latin typeface="XCCW Joined 4a" panose="03050602040000000000" pitchFamily="66" charset="0"/>
              </a:rPr>
              <a:t>ANSWERS</a:t>
            </a:r>
          </a:p>
        </p:txBody>
      </p:sp>
      <p:sp>
        <p:nvSpPr>
          <p:cNvPr id="8" name="Oval 7"/>
          <p:cNvSpPr/>
          <p:nvPr/>
        </p:nvSpPr>
        <p:spPr>
          <a:xfrm>
            <a:off x="5003278" y="2709488"/>
            <a:ext cx="731520" cy="399109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/>
          <p:cNvSpPr/>
          <p:nvPr/>
        </p:nvSpPr>
        <p:spPr>
          <a:xfrm>
            <a:off x="5719604" y="4172528"/>
            <a:ext cx="731520" cy="399109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6527277" y="5048863"/>
            <a:ext cx="979511" cy="54204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/>
          <p:cNvSpPr/>
          <p:nvPr/>
        </p:nvSpPr>
        <p:spPr>
          <a:xfrm>
            <a:off x="3265918" y="5091283"/>
            <a:ext cx="731520" cy="399109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/>
        </p:nvSpPr>
        <p:spPr>
          <a:xfrm>
            <a:off x="5719604" y="5983911"/>
            <a:ext cx="731520" cy="399109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7078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Box 3"/>
          <p:cNvSpPr txBox="1">
            <a:spLocks noChangeArrowheads="1"/>
          </p:cNvSpPr>
          <p:nvPr/>
        </p:nvSpPr>
        <p:spPr bwMode="auto">
          <a:xfrm>
            <a:off x="78377" y="285751"/>
            <a:ext cx="20447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>
                <a:solidFill>
                  <a:schemeClr val="tx1"/>
                </a:solidFill>
                <a:latin typeface="XCCW Joined 4a" panose="03050602040000000000" pitchFamily="66" charset="0"/>
              </a:rPr>
              <a:t>Day </a:t>
            </a:r>
            <a:r>
              <a:rPr lang="en-GB" altLang="en-US" sz="2400" dirty="0" smtClean="0">
                <a:solidFill>
                  <a:schemeClr val="tx1"/>
                </a:solidFill>
                <a:latin typeface="XCCW Joined 4a" panose="03050602040000000000" pitchFamily="66" charset="0"/>
              </a:rPr>
              <a:t>4</a:t>
            </a:r>
            <a:endParaRPr lang="en-GB" altLang="en-US" sz="2400" dirty="0">
              <a:solidFill>
                <a:schemeClr val="tx1"/>
              </a:solidFill>
              <a:latin typeface="XCCW Joined 4a" panose="03050602040000000000" pitchFamily="66" charset="0"/>
            </a:endParaRPr>
          </a:p>
        </p:txBody>
      </p:sp>
      <p:sp>
        <p:nvSpPr>
          <p:cNvPr id="10243" name="TextBox 4"/>
          <p:cNvSpPr txBox="1">
            <a:spLocks noChangeArrowheads="1"/>
          </p:cNvSpPr>
          <p:nvPr/>
        </p:nvSpPr>
        <p:spPr bwMode="auto">
          <a:xfrm>
            <a:off x="-365762" y="641350"/>
            <a:ext cx="2773777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>
                <a:solidFill>
                  <a:schemeClr val="tx1"/>
                </a:solidFill>
                <a:latin typeface="XCCW Joined 4a" panose="03050602040000000000" pitchFamily="66" charset="0"/>
              </a:rPr>
              <a:t>Y3 </a:t>
            </a:r>
            <a:r>
              <a:rPr lang="en-GB" altLang="en-US" sz="2400" dirty="0" smtClean="0">
                <a:solidFill>
                  <a:schemeClr val="tx1"/>
                </a:solidFill>
                <a:latin typeface="XCCW Joined 4a" panose="03050602040000000000" pitchFamily="66" charset="0"/>
              </a:rPr>
              <a:t>English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 smtClean="0">
                <a:solidFill>
                  <a:schemeClr val="tx1"/>
                </a:solidFill>
                <a:latin typeface="XCCW Joined 4a" panose="03050602040000000000" pitchFamily="66" charset="0"/>
              </a:rPr>
              <a:t> </a:t>
            </a:r>
            <a:r>
              <a:rPr lang="en-GB" altLang="en-US" sz="2400" dirty="0">
                <a:solidFill>
                  <a:schemeClr val="tx1"/>
                </a:solidFill>
                <a:latin typeface="XCCW Joined 4a" panose="03050602040000000000" pitchFamily="66" charset="0"/>
              </a:rPr>
              <a:t>5 a day</a:t>
            </a:r>
          </a:p>
        </p:txBody>
      </p:sp>
      <p:pic>
        <p:nvPicPr>
          <p:cNvPr id="10244" name="Picture 2" descr="Fruits And Vegetables Clipart Vegetable Clipart At - Cartoon Fruit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67469" y="179388"/>
            <a:ext cx="1085850" cy="1136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36722" y="285751"/>
            <a:ext cx="8457403" cy="57667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84000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Box 3"/>
          <p:cNvSpPr txBox="1">
            <a:spLocks noChangeArrowheads="1"/>
          </p:cNvSpPr>
          <p:nvPr/>
        </p:nvSpPr>
        <p:spPr bwMode="auto">
          <a:xfrm>
            <a:off x="78377" y="285751"/>
            <a:ext cx="20447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>
                <a:solidFill>
                  <a:schemeClr val="tx1"/>
                </a:solidFill>
                <a:latin typeface="XCCW Joined 4a" panose="03050602040000000000" pitchFamily="66" charset="0"/>
              </a:rPr>
              <a:t>Day </a:t>
            </a:r>
            <a:r>
              <a:rPr lang="en-GB" altLang="en-US" sz="2400" dirty="0" smtClean="0">
                <a:solidFill>
                  <a:schemeClr val="tx1"/>
                </a:solidFill>
                <a:latin typeface="XCCW Joined 4a" panose="03050602040000000000" pitchFamily="66" charset="0"/>
              </a:rPr>
              <a:t>4</a:t>
            </a:r>
            <a:endParaRPr lang="en-GB" altLang="en-US" sz="2400" dirty="0">
              <a:solidFill>
                <a:schemeClr val="tx1"/>
              </a:solidFill>
              <a:latin typeface="XCCW Joined 4a" panose="03050602040000000000" pitchFamily="66" charset="0"/>
            </a:endParaRPr>
          </a:p>
        </p:txBody>
      </p:sp>
      <p:sp>
        <p:nvSpPr>
          <p:cNvPr id="10243" name="TextBox 4"/>
          <p:cNvSpPr txBox="1">
            <a:spLocks noChangeArrowheads="1"/>
          </p:cNvSpPr>
          <p:nvPr/>
        </p:nvSpPr>
        <p:spPr bwMode="auto">
          <a:xfrm>
            <a:off x="-365762" y="641350"/>
            <a:ext cx="2773777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>
                <a:solidFill>
                  <a:schemeClr val="tx1"/>
                </a:solidFill>
                <a:latin typeface="XCCW Joined 4a" panose="03050602040000000000" pitchFamily="66" charset="0"/>
              </a:rPr>
              <a:t>Y3 </a:t>
            </a:r>
            <a:r>
              <a:rPr lang="en-GB" altLang="en-US" sz="2400" dirty="0" smtClean="0">
                <a:solidFill>
                  <a:schemeClr val="tx1"/>
                </a:solidFill>
                <a:latin typeface="XCCW Joined 4a" panose="03050602040000000000" pitchFamily="66" charset="0"/>
              </a:rPr>
              <a:t>English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 smtClean="0">
                <a:solidFill>
                  <a:schemeClr val="tx1"/>
                </a:solidFill>
                <a:latin typeface="XCCW Joined 4a" panose="03050602040000000000" pitchFamily="66" charset="0"/>
              </a:rPr>
              <a:t> </a:t>
            </a:r>
            <a:r>
              <a:rPr lang="en-GB" altLang="en-US" sz="2400" dirty="0">
                <a:solidFill>
                  <a:schemeClr val="tx1"/>
                </a:solidFill>
                <a:latin typeface="XCCW Joined 4a" panose="03050602040000000000" pitchFamily="66" charset="0"/>
              </a:rPr>
              <a:t>5 a day</a:t>
            </a:r>
          </a:p>
        </p:txBody>
      </p:sp>
      <p:pic>
        <p:nvPicPr>
          <p:cNvPr id="10244" name="Picture 2" descr="Fruits And Vegetables Clipart Vegetable Clipart At - Cartoon Fruit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67469" y="179388"/>
            <a:ext cx="1085850" cy="1136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36722" y="285751"/>
            <a:ext cx="8457403" cy="5766706"/>
          </a:xfrm>
          <a:prstGeom prst="rect">
            <a:avLst/>
          </a:prstGeom>
        </p:spPr>
      </p:pic>
      <p:sp>
        <p:nvSpPr>
          <p:cNvPr id="7" name="Rectangle 10"/>
          <p:cNvSpPr>
            <a:spLocks noChangeArrowheads="1"/>
          </p:cNvSpPr>
          <p:nvPr/>
        </p:nvSpPr>
        <p:spPr bwMode="auto">
          <a:xfrm>
            <a:off x="413045" y="1785489"/>
            <a:ext cx="15430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rgbClr val="FF0000"/>
                </a:solidFill>
                <a:latin typeface="XCCW Joined 4a" panose="03050602040000000000" pitchFamily="66" charset="0"/>
              </a:rPr>
              <a:t>ANSWERS</a:t>
            </a:r>
          </a:p>
        </p:txBody>
      </p:sp>
      <p:sp>
        <p:nvSpPr>
          <p:cNvPr id="8" name="Oval 7"/>
          <p:cNvSpPr/>
          <p:nvPr/>
        </p:nvSpPr>
        <p:spPr>
          <a:xfrm>
            <a:off x="5198569" y="5495488"/>
            <a:ext cx="731520" cy="399109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/>
          <p:cNvSpPr/>
          <p:nvPr/>
        </p:nvSpPr>
        <p:spPr>
          <a:xfrm>
            <a:off x="8616683" y="2509933"/>
            <a:ext cx="1084666" cy="399109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 1"/>
          <p:cNvSpPr/>
          <p:nvPr/>
        </p:nvSpPr>
        <p:spPr>
          <a:xfrm>
            <a:off x="5930089" y="3308151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>
                <a:solidFill>
                  <a:srgbClr val="0000FF"/>
                </a:solidFill>
                <a:latin typeface="Comic Sans MS" panose="030F0702030302020204" pitchFamily="66" charset="0"/>
              </a:rPr>
              <a:t>any word</a:t>
            </a:r>
            <a:br>
              <a:rPr lang="en-GB" dirty="0">
                <a:solidFill>
                  <a:srgbClr val="0000FF"/>
                </a:solidFill>
                <a:latin typeface="Comic Sans MS" panose="030F0702030302020204" pitchFamily="66" charset="0"/>
              </a:rPr>
            </a:br>
            <a:r>
              <a:rPr lang="en-GB" dirty="0">
                <a:solidFill>
                  <a:srgbClr val="0000FF"/>
                </a:solidFill>
                <a:latin typeface="Comic Sans MS" panose="030F0702030302020204" pitchFamily="66" charset="0"/>
              </a:rPr>
              <a:t>to describe</a:t>
            </a:r>
            <a:br>
              <a:rPr lang="en-GB" dirty="0">
                <a:solidFill>
                  <a:srgbClr val="0000FF"/>
                </a:solidFill>
                <a:latin typeface="Comic Sans MS" panose="030F0702030302020204" pitchFamily="66" charset="0"/>
              </a:rPr>
            </a:br>
            <a:r>
              <a:rPr lang="en-GB" dirty="0">
                <a:solidFill>
                  <a:srgbClr val="0000FF"/>
                </a:solidFill>
                <a:latin typeface="Comic Sans MS" panose="030F0702030302020204" pitchFamily="66" charset="0"/>
              </a:rPr>
              <a:t>them</a:t>
            </a:r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3631959" y="4350321"/>
            <a:ext cx="99888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solidFill>
                  <a:srgbClr val="0000FF"/>
                </a:solidFill>
                <a:latin typeface="Comic Sans MS" panose="030F0702030302020204" pitchFamily="66" charset="0"/>
              </a:rPr>
              <a:t>'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2529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Box 3"/>
          <p:cNvSpPr txBox="1">
            <a:spLocks noChangeArrowheads="1"/>
          </p:cNvSpPr>
          <p:nvPr/>
        </p:nvSpPr>
        <p:spPr bwMode="auto">
          <a:xfrm>
            <a:off x="78377" y="285751"/>
            <a:ext cx="20447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>
                <a:solidFill>
                  <a:schemeClr val="tx1"/>
                </a:solidFill>
                <a:latin typeface="XCCW Joined 4a" panose="03050602040000000000" pitchFamily="66" charset="0"/>
              </a:rPr>
              <a:t>Day </a:t>
            </a:r>
            <a:r>
              <a:rPr lang="en-GB" altLang="en-US" sz="2400" dirty="0">
                <a:solidFill>
                  <a:schemeClr val="tx1"/>
                </a:solidFill>
                <a:latin typeface="XCCW Joined 4a" panose="03050602040000000000" pitchFamily="66" charset="0"/>
              </a:rPr>
              <a:t>5</a:t>
            </a:r>
            <a:endParaRPr lang="en-GB" altLang="en-US" sz="2400" dirty="0">
              <a:solidFill>
                <a:schemeClr val="tx1"/>
              </a:solidFill>
              <a:latin typeface="XCCW Joined 4a" panose="03050602040000000000" pitchFamily="66" charset="0"/>
            </a:endParaRPr>
          </a:p>
        </p:txBody>
      </p:sp>
      <p:sp>
        <p:nvSpPr>
          <p:cNvPr id="10243" name="TextBox 4"/>
          <p:cNvSpPr txBox="1">
            <a:spLocks noChangeArrowheads="1"/>
          </p:cNvSpPr>
          <p:nvPr/>
        </p:nvSpPr>
        <p:spPr bwMode="auto">
          <a:xfrm>
            <a:off x="-365762" y="641350"/>
            <a:ext cx="2773777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>
                <a:solidFill>
                  <a:schemeClr val="tx1"/>
                </a:solidFill>
                <a:latin typeface="XCCW Joined 4a" panose="03050602040000000000" pitchFamily="66" charset="0"/>
              </a:rPr>
              <a:t>Y3 </a:t>
            </a:r>
            <a:r>
              <a:rPr lang="en-GB" altLang="en-US" sz="2400" dirty="0" smtClean="0">
                <a:solidFill>
                  <a:schemeClr val="tx1"/>
                </a:solidFill>
                <a:latin typeface="XCCW Joined 4a" panose="03050602040000000000" pitchFamily="66" charset="0"/>
              </a:rPr>
              <a:t>English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 smtClean="0">
                <a:solidFill>
                  <a:schemeClr val="tx1"/>
                </a:solidFill>
                <a:latin typeface="XCCW Joined 4a" panose="03050602040000000000" pitchFamily="66" charset="0"/>
              </a:rPr>
              <a:t> </a:t>
            </a:r>
            <a:r>
              <a:rPr lang="en-GB" altLang="en-US" sz="2400" dirty="0">
                <a:solidFill>
                  <a:schemeClr val="tx1"/>
                </a:solidFill>
                <a:latin typeface="XCCW Joined 4a" panose="03050602040000000000" pitchFamily="66" charset="0"/>
              </a:rPr>
              <a:t>5 a day</a:t>
            </a:r>
          </a:p>
        </p:txBody>
      </p:sp>
      <p:pic>
        <p:nvPicPr>
          <p:cNvPr id="10244" name="Picture 2" descr="Fruits And Vegetables Clipart Vegetable Clipart At - Cartoon Fruit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67469" y="179388"/>
            <a:ext cx="1085850" cy="1136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8015" y="641350"/>
            <a:ext cx="7702636" cy="55069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4472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Box 3"/>
          <p:cNvSpPr txBox="1">
            <a:spLocks noChangeArrowheads="1"/>
          </p:cNvSpPr>
          <p:nvPr/>
        </p:nvSpPr>
        <p:spPr bwMode="auto">
          <a:xfrm>
            <a:off x="78377" y="285751"/>
            <a:ext cx="20447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>
                <a:solidFill>
                  <a:schemeClr val="tx1"/>
                </a:solidFill>
                <a:latin typeface="XCCW Joined 4a" panose="03050602040000000000" pitchFamily="66" charset="0"/>
              </a:rPr>
              <a:t>Day </a:t>
            </a:r>
            <a:r>
              <a:rPr lang="en-GB" altLang="en-US" sz="2400" dirty="0">
                <a:solidFill>
                  <a:schemeClr val="tx1"/>
                </a:solidFill>
                <a:latin typeface="XCCW Joined 4a" panose="03050602040000000000" pitchFamily="66" charset="0"/>
              </a:rPr>
              <a:t>5</a:t>
            </a:r>
            <a:endParaRPr lang="en-GB" altLang="en-US" sz="2400" dirty="0">
              <a:solidFill>
                <a:schemeClr val="tx1"/>
              </a:solidFill>
              <a:latin typeface="XCCW Joined 4a" panose="03050602040000000000" pitchFamily="66" charset="0"/>
            </a:endParaRPr>
          </a:p>
        </p:txBody>
      </p:sp>
      <p:sp>
        <p:nvSpPr>
          <p:cNvPr id="10243" name="TextBox 4"/>
          <p:cNvSpPr txBox="1">
            <a:spLocks noChangeArrowheads="1"/>
          </p:cNvSpPr>
          <p:nvPr/>
        </p:nvSpPr>
        <p:spPr bwMode="auto">
          <a:xfrm>
            <a:off x="-365762" y="641350"/>
            <a:ext cx="2773777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>
                <a:solidFill>
                  <a:schemeClr val="tx1"/>
                </a:solidFill>
                <a:latin typeface="XCCW Joined 4a" panose="03050602040000000000" pitchFamily="66" charset="0"/>
              </a:rPr>
              <a:t>Y3 </a:t>
            </a:r>
            <a:r>
              <a:rPr lang="en-GB" altLang="en-US" sz="2400" dirty="0" smtClean="0">
                <a:solidFill>
                  <a:schemeClr val="tx1"/>
                </a:solidFill>
                <a:latin typeface="XCCW Joined 4a" panose="03050602040000000000" pitchFamily="66" charset="0"/>
              </a:rPr>
              <a:t>English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 smtClean="0">
                <a:solidFill>
                  <a:schemeClr val="tx1"/>
                </a:solidFill>
                <a:latin typeface="XCCW Joined 4a" panose="03050602040000000000" pitchFamily="66" charset="0"/>
              </a:rPr>
              <a:t> </a:t>
            </a:r>
            <a:r>
              <a:rPr lang="en-GB" altLang="en-US" sz="2400" dirty="0">
                <a:solidFill>
                  <a:schemeClr val="tx1"/>
                </a:solidFill>
                <a:latin typeface="XCCW Joined 4a" panose="03050602040000000000" pitchFamily="66" charset="0"/>
              </a:rPr>
              <a:t>5 a day</a:t>
            </a:r>
          </a:p>
        </p:txBody>
      </p:sp>
      <p:pic>
        <p:nvPicPr>
          <p:cNvPr id="10244" name="Picture 2" descr="Fruits And Vegetables Clipart Vegetable Clipart At - Cartoon Fruit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67469" y="179388"/>
            <a:ext cx="1085850" cy="1136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8015" y="641350"/>
            <a:ext cx="7702636" cy="5506901"/>
          </a:xfrm>
          <a:prstGeom prst="rect">
            <a:avLst/>
          </a:prstGeom>
        </p:spPr>
      </p:pic>
      <p:sp>
        <p:nvSpPr>
          <p:cNvPr id="6" name="Rectangle 10"/>
          <p:cNvSpPr>
            <a:spLocks noChangeArrowheads="1"/>
          </p:cNvSpPr>
          <p:nvPr/>
        </p:nvSpPr>
        <p:spPr bwMode="auto">
          <a:xfrm>
            <a:off x="413045" y="1785489"/>
            <a:ext cx="15430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rgbClr val="FF0000"/>
                </a:solidFill>
                <a:latin typeface="XCCW Joined 4a" panose="03050602040000000000" pitchFamily="66" charset="0"/>
              </a:rPr>
              <a:t>ANSWERS</a:t>
            </a:r>
          </a:p>
        </p:txBody>
      </p:sp>
      <p:sp>
        <p:nvSpPr>
          <p:cNvPr id="7" name="Oval 6"/>
          <p:cNvSpPr/>
          <p:nvPr/>
        </p:nvSpPr>
        <p:spPr>
          <a:xfrm>
            <a:off x="4841517" y="2848082"/>
            <a:ext cx="731520" cy="399109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2795451" y="4066903"/>
            <a:ext cx="519901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>
                <a:solidFill>
                  <a:schemeClr val="accent5"/>
                </a:solidFill>
                <a:latin typeface="XCCW Joined 4a" panose="03050602040000000000" pitchFamily="66" charset="0"/>
              </a:rPr>
              <a:t>The girl jumped across a wide river.</a:t>
            </a:r>
            <a:endParaRPr lang="en-GB" sz="1200" dirty="0">
              <a:solidFill>
                <a:schemeClr val="accent5"/>
              </a:solidFill>
              <a:latin typeface="XCCW Joined 4a" panose="03050602040000000000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034937" y="4886615"/>
            <a:ext cx="519901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>
                <a:solidFill>
                  <a:schemeClr val="accent5"/>
                </a:solidFill>
                <a:latin typeface="XCCW Joined 4a" panose="03050602040000000000" pitchFamily="66" charset="0"/>
              </a:rPr>
              <a:t>A question mark.</a:t>
            </a:r>
            <a:endParaRPr lang="en-GB" sz="1200" dirty="0">
              <a:solidFill>
                <a:schemeClr val="accent5"/>
              </a:solidFill>
              <a:latin typeface="XCCW Joined 4a" panose="03050602040000000000" pitchFamily="66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394960" y="5429328"/>
            <a:ext cx="519901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>
                <a:solidFill>
                  <a:schemeClr val="accent5"/>
                </a:solidFill>
                <a:latin typeface="XCCW Joined 4a" panose="03050602040000000000" pitchFamily="66" charset="0"/>
              </a:rPr>
              <a:t>waiter</a:t>
            </a:r>
            <a:endParaRPr lang="en-GB" sz="1200" dirty="0">
              <a:solidFill>
                <a:schemeClr val="accent5"/>
              </a:solidFill>
              <a:latin typeface="XCCW Joined 4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0674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183</TotalTime>
  <Words>130</Words>
  <Application>Microsoft Office PowerPoint</Application>
  <PresentationFormat>Widescreen</PresentationFormat>
  <Paragraphs>73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7" baseType="lpstr">
      <vt:lpstr>Arial</vt:lpstr>
      <vt:lpstr>Calibri</vt:lpstr>
      <vt:lpstr>Calibri Light</vt:lpstr>
      <vt:lpstr>Comic Sans MS</vt:lpstr>
      <vt:lpstr>Sassoon Infant Rg</vt:lpstr>
      <vt:lpstr>XCCW Joined 4a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Natasha Spencer</dc:creator>
  <cp:lastModifiedBy>Natasha Spencer</cp:lastModifiedBy>
  <cp:revision>24</cp:revision>
  <dcterms:created xsi:type="dcterms:W3CDTF">2020-05-14T16:38:49Z</dcterms:created>
  <dcterms:modified xsi:type="dcterms:W3CDTF">2020-06-09T18:01:52Z</dcterms:modified>
</cp:coreProperties>
</file>