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66" r:id="rId6"/>
    <p:sldId id="262" r:id="rId7"/>
    <p:sldId id="269" r:id="rId8"/>
    <p:sldId id="270" r:id="rId9"/>
    <p:sldId id="271" r:id="rId10"/>
    <p:sldId id="274" r:id="rId11"/>
    <p:sldId id="275" r:id="rId12"/>
    <p:sldId id="276" r:id="rId13"/>
    <p:sldId id="263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Welcome to back Home Learning Spellings with Mrs Andrews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Happy &lt;strong&gt;words&lt;/strong&gt; | The friggin' cat hous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631" y="3602038"/>
            <a:ext cx="3308737" cy="1655762"/>
          </a:xfrm>
          <a:prstGeom prst="rect">
            <a:avLst/>
          </a:prstGeom>
        </p:spPr>
      </p:pic>
      <p:pic>
        <p:nvPicPr>
          <p:cNvPr id="4" name="Picture 3" descr="&lt;strong&gt;WELCOME&lt;/strong&gt; TO JUNIOR 1!!! | LET'S WORK TOGETHE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77" y="374650"/>
            <a:ext cx="1783116" cy="1311276"/>
          </a:xfrm>
          <a:prstGeom prst="rect">
            <a:avLst/>
          </a:prstGeom>
        </p:spPr>
      </p:pic>
      <p:pic>
        <p:nvPicPr>
          <p:cNvPr id="6" name="Picture 5" descr="&lt;strong&gt;WELCOME&lt;/strong&gt; TO JUNIOR 1!!! | LET'S WORK TOGETHE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423" y="374650"/>
            <a:ext cx="1783116" cy="131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hope you had a good week.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83" y="257381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46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Every Week</a:t>
            </a:r>
            <a:endParaRPr lang="en-GB" dirty="0">
              <a:latin typeface="XCCW Joined 4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will be sending you: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3 main focus words and spelling principle,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 task worksheet and / or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Spelling Frame on line task. I will direct you to the correct web page. Remember the main website we use is spellingframe.co.uk/spelling-rule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you should do a minimum of 1 spelling task per week but you should try to  do both if you can.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you must do the handwriting task in which you will be asked to choose 5 tricky spelling words and put them into a sentence so you can practise your handwriting as well as writing sentences that make sense.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32" y="220265"/>
            <a:ext cx="3957441" cy="1615282"/>
          </a:xfrm>
          <a:prstGeom prst="rect">
            <a:avLst/>
          </a:prstGeom>
        </p:spPr>
      </p:pic>
      <p:pic>
        <p:nvPicPr>
          <p:cNvPr id="5" name="Picture 4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27" y="141936"/>
            <a:ext cx="3957441" cy="161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393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 we are going to look at some more homophones </a:t>
            </a:r>
            <a:endParaRPr lang="en-GB" sz="36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a homophone?</a:t>
            </a: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Homophones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have the same sound, different spelling and different 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meaning.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277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Let’s recap the homophones that you have learnt so far.</a:t>
            </a:r>
            <a:endParaRPr lang="en-GB" sz="36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Here are the homophones that you looked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at in Year 2 or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you have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looked at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recently with your class teachers. Do you remember what they mean? Tell your adult what each one means.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ear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endParaRPr lang="en-GB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ir / t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y’re</a:t>
            </a:r>
            <a:endParaRPr lang="en-GB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/ k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en-GB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wea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 / whe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66360" y="3203357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see the small words in the big words?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have underlined them to help you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Try to use this strategy of remembering small words in big words when you are learning your spelling words.</a:t>
            </a:r>
            <a:endParaRPr lang="en-GB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444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55963" y="598208"/>
            <a:ext cx="101474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Here are the homophones which you looked at with me at the beginning of lockdown… Talk to your adult what each one means.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55963" y="1687469"/>
            <a:ext cx="462583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XCCW Joined 4a" panose="03050602040000000000" pitchFamily="66" charset="0"/>
              </a:rPr>
              <a:t>b</a:t>
            </a:r>
            <a:r>
              <a:rPr lang="en-GB" sz="2400" dirty="0" smtClean="0">
                <a:latin typeface="XCCW Joined 4a" panose="03050602040000000000" pitchFamily="66" charset="0"/>
              </a:rPr>
              <a:t>reak                     brake</a:t>
            </a:r>
            <a:endParaRPr lang="en-GB" sz="2400" dirty="0"/>
          </a:p>
          <a:p>
            <a:r>
              <a:rPr lang="en-GB" sz="2400" dirty="0">
                <a:latin typeface="XCCW Joined 4a" panose="03050602040000000000" pitchFamily="66" charset="0"/>
              </a:rPr>
              <a:t/>
            </a:r>
            <a:br>
              <a:rPr lang="en-GB" sz="2400" dirty="0">
                <a:latin typeface="XCCW Joined 4a" panose="03050602040000000000" pitchFamily="66" charset="0"/>
              </a:rPr>
            </a:br>
            <a:r>
              <a:rPr lang="en-GB" sz="2400" dirty="0" smtClean="0">
                <a:latin typeface="XCCW Joined 4a" panose="03050602040000000000" pitchFamily="66" charset="0"/>
              </a:rPr>
              <a:t>son                        sun</a:t>
            </a:r>
            <a:endParaRPr lang="en-GB" sz="2400" dirty="0"/>
          </a:p>
          <a:p>
            <a:endParaRPr lang="en-GB" sz="2400" dirty="0">
              <a:latin typeface="XCCW Joined 4a" panose="03050602040000000000" pitchFamily="66" charset="0"/>
            </a:endParaRPr>
          </a:p>
          <a:p>
            <a:r>
              <a:rPr lang="en-GB" sz="2400" dirty="0">
                <a:latin typeface="XCCW Joined 4a" panose="03050602040000000000" pitchFamily="66" charset="0"/>
              </a:rPr>
              <a:t>e</a:t>
            </a:r>
            <a:r>
              <a:rPr lang="en-GB" sz="2400" dirty="0" smtClean="0">
                <a:latin typeface="XCCW Joined 4a" panose="03050602040000000000" pitchFamily="66" charset="0"/>
              </a:rPr>
              <a:t>ight                      ate</a:t>
            </a:r>
            <a:r>
              <a:rPr lang="en-GB" sz="2400" dirty="0">
                <a:latin typeface="XCCW Joined 4a" panose="03050602040000000000" pitchFamily="66" charset="0"/>
              </a:rPr>
              <a:t/>
            </a:r>
            <a:br>
              <a:rPr lang="en-GB" sz="2400" dirty="0">
                <a:latin typeface="XCCW Joined 4a" panose="03050602040000000000" pitchFamily="66" charset="0"/>
              </a:rPr>
            </a:br>
            <a:endParaRPr lang="en-GB" sz="2400" dirty="0">
              <a:latin typeface="XCCW Joined 4a" panose="03050602040000000000" pitchFamily="66" charset="0"/>
            </a:endParaRPr>
          </a:p>
          <a:p>
            <a:r>
              <a:rPr lang="en-GB" sz="2400" dirty="0">
                <a:latin typeface="XCCW Joined 4a" panose="03050602040000000000" pitchFamily="66" charset="0"/>
              </a:rPr>
              <a:t>g</a:t>
            </a:r>
            <a:r>
              <a:rPr lang="en-GB" sz="2400" dirty="0" smtClean="0">
                <a:latin typeface="XCCW Joined 4a" panose="03050602040000000000" pitchFamily="66" charset="0"/>
              </a:rPr>
              <a:t>reat                      grate</a:t>
            </a:r>
            <a:endParaRPr lang="en-GB" sz="2400" dirty="0"/>
          </a:p>
          <a:p>
            <a:endParaRPr lang="en-GB" sz="2400" dirty="0">
              <a:latin typeface="XCCW Joined 4a" panose="03050602040000000000" pitchFamily="66" charset="0"/>
            </a:endParaRPr>
          </a:p>
          <a:p>
            <a:r>
              <a:rPr lang="en-GB" sz="2400" dirty="0">
                <a:latin typeface="XCCW Joined 4a" panose="03050602040000000000" pitchFamily="66" charset="0"/>
              </a:rPr>
              <a:t>w</a:t>
            </a:r>
            <a:r>
              <a:rPr lang="en-GB" sz="2400" dirty="0" smtClean="0">
                <a:latin typeface="XCCW Joined 4a" panose="03050602040000000000" pitchFamily="66" charset="0"/>
              </a:rPr>
              <a:t>here                     wear</a:t>
            </a:r>
            <a:endParaRPr lang="en-GB" sz="2400" dirty="0">
              <a:latin typeface="XCCW Joined 4a" panose="03050602040000000000" pitchFamily="66" charset="0"/>
            </a:endParaRPr>
          </a:p>
          <a:p>
            <a:endParaRPr lang="en-GB" sz="2400" dirty="0">
              <a:latin typeface="XCCW Joined 4a" panose="03050602040000000000" pitchFamily="66" charset="0"/>
            </a:endParaRPr>
          </a:p>
          <a:p>
            <a:r>
              <a:rPr lang="en-GB" sz="2400" dirty="0">
                <a:latin typeface="XCCW Joined 4a" panose="03050602040000000000" pitchFamily="66" charset="0"/>
              </a:rPr>
              <a:t>w</a:t>
            </a:r>
            <a:r>
              <a:rPr lang="en-GB" sz="2400" dirty="0" smtClean="0">
                <a:latin typeface="XCCW Joined 4a" panose="03050602040000000000" pitchFamily="66" charset="0"/>
              </a:rPr>
              <a:t>hich                     witch</a:t>
            </a:r>
            <a:endParaRPr lang="en-GB" sz="2400" dirty="0">
              <a:latin typeface="XCCW Joined 4a" panose="03050602040000000000" pitchFamily="66" charset="0"/>
            </a:endParaRPr>
          </a:p>
          <a:p>
            <a:endParaRPr lang="en-GB" sz="2400" dirty="0">
              <a:latin typeface="XCCW Joined 4a" panose="03050602040000000000" pitchFamily="66" charset="0"/>
            </a:endParaRPr>
          </a:p>
          <a:p>
            <a:r>
              <a:rPr lang="en-GB" sz="2400" dirty="0">
                <a:latin typeface="XCCW Joined 4a" panose="03050602040000000000" pitchFamily="66" charset="0"/>
              </a:rPr>
              <a:t>w</a:t>
            </a:r>
            <a:r>
              <a:rPr lang="en-GB" sz="2400" dirty="0" smtClean="0">
                <a:latin typeface="XCCW Joined 4a" panose="03050602040000000000" pitchFamily="66" charset="0"/>
              </a:rPr>
              <a:t>ait                      weight</a:t>
            </a:r>
            <a:endParaRPr lang="en-GB" sz="2400" dirty="0">
              <a:latin typeface="XCCW Joined 4a" panose="03050602040000000000" pitchFamily="66" charset="0"/>
            </a:endParaRPr>
          </a:p>
          <a:p>
            <a:endParaRPr lang="en-GB" sz="2400" dirty="0">
              <a:latin typeface="XCCW Joined 4a" panose="03050602040000000000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64437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XCCW Joined 4a" panose="03050602040000000000" pitchFamily="66" charset="0"/>
              </a:rPr>
              <a:t/>
            </a:r>
            <a:br>
              <a:rPr lang="en-GB" dirty="0">
                <a:solidFill>
                  <a:srgbClr val="0000FF"/>
                </a:solidFill>
                <a:latin typeface="XCCW Joined 4a" panose="03050602040000000000" pitchFamily="66" charset="0"/>
              </a:rPr>
            </a:br>
            <a:endParaRPr lang="en-GB" dirty="0">
              <a:solidFill>
                <a:srgbClr val="0000FF"/>
              </a:solidFill>
              <a:latin typeface="XCCW Joined 4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86697" y="1841250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see the small words in the big words? 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Tell your adult which small words you can spot in these bigger words.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Top tip: Not all words have small words inside them so try to spot easily remembered phonic sounds too to help you, if you can.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Try to use this strategy of remembering small words in big words when you are learning your spelling words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851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Here are your new homophones.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eel and heal and he’ll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lain and plane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roan and grown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ein and reign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67493" y="5373579"/>
            <a:ext cx="80570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Can you say these words out loud.</a:t>
            </a:r>
          </a:p>
        </p:txBody>
      </p:sp>
    </p:spTree>
    <p:extLst>
      <p:ext uri="{BB962C8B-B14F-4D97-AF65-F5344CB8AC3E}">
        <p14:creationId xmlns:p14="http://schemas.microsoft.com/office/powerpoint/2010/main" val="3393775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So what do these words mean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  <a:endParaRPr lang="en-GB" dirty="0"/>
          </a:p>
        </p:txBody>
      </p:sp>
      <p:pic>
        <p:nvPicPr>
          <p:cNvPr id="4" name="Content Placeholder 3" descr="&lt;strong&gt;Heal&lt;/strong&gt; - Dragon Quest Wiki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139" y="2656690"/>
            <a:ext cx="1775461" cy="1818072"/>
          </a:xfrm>
        </p:spPr>
      </p:pic>
      <p:pic>
        <p:nvPicPr>
          <p:cNvPr id="5" name="Picture 4" descr="&lt;strong&gt;Heel&lt;/strong&gt;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892" y="2656690"/>
            <a:ext cx="2534868" cy="17997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29600" y="2656690"/>
            <a:ext cx="26386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It is contraction for ‘he will’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2432" y="4966929"/>
            <a:ext cx="12210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heal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5345810" y="4966928"/>
            <a:ext cx="12210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heel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8938432" y="4966928"/>
            <a:ext cx="12210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e’ll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30594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hat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do these words mean? </a:t>
            </a:r>
            <a:endParaRPr lang="en-GB" dirty="0"/>
          </a:p>
        </p:txBody>
      </p:sp>
      <p:pic>
        <p:nvPicPr>
          <p:cNvPr id="7" name="Content Placeholder 6" descr="Cordillera Central (Luzon) - Wikipedia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776" y="2103000"/>
            <a:ext cx="2279469" cy="1709602"/>
          </a:xfrm>
        </p:spPr>
      </p:pic>
      <p:sp>
        <p:nvSpPr>
          <p:cNvPr id="8" name="Rectangle 7"/>
          <p:cNvSpPr/>
          <p:nvPr/>
        </p:nvSpPr>
        <p:spPr>
          <a:xfrm>
            <a:off x="1423142" y="4074734"/>
            <a:ext cx="422743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lain =  large flat land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lain is an adjective meaning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simple or bare</a:t>
            </a:r>
            <a:endParaRPr lang="en-GB" sz="2400" dirty="0"/>
          </a:p>
        </p:txBody>
      </p:sp>
      <p:pic>
        <p:nvPicPr>
          <p:cNvPr id="11" name="Content Placeholder 10" descr="aeroplane - Wiktionary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852" y="1998384"/>
            <a:ext cx="2684417" cy="1814218"/>
          </a:xfrm>
        </p:spPr>
      </p:pic>
      <p:sp>
        <p:nvSpPr>
          <p:cNvPr id="12" name="Rectangle 11"/>
          <p:cNvSpPr/>
          <p:nvPr/>
        </p:nvSpPr>
        <p:spPr>
          <a:xfrm>
            <a:off x="7955287" y="4120298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plane</a:t>
            </a:r>
          </a:p>
        </p:txBody>
      </p:sp>
    </p:spTree>
    <p:extLst>
      <p:ext uri="{BB962C8B-B14F-4D97-AF65-F5344CB8AC3E}">
        <p14:creationId xmlns:p14="http://schemas.microsoft.com/office/powerpoint/2010/main" val="1089292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What do these words mean? </a:t>
            </a:r>
            <a:endParaRPr lang="en-GB" dirty="0"/>
          </a:p>
        </p:txBody>
      </p:sp>
      <p:pic>
        <p:nvPicPr>
          <p:cNvPr id="7" name="Content Placeholder 4" descr="The Simpsons: Tapped Out Not Yet Spring Cleaning content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803" y="2518115"/>
            <a:ext cx="2138499" cy="1821684"/>
          </a:xfrm>
        </p:spPr>
      </p:pic>
      <p:sp>
        <p:nvSpPr>
          <p:cNvPr id="8" name="Rectangle 7"/>
          <p:cNvSpPr/>
          <p:nvPr/>
        </p:nvSpPr>
        <p:spPr>
          <a:xfrm>
            <a:off x="1130207" y="460105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Groan means a deep 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sound made to show 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pain, grief or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sadness.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6901542" y="460105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Grown means to have 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reached full size.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Past tense of grow.</a:t>
            </a:r>
            <a:endParaRPr lang="en-GB" sz="3200" dirty="0"/>
          </a:p>
        </p:txBody>
      </p:sp>
      <p:pic>
        <p:nvPicPr>
          <p:cNvPr id="10" name="Picture 9" descr="Cutedrop » Artista ilustra personagens de desenhos em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207" y="2065160"/>
            <a:ext cx="1901191" cy="227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35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137" y="58929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What do these words mean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dirty="0"/>
          </a:p>
        </p:txBody>
      </p:sp>
      <p:pic>
        <p:nvPicPr>
          <p:cNvPr id="4" name="Content Placeholder 3" descr="File:Horse-bearing-&lt;strong&gt;rein&lt;/strong&gt;.svg - Wikimedia Common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498" y="2077109"/>
            <a:ext cx="2738342" cy="2272824"/>
          </a:xfrm>
        </p:spPr>
      </p:pic>
      <p:pic>
        <p:nvPicPr>
          <p:cNvPr id="5" name="Picture 4" descr="List of monarchs in Britain by length of &lt;strong&gt;reign&lt;/strong&gt;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6" y="1914853"/>
            <a:ext cx="2116456" cy="278987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62446" y="4674444"/>
            <a:ext cx="47505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rein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means the strap </a:t>
            </a: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is attached to the bridle which is used to control an animal. 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6628222" y="5059164"/>
            <a:ext cx="6096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reign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means the rules of </a:t>
            </a: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king or queen.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8994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Focus words 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eel and heal and he’ll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lain and plane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roan and grown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ein and reign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214" y="3068048"/>
            <a:ext cx="2476715" cy="20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978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turn to do a spelling activity.</a:t>
            </a:r>
            <a:endParaRPr lang="en-GB" sz="3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 there is no on-line learning, but I would like to you do this spelling activity and your handwriting task this week.</a:t>
            </a:r>
          </a:p>
          <a:p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 make Flash Card for each of your spelling words.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Please keep them for next week.</a:t>
            </a:r>
          </a:p>
          <a:p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All these words will make your writing fabulous!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 descr="Time to ... SPEAK | Time for Other Ways: Enjoying Schoo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863" y="67952"/>
            <a:ext cx="2884865" cy="162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</a:t>
            </a:r>
            <a:r>
              <a:rPr lang="en-GB" sz="2000" b="1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6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tricky spelling words and put them into a sentence so you can practise your handwriting as well as writing sentences that make sense.</a:t>
            </a:r>
          </a:p>
          <a:p>
            <a:endParaRPr lang="en-GB" dirty="0" smtClean="0">
              <a:solidFill>
                <a:srgbClr val="0000FF"/>
              </a:solidFill>
              <a:latin typeface="XCCW Joined 4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0714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 smtClean="0">
                <a:latin typeface="XCCW Joined 4a" panose="03050602040000000000" pitchFamily="66" charset="0"/>
              </a:rPr>
              <a:t>Your turn to do a handwriting task</a:t>
            </a:r>
            <a:endParaRPr lang="en-GB" sz="3600" u="sng" dirty="0">
              <a:latin typeface="XCCW Joined 4a" panose="03050602040000000000" pitchFamily="66" charset="0"/>
            </a:endParaRPr>
          </a:p>
        </p:txBody>
      </p:sp>
      <p:pic>
        <p:nvPicPr>
          <p:cNvPr id="2" name="Picture 1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162" y="3054927"/>
            <a:ext cx="5283200" cy="2971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4290" y="306620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heel and heal and he’ll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plain and plane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groan and grown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rein and reign</a:t>
            </a:r>
          </a:p>
        </p:txBody>
      </p:sp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625</Words>
  <Application>Microsoft Office PowerPoint</Application>
  <PresentationFormat>Widescreen</PresentationFormat>
  <Paragraphs>91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XCCW Joined 4a</vt:lpstr>
      <vt:lpstr>Office Theme</vt:lpstr>
      <vt:lpstr>Welcome to back Home Learning Spellings with Mrs Andrews</vt:lpstr>
      <vt:lpstr>I hope you had a good week.</vt:lpstr>
      <vt:lpstr>Every Week</vt:lpstr>
      <vt:lpstr>This week we are going to look at some more homophones </vt:lpstr>
      <vt:lpstr>Let’s recap the homophones that you have learnt so far.</vt:lpstr>
      <vt:lpstr>PowerPoint Presentation</vt:lpstr>
      <vt:lpstr>Here are your new homophones.</vt:lpstr>
      <vt:lpstr>So what do these words mean?  </vt:lpstr>
      <vt:lpstr>What do these words mean? </vt:lpstr>
      <vt:lpstr>What do these words mean? </vt:lpstr>
      <vt:lpstr>What do these words mean? </vt:lpstr>
      <vt:lpstr>Your Focus words </vt:lpstr>
      <vt:lpstr>Your turn to do a spelling activity.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Natasha Spencer</cp:lastModifiedBy>
  <cp:revision>25</cp:revision>
  <dcterms:created xsi:type="dcterms:W3CDTF">2020-03-27T11:00:33Z</dcterms:created>
  <dcterms:modified xsi:type="dcterms:W3CDTF">2020-06-04T17:57:18Z</dcterms:modified>
</cp:coreProperties>
</file>