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0" r:id="rId1"/>
  </p:sldMasterIdLst>
  <p:sldIdLst>
    <p:sldId id="256" r:id="rId2"/>
    <p:sldId id="278" r:id="rId3"/>
    <p:sldId id="276" r:id="rId4"/>
    <p:sldId id="268" r:id="rId5"/>
    <p:sldId id="286" r:id="rId6"/>
    <p:sldId id="284" r:id="rId7"/>
    <p:sldId id="285" r:id="rId8"/>
    <p:sldId id="287" r:id="rId9"/>
    <p:sldId id="288" r:id="rId10"/>
    <p:sldId id="289" r:id="rId11"/>
    <p:sldId id="290" r:id="rId12"/>
    <p:sldId id="291" r:id="rId13"/>
    <p:sldId id="292" r:id="rId14"/>
    <p:sldId id="293" r:id="rId15"/>
    <p:sldId id="283" r:id="rId16"/>
    <p:sldId id="294" r:id="rId17"/>
    <p:sldId id="295" r:id="rId18"/>
    <p:sldId id="275" r:id="rId19"/>
    <p:sldId id="27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C43671B-6F47-44DC-B19B-E109E20CB2EF}"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7313940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C43671B-6F47-44DC-B19B-E109E20CB2EF}"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2887286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43671B-6F47-44DC-B19B-E109E20CB2EF}"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41529667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C43671B-6F47-44DC-B19B-E109E20CB2EF}"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374042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C43671B-6F47-44DC-B19B-E109E20CB2EF}" type="datetimeFigureOut">
              <a:rPr lang="en-GB" smtClean="0"/>
              <a:t>12/05/2020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9751318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C43671B-6F47-44DC-B19B-E109E20CB2EF}" type="datetimeFigureOut">
              <a:rPr lang="en-GB" smtClean="0"/>
              <a:t>12/05/2020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10031260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43671B-6F47-44DC-B19B-E109E20CB2EF}" type="datetimeFigureOut">
              <a:rPr lang="en-GB" smtClean="0"/>
              <a:t>12/05/2020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14380087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43671B-6F47-44DC-B19B-E109E20CB2EF}"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9763568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43671B-6F47-44DC-B19B-E109E20CB2EF}"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8550471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C43671B-6F47-44DC-B19B-E109E20CB2EF}"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3050630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C43671B-6F47-44DC-B19B-E109E20CB2EF}"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C6D31B-D93F-4EA4-892C-0CDFB45AD57F}" type="slidenum">
              <a:rPr lang="en-GB" smtClean="0"/>
              <a:t>‹#›</a:t>
            </a:fld>
            <a:endParaRPr lang="en-GB"/>
          </a:p>
        </p:txBody>
      </p:sp>
    </p:spTree>
    <p:extLst>
      <p:ext uri="{BB962C8B-B14F-4D97-AF65-F5344CB8AC3E}">
        <p14:creationId xmlns:p14="http://schemas.microsoft.com/office/powerpoint/2010/main" val="14894548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43671B-6F47-44DC-B19B-E109E20CB2EF}" type="datetimeFigureOut">
              <a:rPr lang="en-GB" smtClean="0"/>
              <a:t>12/05/2020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C6D31B-D93F-4EA4-892C-0CDFB45AD57F}" type="slidenum">
              <a:rPr lang="en-GB" smtClean="0"/>
              <a:t>‹#›</a:t>
            </a:fld>
            <a:endParaRPr lang="en-GB"/>
          </a:p>
        </p:txBody>
      </p:sp>
    </p:spTree>
    <p:extLst>
      <p:ext uri="{BB962C8B-B14F-4D97-AF65-F5344CB8AC3E}">
        <p14:creationId xmlns:p14="http://schemas.microsoft.com/office/powerpoint/2010/main" val="1886436052"/>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spellingframe.co.uk/spelling-rule/20/17-Words-ending-with-the-g-sound-spelt%E2%80%93gue-and-the-k-sound-spelt-%E2%80%93que-(French-in-origin)" TargetMode="Externa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b="1" dirty="0" smtClean="0">
                <a:latin typeface="Arial" panose="020B0604020202020204" pitchFamily="34" charset="0"/>
                <a:cs typeface="Arial" panose="020B0604020202020204" pitchFamily="34" charset="0"/>
              </a:rPr>
              <a:t>Welcome back to Year 4  Home </a:t>
            </a:r>
            <a:r>
              <a:rPr lang="en-GB" b="1" dirty="0">
                <a:latin typeface="Arial" panose="020B0604020202020204" pitchFamily="34" charset="0"/>
                <a:cs typeface="Arial" panose="020B0604020202020204" pitchFamily="34" charset="0"/>
              </a:rPr>
              <a:t>L</a:t>
            </a:r>
            <a:r>
              <a:rPr lang="en-GB" b="1" dirty="0" smtClean="0">
                <a:latin typeface="Arial" panose="020B0604020202020204" pitchFamily="34" charset="0"/>
                <a:cs typeface="Arial" panose="020B0604020202020204" pitchFamily="34" charset="0"/>
              </a:rPr>
              <a:t>earning Spellings with Mrs Andrews</a:t>
            </a:r>
            <a:endParaRPr lang="en-GB" b="1" dirty="0">
              <a:latin typeface="Arial" panose="020B0604020202020204" pitchFamily="34" charset="0"/>
              <a:cs typeface="Arial" panose="020B0604020202020204" pitchFamily="34" charset="0"/>
            </a:endParaRPr>
          </a:p>
        </p:txBody>
      </p:sp>
      <p:pic>
        <p:nvPicPr>
          <p:cNvPr id="1038" name="Picture 14" descr="Image result for wor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6604" y="3509963"/>
            <a:ext cx="4876800" cy="2886076"/>
          </a:xfrm>
          <a:prstGeom prst="rect">
            <a:avLst/>
          </a:prstGeom>
          <a:noFill/>
          <a:extLst>
            <a:ext uri="{909E8E84-426E-40DD-AFC4-6F175D3DCCD1}">
              <a14:hiddenFill xmlns:a14="http://schemas.microsoft.com/office/drawing/2010/main">
                <a:solidFill>
                  <a:srgbClr val="FFFFFF"/>
                </a:solidFill>
              </a14:hiddenFill>
            </a:ext>
          </a:extLst>
        </p:spPr>
      </p:pic>
      <p:pic>
        <p:nvPicPr>
          <p:cNvPr id="1025" name="Picture 1" descr="Attachmen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leard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leard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leard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ttachmen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leard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leard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descr="cleard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ภูกระดึง แห่งประเทศไทย | สาระ ความรู้ ข่าวสาร ความบันเทิง ..."/>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2899" y="195535"/>
            <a:ext cx="1838597" cy="1140766"/>
          </a:xfrm>
          <a:prstGeom prst="rect">
            <a:avLst/>
          </a:prstGeom>
        </p:spPr>
      </p:pic>
      <p:pic>
        <p:nvPicPr>
          <p:cNvPr id="13" name="Picture 12" descr="ภูกระดึง แห่งประเทศไทย | สาระ ความรู้ ข่าวสาร ความบันเทิง ..."/>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35687" y="88566"/>
            <a:ext cx="1838597" cy="1140766"/>
          </a:xfrm>
          <a:prstGeom prst="rect">
            <a:avLst/>
          </a:prstGeom>
        </p:spPr>
      </p:pic>
    </p:spTree>
    <p:extLst>
      <p:ext uri="{BB962C8B-B14F-4D97-AF65-F5344CB8AC3E}">
        <p14:creationId xmlns:p14="http://schemas.microsoft.com/office/powerpoint/2010/main" val="12561881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I hope you have had a good week  </a:t>
            </a:r>
            <a:endParaRPr lang="en-GB" dirty="0"/>
          </a:p>
        </p:txBody>
      </p:sp>
      <p:sp>
        <p:nvSpPr>
          <p:cNvPr id="5" name="Text Placeholder 4"/>
          <p:cNvSpPr>
            <a:spLocks noGrp="1"/>
          </p:cNvSpPr>
          <p:nvPr>
            <p:ph type="body" idx="1"/>
          </p:nvPr>
        </p:nvSpPr>
        <p:spPr>
          <a:xfrm>
            <a:off x="831850" y="4562475"/>
            <a:ext cx="10807156" cy="1500187"/>
          </a:xfrm>
        </p:spPr>
        <p:txBody>
          <a:bodyPr>
            <a:noAutofit/>
          </a:bodyPr>
          <a:lstStyle/>
          <a:p>
            <a:r>
              <a:rPr lang="en-GB" sz="3600" b="1" dirty="0" smtClean="0">
                <a:solidFill>
                  <a:schemeClr val="tx1"/>
                </a:solidFill>
                <a:latin typeface="Arial" panose="020B0604020202020204" pitchFamily="34" charset="0"/>
                <a:cs typeface="Arial" panose="020B0604020202020204" pitchFamily="34" charset="0"/>
              </a:rPr>
              <a:t>and now … it is time to do some spellings!</a:t>
            </a:r>
            <a:endParaRPr lang="en-GB" sz="3600" b="1" dirty="0">
              <a:solidFill>
                <a:schemeClr val="tx1"/>
              </a:solidFill>
              <a:latin typeface="Arial" panose="020B0604020202020204" pitchFamily="34" charset="0"/>
              <a:cs typeface="Arial" panose="020B0604020202020204" pitchFamily="34" charset="0"/>
            </a:endParaRPr>
          </a:p>
        </p:txBody>
      </p:sp>
      <p:pic>
        <p:nvPicPr>
          <p:cNvPr id="6" name="Picture 5" descr="Table design for a dictionary that can have words with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7917" y="773906"/>
            <a:ext cx="7296150" cy="2362200"/>
          </a:xfrm>
          <a:prstGeom prst="rect">
            <a:avLst/>
          </a:prstGeom>
        </p:spPr>
      </p:pic>
      <p:pic>
        <p:nvPicPr>
          <p:cNvPr id="2" name="Picture 1" descr="File:&lt;strong&gt;Question mark&lt;/strong&gt;.svg - Wikipedi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80195" y="773906"/>
            <a:ext cx="1204776" cy="2110556"/>
          </a:xfrm>
          <a:prstGeom prst="rect">
            <a:avLst/>
          </a:prstGeom>
        </p:spPr>
      </p:pic>
    </p:spTree>
    <p:extLst>
      <p:ext uri="{BB962C8B-B14F-4D97-AF65-F5344CB8AC3E}">
        <p14:creationId xmlns:p14="http://schemas.microsoft.com/office/powerpoint/2010/main" val="22685993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b="1" u="sng" dirty="0" smtClean="0"/>
              <a:t>Every Week</a:t>
            </a:r>
            <a:endParaRPr lang="en-GB" b="1" u="sng" dirty="0"/>
          </a:p>
        </p:txBody>
      </p:sp>
      <p:sp>
        <p:nvSpPr>
          <p:cNvPr id="5" name="Content Placeholder 4"/>
          <p:cNvSpPr>
            <a:spLocks noGrp="1"/>
          </p:cNvSpPr>
          <p:nvPr>
            <p:ph idx="1"/>
          </p:nvPr>
        </p:nvSpPr>
        <p:spPr/>
        <p:txBody>
          <a:bodyPr/>
          <a:lstStyle/>
          <a:p>
            <a:pPr marL="0" indent="0">
              <a:buNone/>
            </a:pPr>
            <a:r>
              <a:rPr lang="en-GB" b="1" dirty="0">
                <a:latin typeface="Arial" panose="020B0604020202020204" pitchFamily="34" charset="0"/>
                <a:cs typeface="Arial" panose="020B0604020202020204" pitchFamily="34" charset="0"/>
              </a:rPr>
              <a:t> </a:t>
            </a:r>
            <a:r>
              <a:rPr lang="en-GB" b="1" dirty="0" smtClean="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I </a:t>
            </a:r>
            <a:r>
              <a:rPr lang="en-GB" dirty="0">
                <a:latin typeface="Arial" panose="020B0604020202020204" pitchFamily="34" charset="0"/>
                <a:cs typeface="Arial" panose="020B0604020202020204" pitchFamily="34" charset="0"/>
              </a:rPr>
              <a:t>will send you:</a:t>
            </a:r>
          </a:p>
          <a:p>
            <a:r>
              <a:rPr lang="en-GB" dirty="0">
                <a:latin typeface="Arial" panose="020B0604020202020204" pitchFamily="34" charset="0"/>
                <a:cs typeface="Arial" panose="020B0604020202020204" pitchFamily="34" charset="0"/>
              </a:rPr>
              <a:t> a Power Point which will be linked to your Year </a:t>
            </a:r>
            <a:r>
              <a:rPr lang="en-GB" dirty="0" smtClean="0">
                <a:latin typeface="Arial" panose="020B0604020202020204" pitchFamily="34" charset="0"/>
                <a:cs typeface="Arial" panose="020B0604020202020204" pitchFamily="34" charset="0"/>
              </a:rPr>
              <a:t>4 </a:t>
            </a:r>
            <a:r>
              <a:rPr lang="en-GB" dirty="0">
                <a:latin typeface="Arial" panose="020B0604020202020204" pitchFamily="34" charset="0"/>
                <a:cs typeface="Arial" panose="020B0604020202020204" pitchFamily="34" charset="0"/>
              </a:rPr>
              <a:t>main focus words and spelling principle.</a:t>
            </a:r>
          </a:p>
          <a:p>
            <a:r>
              <a:rPr lang="en-GB" dirty="0">
                <a:latin typeface="Arial" panose="020B0604020202020204" pitchFamily="34" charset="0"/>
                <a:cs typeface="Arial" panose="020B0604020202020204" pitchFamily="34" charset="0"/>
              </a:rPr>
              <a:t>1 task worksheet (with an answer sheet if appropriate) </a:t>
            </a:r>
            <a:r>
              <a:rPr lang="en-GB" b="1" u="sng" dirty="0">
                <a:latin typeface="Arial" panose="020B0604020202020204" pitchFamily="34" charset="0"/>
                <a:cs typeface="Arial" panose="020B0604020202020204" pitchFamily="34" charset="0"/>
              </a:rPr>
              <a:t>AND</a:t>
            </a:r>
          </a:p>
          <a:p>
            <a:r>
              <a:rPr lang="en-GB" dirty="0" smtClean="0">
                <a:latin typeface="Arial" panose="020B0604020202020204" pitchFamily="34" charset="0"/>
                <a:cs typeface="Arial" panose="020B0604020202020204" pitchFamily="34" charset="0"/>
              </a:rPr>
              <a:t>If possible on a PC, tablet or smart phone, an </a:t>
            </a:r>
            <a:r>
              <a:rPr lang="en-GB" dirty="0">
                <a:latin typeface="Arial" panose="020B0604020202020204" pitchFamily="34" charset="0"/>
                <a:cs typeface="Arial" panose="020B0604020202020204" pitchFamily="34" charset="0"/>
              </a:rPr>
              <a:t>on-line task </a:t>
            </a:r>
            <a:r>
              <a:rPr lang="en-GB" dirty="0" smtClean="0">
                <a:latin typeface="Arial" panose="020B0604020202020204" pitchFamily="34" charset="0"/>
                <a:cs typeface="Arial" panose="020B0604020202020204" pitchFamily="34" charset="0"/>
              </a:rPr>
              <a:t>such </a:t>
            </a:r>
            <a:r>
              <a:rPr lang="en-GB" dirty="0">
                <a:latin typeface="Arial" panose="020B0604020202020204" pitchFamily="34" charset="0"/>
                <a:cs typeface="Arial" panose="020B0604020202020204" pitchFamily="34" charset="0"/>
              </a:rPr>
              <a:t>as spellingframe.co.uk/spelling-rule </a:t>
            </a:r>
            <a:r>
              <a:rPr lang="en-GB" b="1" u="sng" dirty="0">
                <a:latin typeface="Arial" panose="020B0604020202020204" pitchFamily="34" charset="0"/>
                <a:cs typeface="Arial" panose="020B0604020202020204" pitchFamily="34" charset="0"/>
              </a:rPr>
              <a:t>OR</a:t>
            </a:r>
            <a:r>
              <a:rPr lang="en-GB" dirty="0">
                <a:latin typeface="Arial" panose="020B0604020202020204" pitchFamily="34" charset="0"/>
                <a:cs typeface="Arial" panose="020B0604020202020204" pitchFamily="34" charset="0"/>
              </a:rPr>
              <a:t> another task.</a:t>
            </a:r>
          </a:p>
          <a:p>
            <a:r>
              <a:rPr lang="en-GB" dirty="0" smtClean="0">
                <a:latin typeface="Arial" panose="020B0604020202020204" pitchFamily="34" charset="0"/>
                <a:cs typeface="Arial" panose="020B0604020202020204" pitchFamily="34" charset="0"/>
              </a:rPr>
              <a:t>If at all possible, please </a:t>
            </a:r>
            <a:r>
              <a:rPr lang="en-GB" dirty="0">
                <a:latin typeface="Arial" panose="020B0604020202020204" pitchFamily="34" charset="0"/>
                <a:cs typeface="Arial" panose="020B0604020202020204" pitchFamily="34" charset="0"/>
              </a:rPr>
              <a:t>do </a:t>
            </a:r>
            <a:r>
              <a:rPr lang="en-GB" b="1" u="sng" dirty="0">
                <a:latin typeface="Arial" panose="020B0604020202020204" pitchFamily="34" charset="0"/>
                <a:cs typeface="Arial" panose="020B0604020202020204" pitchFamily="34" charset="0"/>
              </a:rPr>
              <a:t>both</a:t>
            </a:r>
            <a:r>
              <a:rPr lang="en-GB" dirty="0">
                <a:latin typeface="Arial" panose="020B0604020202020204" pitchFamily="34" charset="0"/>
                <a:cs typeface="Arial" panose="020B0604020202020204" pitchFamily="34" charset="0"/>
              </a:rPr>
              <a:t> tasks </a:t>
            </a:r>
            <a:r>
              <a:rPr lang="en-GB" dirty="0" smtClean="0">
                <a:latin typeface="Arial" panose="020B0604020202020204" pitchFamily="34" charset="0"/>
                <a:cs typeface="Arial" panose="020B0604020202020204" pitchFamily="34" charset="0"/>
              </a:rPr>
              <a:t>because </a:t>
            </a:r>
            <a:r>
              <a:rPr lang="en-GB" dirty="0">
                <a:latin typeface="Arial" panose="020B0604020202020204" pitchFamily="34" charset="0"/>
                <a:cs typeface="Arial" panose="020B0604020202020204" pitchFamily="34" charset="0"/>
              </a:rPr>
              <a:t>the more you do, the better you will become at </a:t>
            </a:r>
            <a:r>
              <a:rPr lang="en-GB" dirty="0" smtClean="0">
                <a:latin typeface="Arial" panose="020B0604020202020204" pitchFamily="34" charset="0"/>
                <a:cs typeface="Arial" panose="020B0604020202020204" pitchFamily="34" charset="0"/>
              </a:rPr>
              <a:t>spelling, reading </a:t>
            </a:r>
            <a:r>
              <a:rPr lang="en-GB" dirty="0">
                <a:latin typeface="Arial" panose="020B0604020202020204" pitchFamily="34" charset="0"/>
                <a:cs typeface="Arial" panose="020B0604020202020204" pitchFamily="34" charset="0"/>
              </a:rPr>
              <a:t>and writing!</a:t>
            </a:r>
          </a:p>
          <a:p>
            <a:endParaRPr lang="en-GB" dirty="0"/>
          </a:p>
        </p:txBody>
      </p:sp>
      <p:pic>
        <p:nvPicPr>
          <p:cNvPr id="6" name="Picture 5" descr="&lt;strong&gt;calendar&lt;/strong&gt; | Christopher De Vos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9290" y="502051"/>
            <a:ext cx="2576688" cy="1051709"/>
          </a:xfrm>
          <a:prstGeom prst="rect">
            <a:avLst/>
          </a:prstGeom>
        </p:spPr>
      </p:pic>
      <p:pic>
        <p:nvPicPr>
          <p:cNvPr id="7" name="Picture 6" descr="&lt;strong&gt;calendar&lt;/strong&gt; | Christopher De Vos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35302" y="638979"/>
            <a:ext cx="2576688" cy="1051709"/>
          </a:xfrm>
          <a:prstGeom prst="rect">
            <a:avLst/>
          </a:prstGeom>
        </p:spPr>
      </p:pic>
    </p:spTree>
    <p:extLst>
      <p:ext uri="{BB962C8B-B14F-4D97-AF65-F5344CB8AC3E}">
        <p14:creationId xmlns:p14="http://schemas.microsoft.com/office/powerpoint/2010/main" val="34999070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100" dirty="0">
                <a:latin typeface="Arial" panose="020B0604020202020204" pitchFamily="34" charset="0"/>
                <a:cs typeface="Arial" panose="020B0604020202020204" pitchFamily="34" charset="0"/>
              </a:rPr>
              <a:t>All of your spelling words for this </a:t>
            </a:r>
            <a:r>
              <a:rPr lang="en-GB" sz="3100" dirty="0" smtClean="0">
                <a:latin typeface="Arial" panose="020B0604020202020204" pitchFamily="34" charset="0"/>
                <a:cs typeface="Arial" panose="020B0604020202020204" pitchFamily="34" charset="0"/>
              </a:rPr>
              <a:t>week and next week, </a:t>
            </a:r>
            <a:r>
              <a:rPr lang="en-GB" sz="3100" dirty="0">
                <a:latin typeface="Arial" panose="020B0604020202020204" pitchFamily="34" charset="0"/>
                <a:cs typeface="Arial" panose="020B0604020202020204" pitchFamily="34" charset="0"/>
              </a:rPr>
              <a:t>focus on two letter patterns that usually appear at the end of </a:t>
            </a:r>
            <a:r>
              <a:rPr lang="en-GB" sz="3100" dirty="0" smtClean="0">
                <a:latin typeface="Arial" panose="020B0604020202020204" pitchFamily="34" charset="0"/>
                <a:cs typeface="Arial" panose="020B0604020202020204" pitchFamily="34" charset="0"/>
              </a:rPr>
              <a:t>words. Both have similar patterns.</a:t>
            </a:r>
            <a:r>
              <a:rPr lang="en-GB" dirty="0"/>
              <a:t/>
            </a:r>
            <a:br>
              <a:rPr lang="en-GB" dirty="0"/>
            </a:br>
            <a:endParaRPr lang="en-GB" dirty="0"/>
          </a:p>
        </p:txBody>
      </p:sp>
      <p:sp>
        <p:nvSpPr>
          <p:cNvPr id="3" name="Content Placeholder 2"/>
          <p:cNvSpPr>
            <a:spLocks noGrp="1"/>
          </p:cNvSpPr>
          <p:nvPr>
            <p:ph sz="half" idx="1"/>
          </p:nvPr>
        </p:nvSpPr>
        <p:spPr/>
        <p:txBody>
          <a:bodyPr>
            <a:normAutofit/>
          </a:bodyPr>
          <a:lstStyle/>
          <a:p>
            <a:pPr marL="0" indent="0" algn="ctr">
              <a:buNone/>
            </a:pPr>
            <a:r>
              <a:rPr lang="en-GB" sz="9600" b="1" dirty="0" smtClean="0">
                <a:cs typeface="Clear Sans Light" panose="020B0303030202020304" pitchFamily="34" charset="0"/>
              </a:rPr>
              <a:t>‘</a:t>
            </a:r>
            <a:r>
              <a:rPr lang="en-GB" sz="9600" b="1" dirty="0" err="1" smtClean="0">
                <a:cs typeface="Clear Sans Light" panose="020B0303030202020304" pitchFamily="34" charset="0"/>
              </a:rPr>
              <a:t>gue</a:t>
            </a:r>
            <a:r>
              <a:rPr lang="en-GB" sz="9600" b="1" dirty="0">
                <a:cs typeface="Clear Sans Light" panose="020B0303030202020304" pitchFamily="34" charset="0"/>
              </a:rPr>
              <a:t>’</a:t>
            </a:r>
            <a:endParaRPr lang="en-GB" sz="9600" dirty="0"/>
          </a:p>
          <a:p>
            <a:pPr marL="0" indent="0">
              <a:buNone/>
            </a:pPr>
            <a:r>
              <a:rPr lang="en-GB" sz="4000" dirty="0" smtClean="0">
                <a:latin typeface="Arial" panose="020B0604020202020204" pitchFamily="34" charset="0"/>
                <a:cs typeface="Arial" panose="020B0604020202020204" pitchFamily="34" charset="0"/>
              </a:rPr>
              <a:t>‘</a:t>
            </a:r>
            <a:r>
              <a:rPr lang="en-GB" sz="4000" dirty="0" err="1" smtClean="0">
                <a:latin typeface="Arial" panose="020B0604020202020204" pitchFamily="34" charset="0"/>
                <a:cs typeface="Arial" panose="020B0604020202020204" pitchFamily="34" charset="0"/>
              </a:rPr>
              <a:t>gue</a:t>
            </a:r>
            <a:r>
              <a:rPr lang="en-GB" sz="4000" dirty="0" smtClean="0">
                <a:latin typeface="Arial" panose="020B0604020202020204" pitchFamily="34" charset="0"/>
                <a:cs typeface="Arial" panose="020B0604020202020204" pitchFamily="34" charset="0"/>
              </a:rPr>
              <a:t>’ makes a /g/ sound but is spelt ‘</a:t>
            </a:r>
            <a:r>
              <a:rPr lang="en-GB" sz="4000" dirty="0" err="1" smtClean="0">
                <a:latin typeface="Arial" panose="020B0604020202020204" pitchFamily="34" charset="0"/>
                <a:cs typeface="Arial" panose="020B0604020202020204" pitchFamily="34" charset="0"/>
              </a:rPr>
              <a:t>gue</a:t>
            </a:r>
            <a:r>
              <a:rPr lang="en-GB" sz="4000" dirty="0" smtClean="0">
                <a:latin typeface="Arial" panose="020B0604020202020204" pitchFamily="34" charset="0"/>
                <a:cs typeface="Arial" panose="020B0604020202020204" pitchFamily="34" charset="0"/>
              </a:rPr>
              <a:t>’</a:t>
            </a:r>
          </a:p>
          <a:p>
            <a:pPr marL="0" indent="0">
              <a:buNone/>
            </a:pPr>
            <a:r>
              <a:rPr lang="en-GB" sz="4000" dirty="0" smtClean="0">
                <a:latin typeface="Arial" panose="020B0604020202020204" pitchFamily="34" charset="0"/>
                <a:cs typeface="Arial" panose="020B0604020202020204" pitchFamily="34" charset="0"/>
              </a:rPr>
              <a:t>E.G. fatigue</a:t>
            </a:r>
          </a:p>
        </p:txBody>
      </p:sp>
      <p:sp>
        <p:nvSpPr>
          <p:cNvPr id="5" name="Content Placeholder 4"/>
          <p:cNvSpPr>
            <a:spLocks noGrp="1"/>
          </p:cNvSpPr>
          <p:nvPr>
            <p:ph sz="half" idx="2"/>
          </p:nvPr>
        </p:nvSpPr>
        <p:spPr/>
        <p:txBody>
          <a:bodyPr>
            <a:normAutofit/>
          </a:bodyPr>
          <a:lstStyle/>
          <a:p>
            <a:pPr marL="0" indent="0" algn="ctr">
              <a:buNone/>
            </a:pPr>
            <a:r>
              <a:rPr lang="en-GB" sz="9600" b="1" dirty="0" smtClean="0">
                <a:solidFill>
                  <a:schemeClr val="accent5">
                    <a:lumMod val="75000"/>
                  </a:schemeClr>
                </a:solidFill>
                <a:latin typeface="Arial" panose="020B0604020202020204" pitchFamily="34" charset="0"/>
                <a:cs typeface="Arial" panose="020B0604020202020204" pitchFamily="34" charset="0"/>
              </a:rPr>
              <a:t>‘</a:t>
            </a:r>
            <a:r>
              <a:rPr lang="en-GB" sz="9600" b="1" dirty="0">
                <a:solidFill>
                  <a:schemeClr val="accent5">
                    <a:lumMod val="75000"/>
                  </a:schemeClr>
                </a:solidFill>
                <a:latin typeface="Arial" panose="020B0604020202020204" pitchFamily="34" charset="0"/>
                <a:cs typeface="Arial" panose="020B0604020202020204" pitchFamily="34" charset="0"/>
              </a:rPr>
              <a:t>que’</a:t>
            </a:r>
          </a:p>
          <a:p>
            <a:pPr marL="0" indent="0">
              <a:buNone/>
            </a:pPr>
            <a:r>
              <a:rPr lang="en-GB" sz="4000" dirty="0" smtClean="0">
                <a:latin typeface="Arial" panose="020B0604020202020204" pitchFamily="34" charset="0"/>
                <a:cs typeface="Arial" panose="020B0604020202020204" pitchFamily="34" charset="0"/>
              </a:rPr>
              <a:t>‘que’ makes a /k/ sound but is spelt ‘que’</a:t>
            </a:r>
          </a:p>
          <a:p>
            <a:pPr marL="0" indent="0">
              <a:buNone/>
            </a:pPr>
            <a:r>
              <a:rPr lang="en-GB" sz="4000" dirty="0" smtClean="0">
                <a:latin typeface="Arial" panose="020B0604020202020204" pitchFamily="34" charset="0"/>
                <a:cs typeface="Arial" panose="020B0604020202020204" pitchFamily="34" charset="0"/>
              </a:rPr>
              <a:t>E.G. antique</a:t>
            </a:r>
            <a:endParaRPr lang="en-GB" sz="4000" dirty="0">
              <a:latin typeface="Arial" panose="020B0604020202020204" pitchFamily="34" charset="0"/>
              <a:cs typeface="Arial" panose="020B0604020202020204" pitchFamily="34" charset="0"/>
            </a:endParaRPr>
          </a:p>
        </p:txBody>
      </p:sp>
      <p:pic>
        <p:nvPicPr>
          <p:cNvPr id="6" name="Picture 5" descr="&lt;strong&gt;Rules&lt;/strong&gt; - Handwriting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23608" y="1206953"/>
            <a:ext cx="1856014" cy="1237343"/>
          </a:xfrm>
          <a:prstGeom prst="rect">
            <a:avLst/>
          </a:prstGeom>
        </p:spPr>
      </p:pic>
    </p:spTree>
    <p:extLst>
      <p:ext uri="{BB962C8B-B14F-4D97-AF65-F5344CB8AC3E}">
        <p14:creationId xmlns:p14="http://schemas.microsoft.com/office/powerpoint/2010/main" val="20583010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Arial" panose="020B0604020202020204" pitchFamily="34" charset="0"/>
                <a:cs typeface="Arial" panose="020B0604020202020204" pitchFamily="34" charset="0"/>
              </a:rPr>
              <a:t>Can you think of any words which end with ‘</a:t>
            </a:r>
            <a:r>
              <a:rPr lang="en-GB" dirty="0" err="1">
                <a:latin typeface="Arial" panose="020B0604020202020204" pitchFamily="34" charset="0"/>
                <a:cs typeface="Arial" panose="020B0604020202020204" pitchFamily="34" charset="0"/>
              </a:rPr>
              <a:t>gue</a:t>
            </a:r>
            <a:r>
              <a:rPr lang="en-GB" dirty="0">
                <a:latin typeface="Arial" panose="020B0604020202020204" pitchFamily="34" charset="0"/>
                <a:cs typeface="Arial" panose="020B0604020202020204" pitchFamily="34" charset="0"/>
              </a:rPr>
              <a:t>’ or ‘que’? </a:t>
            </a:r>
          </a:p>
        </p:txBody>
      </p:sp>
      <p:sp>
        <p:nvSpPr>
          <p:cNvPr id="3" name="Content Placeholder 2"/>
          <p:cNvSpPr>
            <a:spLocks noGrp="1"/>
          </p:cNvSpPr>
          <p:nvPr>
            <p:ph idx="1"/>
          </p:nvPr>
        </p:nvSpPr>
        <p:spPr/>
        <p:txBody>
          <a:bodyPr>
            <a:normAutofit/>
          </a:bodyPr>
          <a:lstStyle/>
          <a:p>
            <a:endParaRPr lang="en-GB" sz="4000" dirty="0" smtClean="0">
              <a:latin typeface="Arial" panose="020B0604020202020204" pitchFamily="34" charset="0"/>
              <a:cs typeface="Arial" panose="020B0604020202020204" pitchFamily="34" charset="0"/>
            </a:endParaRPr>
          </a:p>
          <a:p>
            <a:r>
              <a:rPr lang="en-GB" sz="4000" dirty="0" smtClean="0">
                <a:latin typeface="Arial" panose="020B0604020202020204" pitchFamily="34" charset="0"/>
                <a:cs typeface="Arial" panose="020B0604020202020204" pitchFamily="34" charset="0"/>
              </a:rPr>
              <a:t>Tell </a:t>
            </a:r>
            <a:r>
              <a:rPr lang="en-GB" sz="4000" dirty="0">
                <a:latin typeface="Arial" panose="020B0604020202020204" pitchFamily="34" charset="0"/>
                <a:cs typeface="Arial" panose="020B0604020202020204" pitchFamily="34" charset="0"/>
              </a:rPr>
              <a:t>your adult or write them </a:t>
            </a:r>
            <a:r>
              <a:rPr lang="en-GB" sz="4000" dirty="0" smtClean="0">
                <a:latin typeface="Arial" panose="020B0604020202020204" pitchFamily="34" charset="0"/>
                <a:cs typeface="Arial" panose="020B0604020202020204" pitchFamily="34" charset="0"/>
              </a:rPr>
              <a:t>down (apart from antique and fatigue).</a:t>
            </a:r>
            <a:endParaRPr lang="en-GB" sz="4000" dirty="0">
              <a:latin typeface="Arial" panose="020B0604020202020204" pitchFamily="34" charset="0"/>
              <a:cs typeface="Arial" panose="020B0604020202020204" pitchFamily="34" charset="0"/>
            </a:endParaRPr>
          </a:p>
        </p:txBody>
      </p:sp>
      <p:pic>
        <p:nvPicPr>
          <p:cNvPr id="6" name="Picture 5" descr="&lt;strong&gt;Question&lt;/strong&gt; Mark Free Stock Photo - Public Domain Picture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82754" y="3646442"/>
            <a:ext cx="2530521" cy="2530521"/>
          </a:xfrm>
          <a:prstGeom prst="rect">
            <a:avLst/>
          </a:prstGeom>
        </p:spPr>
      </p:pic>
    </p:spTree>
    <p:extLst>
      <p:ext uri="{BB962C8B-B14F-4D97-AF65-F5344CB8AC3E}">
        <p14:creationId xmlns:p14="http://schemas.microsoft.com/office/powerpoint/2010/main" val="41289786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Arial" panose="020B0604020202020204" pitchFamily="34" charset="0"/>
                <a:cs typeface="Arial" panose="020B0604020202020204" pitchFamily="34" charset="0"/>
              </a:rPr>
              <a:t>How many can you think of?</a:t>
            </a:r>
            <a:r>
              <a:rPr lang="en-GB" dirty="0" smtClean="0"/>
              <a:t/>
            </a:r>
            <a:br>
              <a:rPr lang="en-GB" dirty="0" smtClean="0"/>
            </a:br>
            <a:endParaRPr lang="en-GB" dirty="0"/>
          </a:p>
        </p:txBody>
      </p:sp>
      <p:sp>
        <p:nvSpPr>
          <p:cNvPr id="3" name="Content Placeholder 2"/>
          <p:cNvSpPr>
            <a:spLocks noGrp="1"/>
          </p:cNvSpPr>
          <p:nvPr>
            <p:ph idx="1"/>
          </p:nvPr>
        </p:nvSpPr>
        <p:spPr/>
        <p:txBody>
          <a:bodyPr>
            <a:normAutofit lnSpcReduction="10000"/>
          </a:bodyPr>
          <a:lstStyle/>
          <a:p>
            <a:r>
              <a:rPr lang="en-GB" sz="2400" dirty="0">
                <a:latin typeface="Arial" panose="020B0604020202020204" pitchFamily="34" charset="0"/>
                <a:cs typeface="Arial" panose="020B0604020202020204" pitchFamily="34" charset="0"/>
              </a:rPr>
              <a:t>l</a:t>
            </a:r>
            <a:r>
              <a:rPr lang="en-GB" sz="2400" dirty="0" smtClean="0">
                <a:latin typeface="Arial" panose="020B0604020202020204" pitchFamily="34" charset="0"/>
                <a:cs typeface="Arial" panose="020B0604020202020204" pitchFamily="34" charset="0"/>
              </a:rPr>
              <a:t>eague                          technique</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a:t>
            </a:r>
            <a:r>
              <a:rPr lang="en-GB" sz="2400" dirty="0" smtClean="0">
                <a:latin typeface="Arial" panose="020B0604020202020204" pitchFamily="34" charset="0"/>
                <a:cs typeface="Arial" panose="020B0604020202020204" pitchFamily="34" charset="0"/>
              </a:rPr>
              <a:t>ongue                          antique</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f</a:t>
            </a:r>
            <a:r>
              <a:rPr lang="en-GB" sz="2400" dirty="0" smtClean="0">
                <a:latin typeface="Arial" panose="020B0604020202020204" pitchFamily="34" charset="0"/>
                <a:cs typeface="Arial" panose="020B0604020202020204" pitchFamily="34" charset="0"/>
              </a:rPr>
              <a:t>atigue                          unique</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v</a:t>
            </a:r>
            <a:r>
              <a:rPr lang="en-GB" sz="2400" dirty="0" smtClean="0">
                <a:latin typeface="Arial" panose="020B0604020202020204" pitchFamily="34" charset="0"/>
                <a:cs typeface="Arial" panose="020B0604020202020204" pitchFamily="34" charset="0"/>
              </a:rPr>
              <a:t>ague                           cheque</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p</a:t>
            </a:r>
            <a:r>
              <a:rPr lang="en-GB" sz="2400" dirty="0" smtClean="0">
                <a:latin typeface="Arial" panose="020B0604020202020204" pitchFamily="34" charset="0"/>
                <a:cs typeface="Arial" panose="020B0604020202020204" pitchFamily="34" charset="0"/>
              </a:rPr>
              <a:t>lague                          mosque</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dialogue</a:t>
            </a:r>
          </a:p>
          <a:p>
            <a:r>
              <a:rPr lang="en-GB" sz="2400" dirty="0">
                <a:latin typeface="Arial" panose="020B0604020202020204" pitchFamily="34" charset="0"/>
                <a:cs typeface="Arial" panose="020B0604020202020204" pitchFamily="34" charset="0"/>
              </a:rPr>
              <a:t>c</a:t>
            </a:r>
            <a:r>
              <a:rPr lang="en-GB" sz="2400" dirty="0" smtClean="0">
                <a:latin typeface="Arial" panose="020B0604020202020204" pitchFamily="34" charset="0"/>
                <a:cs typeface="Arial" panose="020B0604020202020204" pitchFamily="34" charset="0"/>
              </a:rPr>
              <a:t>atalogue</a:t>
            </a: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As you can see there are a few more ‘</a:t>
            </a:r>
            <a:r>
              <a:rPr lang="en-GB" dirty="0" err="1" smtClean="0">
                <a:latin typeface="Arial" panose="020B0604020202020204" pitchFamily="34" charset="0"/>
                <a:cs typeface="Arial" panose="020B0604020202020204" pitchFamily="34" charset="0"/>
              </a:rPr>
              <a:t>gue</a:t>
            </a:r>
            <a:r>
              <a:rPr lang="en-GB" dirty="0" smtClean="0">
                <a:latin typeface="Arial" panose="020B0604020202020204" pitchFamily="34" charset="0"/>
                <a:cs typeface="Arial" panose="020B0604020202020204" pitchFamily="34" charset="0"/>
              </a:rPr>
              <a:t>’ words than ‘que’ words! Can you say these words out loud?</a:t>
            </a:r>
            <a:endParaRPr lang="en-GB"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pPr marL="0" indent="0">
              <a:buNone/>
            </a:pPr>
            <a:endParaRPr lang="en-GB" dirty="0" smtClean="0"/>
          </a:p>
        </p:txBody>
      </p:sp>
    </p:spTree>
    <p:extLst>
      <p:ext uri="{BB962C8B-B14F-4D97-AF65-F5344CB8AC3E}">
        <p14:creationId xmlns:p14="http://schemas.microsoft.com/office/powerpoint/2010/main" val="28805900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dirty="0">
                <a:solidFill>
                  <a:srgbClr val="1C1C1C"/>
                </a:solidFill>
                <a:latin typeface="Arial" panose="020B0604020202020204" pitchFamily="34" charset="0"/>
                <a:cs typeface="Arial" panose="020B0604020202020204" pitchFamily="34" charset="0"/>
              </a:rPr>
              <a:t>Mr Whoops has been juggling with some of your spelling words for this week. Can you work with </a:t>
            </a:r>
            <a:r>
              <a:rPr lang="en-GB" sz="2400" dirty="0" smtClean="0">
                <a:solidFill>
                  <a:srgbClr val="1C1C1C"/>
                </a:solidFill>
                <a:latin typeface="Arial" panose="020B0604020202020204" pitchFamily="34" charset="0"/>
                <a:cs typeface="Arial" panose="020B0604020202020204" pitchFamily="34" charset="0"/>
              </a:rPr>
              <a:t>an adult or partner </a:t>
            </a:r>
            <a:r>
              <a:rPr lang="en-GB" sz="2400" dirty="0">
                <a:solidFill>
                  <a:srgbClr val="1C1C1C"/>
                </a:solidFill>
                <a:latin typeface="Arial" panose="020B0604020202020204" pitchFamily="34" charset="0"/>
                <a:cs typeface="Arial" panose="020B0604020202020204" pitchFamily="34" charset="0"/>
              </a:rPr>
              <a:t>to </a:t>
            </a:r>
            <a:r>
              <a:rPr lang="en-GB" sz="2400" dirty="0" smtClean="0">
                <a:solidFill>
                  <a:srgbClr val="1C1C1C"/>
                </a:solidFill>
                <a:latin typeface="Arial" panose="020B0604020202020204" pitchFamily="34" charset="0"/>
                <a:cs typeface="Arial" panose="020B0604020202020204" pitchFamily="34" charset="0"/>
              </a:rPr>
              <a:t>figure </a:t>
            </a:r>
            <a:r>
              <a:rPr lang="en-GB" sz="2400" dirty="0">
                <a:solidFill>
                  <a:srgbClr val="1C1C1C"/>
                </a:solidFill>
                <a:latin typeface="Arial" panose="020B0604020202020204" pitchFamily="34" charset="0"/>
                <a:cs typeface="Arial" panose="020B0604020202020204" pitchFamily="34" charset="0"/>
              </a:rPr>
              <a:t>out what they might be? Don’t forget that they’ll all have either a ‘</a:t>
            </a:r>
            <a:r>
              <a:rPr lang="en-GB" sz="2400" b="1" dirty="0">
                <a:solidFill>
                  <a:srgbClr val="1C1C1C"/>
                </a:solidFill>
                <a:latin typeface="Arial" panose="020B0604020202020204" pitchFamily="34" charset="0"/>
                <a:cs typeface="Arial" panose="020B0604020202020204" pitchFamily="34" charset="0"/>
              </a:rPr>
              <a:t>que</a:t>
            </a:r>
            <a:r>
              <a:rPr lang="en-GB" sz="2400" dirty="0">
                <a:solidFill>
                  <a:srgbClr val="1C1C1C"/>
                </a:solidFill>
                <a:latin typeface="Arial" panose="020B0604020202020204" pitchFamily="34" charset="0"/>
                <a:cs typeface="Arial" panose="020B0604020202020204" pitchFamily="34" charset="0"/>
              </a:rPr>
              <a:t>’ (/k/ sound) or a ‘</a:t>
            </a:r>
            <a:r>
              <a:rPr lang="en-GB" sz="2400" b="1" dirty="0" err="1">
                <a:solidFill>
                  <a:srgbClr val="1C1C1C"/>
                </a:solidFill>
                <a:latin typeface="Arial" panose="020B0604020202020204" pitchFamily="34" charset="0"/>
                <a:cs typeface="Arial" panose="020B0604020202020204" pitchFamily="34" charset="0"/>
              </a:rPr>
              <a:t>gue</a:t>
            </a:r>
            <a:r>
              <a:rPr lang="en-GB" sz="2400" dirty="0">
                <a:solidFill>
                  <a:srgbClr val="1C1C1C"/>
                </a:solidFill>
                <a:latin typeface="Arial" panose="020B0604020202020204" pitchFamily="34" charset="0"/>
                <a:cs typeface="Arial" panose="020B0604020202020204" pitchFamily="34" charset="0"/>
              </a:rPr>
              <a:t>’ (/g/ sound). </a:t>
            </a:r>
            <a:br>
              <a:rPr lang="en-GB" sz="2400" dirty="0">
                <a:solidFill>
                  <a:srgbClr val="1C1C1C"/>
                </a:solidFill>
                <a:latin typeface="Arial" panose="020B0604020202020204" pitchFamily="34" charset="0"/>
                <a:cs typeface="Arial" panose="020B0604020202020204" pitchFamily="34" charset="0"/>
              </a:rPr>
            </a:br>
            <a:endParaRPr lang="en-GB" sz="2400"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987815" y="2797968"/>
            <a:ext cx="2165570" cy="2406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val 4"/>
          <p:cNvSpPr/>
          <p:nvPr/>
        </p:nvSpPr>
        <p:spPr>
          <a:xfrm>
            <a:off x="3511371" y="3447255"/>
            <a:ext cx="554038"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e</a:t>
            </a:r>
          </a:p>
        </p:txBody>
      </p:sp>
      <p:sp>
        <p:nvSpPr>
          <p:cNvPr id="6" name="Oval 5"/>
          <p:cNvSpPr/>
          <p:nvPr/>
        </p:nvSpPr>
        <p:spPr>
          <a:xfrm>
            <a:off x="3911401" y="2349500"/>
            <a:ext cx="554037" cy="5540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o</a:t>
            </a:r>
          </a:p>
        </p:txBody>
      </p:sp>
      <p:sp>
        <p:nvSpPr>
          <p:cNvPr id="7" name="Oval 6"/>
          <p:cNvSpPr/>
          <p:nvPr/>
        </p:nvSpPr>
        <p:spPr>
          <a:xfrm>
            <a:off x="5695860" y="1967309"/>
            <a:ext cx="554038"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108000" anchor="ctr"/>
          <a:lstStyle/>
          <a:p>
            <a:pPr algn="ctr">
              <a:defRPr/>
            </a:pPr>
            <a:r>
              <a:rPr lang="en-GB" sz="3200" b="1" dirty="0">
                <a:solidFill>
                  <a:schemeClr val="tx1"/>
                </a:solidFill>
              </a:rPr>
              <a:t>g</a:t>
            </a:r>
          </a:p>
        </p:txBody>
      </p:sp>
      <p:sp>
        <p:nvSpPr>
          <p:cNvPr id="8" name="Oval 7"/>
          <p:cNvSpPr/>
          <p:nvPr/>
        </p:nvSpPr>
        <p:spPr>
          <a:xfrm>
            <a:off x="7326312" y="2243931"/>
            <a:ext cx="552450" cy="5540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0" bIns="36000" anchor="ctr"/>
          <a:lstStyle/>
          <a:p>
            <a:pPr algn="ctr">
              <a:defRPr/>
            </a:pPr>
            <a:r>
              <a:rPr lang="en-GB" sz="3200" b="1" dirty="0">
                <a:solidFill>
                  <a:schemeClr val="tx1"/>
                </a:solidFill>
              </a:rPr>
              <a:t>r</a:t>
            </a:r>
          </a:p>
        </p:txBody>
      </p:sp>
      <p:sp>
        <p:nvSpPr>
          <p:cNvPr id="9" name="Oval 8"/>
          <p:cNvSpPr/>
          <p:nvPr/>
        </p:nvSpPr>
        <p:spPr>
          <a:xfrm>
            <a:off x="7786961" y="3562350"/>
            <a:ext cx="554037"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u</a:t>
            </a:r>
          </a:p>
        </p:txBody>
      </p:sp>
    </p:spTree>
    <p:extLst>
      <p:ext uri="{BB962C8B-B14F-4D97-AF65-F5344CB8AC3E}">
        <p14:creationId xmlns:p14="http://schemas.microsoft.com/office/powerpoint/2010/main" val="294981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0" presetClass="entr" presetSubtype="0" fill="hold" grpId="0" nodeType="withEffect">
                                  <p:stCondLst>
                                    <p:cond delay="200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Arial" panose="020B0604020202020204" pitchFamily="34" charset="0"/>
                <a:cs typeface="Arial" panose="020B0604020202020204" pitchFamily="34" charset="0"/>
              </a:rPr>
              <a:t>Answer is … rogue </a:t>
            </a:r>
            <a:endParaRPr lang="en-GB"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361581" y="1588179"/>
            <a:ext cx="2165570" cy="2406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p:cNvGrpSpPr>
            <a:grpSpLocks/>
          </p:cNvGrpSpPr>
          <p:nvPr/>
        </p:nvGrpSpPr>
        <p:grpSpPr bwMode="auto">
          <a:xfrm>
            <a:off x="7508402" y="2377440"/>
            <a:ext cx="3845398" cy="3446824"/>
            <a:chOff x="4975224" y="1904214"/>
            <a:chExt cx="3413126" cy="3450211"/>
          </a:xfrm>
        </p:grpSpPr>
        <p:pic>
          <p:nvPicPr>
            <p:cNvPr id="6"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87370" y="2253006"/>
              <a:ext cx="1619043" cy="1560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4975224" y="1904214"/>
              <a:ext cx="3413126" cy="3450211"/>
            </a:xfrm>
            <a:prstGeom prst="rect">
              <a:avLst/>
            </a:prstGeom>
            <a:solidFill>
              <a:schemeClr val="accent6">
                <a:lumMod val="20000"/>
                <a:lumOff val="80000"/>
                <a:alpha val="6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8"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230687" y="2253006"/>
              <a:ext cx="2267034" cy="3058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954022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smtClean="0">
                <a:solidFill>
                  <a:srgbClr val="1C1C1C"/>
                </a:solidFill>
                <a:latin typeface="Arial" panose="020B0604020202020204" pitchFamily="34" charset="0"/>
                <a:cs typeface="Arial" panose="020B0604020202020204" pitchFamily="34" charset="0"/>
              </a:rPr>
              <a:t>Don’t </a:t>
            </a:r>
            <a:r>
              <a:rPr lang="en-GB" sz="3200" dirty="0">
                <a:solidFill>
                  <a:srgbClr val="1C1C1C"/>
                </a:solidFill>
                <a:latin typeface="Arial" panose="020B0604020202020204" pitchFamily="34" charset="0"/>
                <a:cs typeface="Arial" panose="020B0604020202020204" pitchFamily="34" charset="0"/>
              </a:rPr>
              <a:t>forget that they’ll all have either a ‘</a:t>
            </a:r>
            <a:r>
              <a:rPr lang="en-GB" sz="3200" b="1" dirty="0">
                <a:solidFill>
                  <a:srgbClr val="1C1C1C"/>
                </a:solidFill>
                <a:latin typeface="Arial" panose="020B0604020202020204" pitchFamily="34" charset="0"/>
                <a:cs typeface="Arial" panose="020B0604020202020204" pitchFamily="34" charset="0"/>
              </a:rPr>
              <a:t>que</a:t>
            </a:r>
            <a:r>
              <a:rPr lang="en-GB" sz="3200" dirty="0">
                <a:solidFill>
                  <a:srgbClr val="1C1C1C"/>
                </a:solidFill>
                <a:latin typeface="Arial" panose="020B0604020202020204" pitchFamily="34" charset="0"/>
                <a:cs typeface="Arial" panose="020B0604020202020204" pitchFamily="34" charset="0"/>
              </a:rPr>
              <a:t>’ (/k/ sound) or a ‘</a:t>
            </a:r>
            <a:r>
              <a:rPr lang="en-GB" sz="3200" b="1" dirty="0" err="1">
                <a:solidFill>
                  <a:srgbClr val="1C1C1C"/>
                </a:solidFill>
                <a:latin typeface="Arial" panose="020B0604020202020204" pitchFamily="34" charset="0"/>
                <a:cs typeface="Arial" panose="020B0604020202020204" pitchFamily="34" charset="0"/>
              </a:rPr>
              <a:t>gue</a:t>
            </a:r>
            <a:r>
              <a:rPr lang="en-GB" sz="3200" dirty="0">
                <a:solidFill>
                  <a:srgbClr val="1C1C1C"/>
                </a:solidFill>
                <a:latin typeface="Arial" panose="020B0604020202020204" pitchFamily="34" charset="0"/>
                <a:cs typeface="Arial" panose="020B0604020202020204" pitchFamily="34" charset="0"/>
              </a:rPr>
              <a:t>’ (/g/ sound).</a:t>
            </a:r>
            <a:endParaRPr lang="en-GB" sz="32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013215" y="2797968"/>
            <a:ext cx="2165570" cy="2406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val 4"/>
          <p:cNvSpPr/>
          <p:nvPr/>
        </p:nvSpPr>
        <p:spPr>
          <a:xfrm>
            <a:off x="3335337" y="3447255"/>
            <a:ext cx="554038"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e</a:t>
            </a:r>
          </a:p>
        </p:txBody>
      </p:sp>
      <p:sp>
        <p:nvSpPr>
          <p:cNvPr id="6" name="Oval 5"/>
          <p:cNvSpPr/>
          <p:nvPr/>
        </p:nvSpPr>
        <p:spPr>
          <a:xfrm>
            <a:off x="3712826" y="2349500"/>
            <a:ext cx="552450"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l</a:t>
            </a:r>
          </a:p>
        </p:txBody>
      </p:sp>
      <p:sp>
        <p:nvSpPr>
          <p:cNvPr id="7" name="Oval 6"/>
          <p:cNvSpPr/>
          <p:nvPr/>
        </p:nvSpPr>
        <p:spPr>
          <a:xfrm>
            <a:off x="4915937" y="1685664"/>
            <a:ext cx="554038"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0" anchor="ctr"/>
          <a:lstStyle/>
          <a:p>
            <a:pPr algn="ctr">
              <a:defRPr/>
            </a:pPr>
            <a:r>
              <a:rPr lang="en-GB" sz="3200" b="1" dirty="0">
                <a:solidFill>
                  <a:schemeClr val="tx1"/>
                </a:solidFill>
              </a:rPr>
              <a:t>g</a:t>
            </a:r>
          </a:p>
        </p:txBody>
      </p:sp>
      <p:sp>
        <p:nvSpPr>
          <p:cNvPr id="8" name="Oval 7"/>
          <p:cNvSpPr/>
          <p:nvPr/>
        </p:nvSpPr>
        <p:spPr>
          <a:xfrm>
            <a:off x="6335485" y="1685664"/>
            <a:ext cx="552450"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0" bIns="36000" anchor="ctr"/>
          <a:lstStyle/>
          <a:p>
            <a:pPr algn="ctr">
              <a:defRPr/>
            </a:pPr>
            <a:r>
              <a:rPr lang="en-GB" sz="3200" b="1" dirty="0">
                <a:solidFill>
                  <a:schemeClr val="tx1"/>
                </a:solidFill>
              </a:rPr>
              <a:t>e</a:t>
            </a:r>
          </a:p>
        </p:txBody>
      </p:sp>
      <p:sp>
        <p:nvSpPr>
          <p:cNvPr id="10" name="Oval 9"/>
          <p:cNvSpPr/>
          <p:nvPr/>
        </p:nvSpPr>
        <p:spPr>
          <a:xfrm>
            <a:off x="7779112" y="2349500"/>
            <a:ext cx="554038"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a</a:t>
            </a:r>
          </a:p>
        </p:txBody>
      </p:sp>
      <p:sp>
        <p:nvSpPr>
          <p:cNvPr id="11" name="Oval 10"/>
          <p:cNvSpPr/>
          <p:nvPr/>
        </p:nvSpPr>
        <p:spPr>
          <a:xfrm>
            <a:off x="8302625" y="3363913"/>
            <a:ext cx="554037"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u</a:t>
            </a:r>
          </a:p>
        </p:txBody>
      </p:sp>
    </p:spTree>
    <p:extLst>
      <p:ext uri="{BB962C8B-B14F-4D97-AF65-F5344CB8AC3E}">
        <p14:creationId xmlns:p14="http://schemas.microsoft.com/office/powerpoint/2010/main" val="3244925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0" presetClass="entr" presetSubtype="0" fill="hold" grpId="0" nodeType="withEffect">
                                  <p:stCondLst>
                                    <p:cond delay="20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0"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Arial" panose="020B0604020202020204" pitchFamily="34" charset="0"/>
                <a:cs typeface="Arial" panose="020B0604020202020204" pitchFamily="34" charset="0"/>
              </a:rPr>
              <a:t>Answer is … league…</a:t>
            </a:r>
            <a:endParaRPr lang="en-GB"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259795" y="1503070"/>
            <a:ext cx="2165570" cy="2406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76459" y="1690687"/>
            <a:ext cx="1891392" cy="4438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lt;strong&gt;Premier League&lt;/strong&gt; - Wikipedia"/>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32535" y="4155486"/>
            <a:ext cx="5107305" cy="2140812"/>
          </a:xfrm>
          <a:prstGeom prst="rect">
            <a:avLst/>
          </a:prstGeom>
        </p:spPr>
      </p:pic>
    </p:spTree>
    <p:extLst>
      <p:ext uri="{BB962C8B-B14F-4D97-AF65-F5344CB8AC3E}">
        <p14:creationId xmlns:p14="http://schemas.microsoft.com/office/powerpoint/2010/main" val="2087208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1C1C1C"/>
                </a:solidFill>
                <a:latin typeface="Arial" panose="020B0604020202020204" pitchFamily="34" charset="0"/>
                <a:cs typeface="Arial" panose="020B0604020202020204" pitchFamily="34" charset="0"/>
              </a:rPr>
              <a:t>Don’t forget that they’ll all have either a ‘</a:t>
            </a:r>
            <a:r>
              <a:rPr lang="en-GB" b="1" dirty="0">
                <a:solidFill>
                  <a:srgbClr val="1C1C1C"/>
                </a:solidFill>
                <a:latin typeface="Arial" panose="020B0604020202020204" pitchFamily="34" charset="0"/>
                <a:cs typeface="Arial" panose="020B0604020202020204" pitchFamily="34" charset="0"/>
              </a:rPr>
              <a:t>que</a:t>
            </a:r>
            <a:r>
              <a:rPr lang="en-GB" dirty="0">
                <a:solidFill>
                  <a:srgbClr val="1C1C1C"/>
                </a:solidFill>
                <a:latin typeface="Arial" panose="020B0604020202020204" pitchFamily="34" charset="0"/>
                <a:cs typeface="Arial" panose="020B0604020202020204" pitchFamily="34" charset="0"/>
              </a:rPr>
              <a:t>’ (/k/ sound) or a ‘</a:t>
            </a:r>
            <a:r>
              <a:rPr lang="en-GB" b="1" dirty="0" err="1">
                <a:solidFill>
                  <a:srgbClr val="1C1C1C"/>
                </a:solidFill>
                <a:latin typeface="Arial" panose="020B0604020202020204" pitchFamily="34" charset="0"/>
                <a:cs typeface="Arial" panose="020B0604020202020204" pitchFamily="34" charset="0"/>
              </a:rPr>
              <a:t>gue</a:t>
            </a:r>
            <a:r>
              <a:rPr lang="en-GB" dirty="0">
                <a:solidFill>
                  <a:srgbClr val="1C1C1C"/>
                </a:solidFill>
                <a:latin typeface="Arial" panose="020B0604020202020204" pitchFamily="34" charset="0"/>
                <a:cs typeface="Arial" panose="020B0604020202020204" pitchFamily="34" charset="0"/>
              </a:rPr>
              <a:t>’ (/g/ sound).</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013215" y="2797968"/>
            <a:ext cx="2165570" cy="2406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Oval 5"/>
          <p:cNvSpPr/>
          <p:nvPr/>
        </p:nvSpPr>
        <p:spPr>
          <a:xfrm>
            <a:off x="3354161" y="3724274"/>
            <a:ext cx="554038"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o</a:t>
            </a:r>
          </a:p>
        </p:txBody>
      </p:sp>
      <p:sp>
        <p:nvSpPr>
          <p:cNvPr id="8" name="Oval 7"/>
          <p:cNvSpPr/>
          <p:nvPr/>
        </p:nvSpPr>
        <p:spPr>
          <a:xfrm>
            <a:off x="3759939" y="2893217"/>
            <a:ext cx="552450"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u</a:t>
            </a:r>
          </a:p>
        </p:txBody>
      </p:sp>
      <p:sp>
        <p:nvSpPr>
          <p:cNvPr id="9" name="Oval 8"/>
          <p:cNvSpPr/>
          <p:nvPr/>
        </p:nvSpPr>
        <p:spPr>
          <a:xfrm>
            <a:off x="4459972" y="2137342"/>
            <a:ext cx="554038"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0" anchor="ctr"/>
          <a:lstStyle/>
          <a:p>
            <a:pPr algn="ctr">
              <a:defRPr/>
            </a:pPr>
            <a:r>
              <a:rPr lang="en-GB" sz="3200" b="1" dirty="0">
                <a:solidFill>
                  <a:schemeClr val="tx1"/>
                </a:solidFill>
              </a:rPr>
              <a:t>e</a:t>
            </a:r>
          </a:p>
        </p:txBody>
      </p:sp>
      <p:sp>
        <p:nvSpPr>
          <p:cNvPr id="10" name="Oval 9"/>
          <p:cNvSpPr/>
          <p:nvPr/>
        </p:nvSpPr>
        <p:spPr>
          <a:xfrm>
            <a:off x="5763364" y="1795462"/>
            <a:ext cx="552450"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0" bIns="36000" anchor="ctr"/>
          <a:lstStyle/>
          <a:p>
            <a:pPr algn="ctr">
              <a:defRPr/>
            </a:pPr>
            <a:r>
              <a:rPr lang="en-GB" sz="3200" b="1" dirty="0">
                <a:solidFill>
                  <a:schemeClr val="tx1"/>
                </a:solidFill>
              </a:rPr>
              <a:t>q</a:t>
            </a:r>
          </a:p>
        </p:txBody>
      </p:sp>
      <p:sp>
        <p:nvSpPr>
          <p:cNvPr id="12" name="Oval 11"/>
          <p:cNvSpPr/>
          <p:nvPr/>
        </p:nvSpPr>
        <p:spPr>
          <a:xfrm>
            <a:off x="7065962" y="2288778"/>
            <a:ext cx="554038"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m</a:t>
            </a:r>
          </a:p>
        </p:txBody>
      </p:sp>
      <p:sp>
        <p:nvSpPr>
          <p:cNvPr id="13" name="Oval 12"/>
          <p:cNvSpPr/>
          <p:nvPr/>
        </p:nvSpPr>
        <p:spPr>
          <a:xfrm>
            <a:off x="7999412" y="3447255"/>
            <a:ext cx="554037"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s</a:t>
            </a:r>
          </a:p>
        </p:txBody>
      </p:sp>
    </p:spTree>
    <p:extLst>
      <p:ext uri="{BB962C8B-B14F-4D97-AF65-F5344CB8AC3E}">
        <p14:creationId xmlns:p14="http://schemas.microsoft.com/office/powerpoint/2010/main" val="328893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2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2" grpId="0" animBg="1"/>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Arial" panose="020B0604020202020204" pitchFamily="34" charset="0"/>
                <a:cs typeface="Arial" panose="020B0604020202020204" pitchFamily="34" charset="0"/>
              </a:rPr>
              <a:t>Answer is … mosque</a:t>
            </a:r>
            <a:endParaRPr lang="en-GB"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333947" y="1468619"/>
            <a:ext cx="2165570" cy="2406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867" y="365125"/>
            <a:ext cx="3950561" cy="5326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0663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1C1C1C"/>
                </a:solidFill>
                <a:latin typeface="Arial" panose="020B0604020202020204" pitchFamily="34" charset="0"/>
                <a:cs typeface="Arial" panose="020B0604020202020204" pitchFamily="34" charset="0"/>
              </a:rPr>
              <a:t>Don’t forget that they’ll all have either a ‘</a:t>
            </a:r>
            <a:r>
              <a:rPr lang="en-GB" b="1" dirty="0">
                <a:solidFill>
                  <a:srgbClr val="1C1C1C"/>
                </a:solidFill>
                <a:latin typeface="Arial" panose="020B0604020202020204" pitchFamily="34" charset="0"/>
                <a:cs typeface="Arial" panose="020B0604020202020204" pitchFamily="34" charset="0"/>
              </a:rPr>
              <a:t>que</a:t>
            </a:r>
            <a:r>
              <a:rPr lang="en-GB" dirty="0">
                <a:solidFill>
                  <a:srgbClr val="1C1C1C"/>
                </a:solidFill>
                <a:latin typeface="Arial" panose="020B0604020202020204" pitchFamily="34" charset="0"/>
                <a:cs typeface="Arial" panose="020B0604020202020204" pitchFamily="34" charset="0"/>
              </a:rPr>
              <a:t>’ (/k/ sound) or a ‘</a:t>
            </a:r>
            <a:r>
              <a:rPr lang="en-GB" b="1" dirty="0" err="1">
                <a:solidFill>
                  <a:srgbClr val="1C1C1C"/>
                </a:solidFill>
                <a:latin typeface="Arial" panose="020B0604020202020204" pitchFamily="34" charset="0"/>
                <a:cs typeface="Arial" panose="020B0604020202020204" pitchFamily="34" charset="0"/>
              </a:rPr>
              <a:t>gue</a:t>
            </a:r>
            <a:r>
              <a:rPr lang="en-GB" dirty="0">
                <a:solidFill>
                  <a:srgbClr val="1C1C1C"/>
                </a:solidFill>
                <a:latin typeface="Arial" panose="020B0604020202020204" pitchFamily="34" charset="0"/>
                <a:cs typeface="Arial" panose="020B0604020202020204" pitchFamily="34" charset="0"/>
              </a:rPr>
              <a:t>’ (/g/ sound).</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750484" y="3279774"/>
            <a:ext cx="2165570" cy="2406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Oval 7"/>
          <p:cNvSpPr/>
          <p:nvPr/>
        </p:nvSpPr>
        <p:spPr>
          <a:xfrm>
            <a:off x="2950527" y="4116388"/>
            <a:ext cx="554038"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err="1">
                <a:solidFill>
                  <a:schemeClr val="tx1"/>
                </a:solidFill>
              </a:rPr>
              <a:t>i</a:t>
            </a:r>
            <a:endParaRPr lang="en-GB" sz="3200" b="1" dirty="0">
              <a:solidFill>
                <a:schemeClr val="tx1"/>
              </a:solidFill>
            </a:endParaRPr>
          </a:p>
        </p:txBody>
      </p:sp>
      <p:sp>
        <p:nvSpPr>
          <p:cNvPr id="9" name="Oval 8"/>
          <p:cNvSpPr/>
          <p:nvPr/>
        </p:nvSpPr>
        <p:spPr>
          <a:xfrm>
            <a:off x="3168650" y="3164682"/>
            <a:ext cx="552450"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t</a:t>
            </a:r>
          </a:p>
        </p:txBody>
      </p:sp>
      <p:sp>
        <p:nvSpPr>
          <p:cNvPr id="10" name="Oval 9"/>
          <p:cNvSpPr/>
          <p:nvPr/>
        </p:nvSpPr>
        <p:spPr>
          <a:xfrm>
            <a:off x="3830820" y="2470354"/>
            <a:ext cx="554037"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0" anchor="ctr"/>
          <a:lstStyle/>
          <a:p>
            <a:pPr algn="ctr">
              <a:defRPr/>
            </a:pPr>
            <a:r>
              <a:rPr lang="en-GB" sz="3200" b="1" dirty="0">
                <a:solidFill>
                  <a:schemeClr val="tx1"/>
                </a:solidFill>
              </a:rPr>
              <a:t>e</a:t>
            </a:r>
          </a:p>
        </p:txBody>
      </p:sp>
      <p:sp>
        <p:nvSpPr>
          <p:cNvPr id="11" name="Oval 10"/>
          <p:cNvSpPr/>
          <p:nvPr/>
        </p:nvSpPr>
        <p:spPr>
          <a:xfrm>
            <a:off x="5119688" y="2026103"/>
            <a:ext cx="554037"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n</a:t>
            </a:r>
          </a:p>
        </p:txBody>
      </p:sp>
      <p:sp>
        <p:nvSpPr>
          <p:cNvPr id="12" name="Oval 11"/>
          <p:cNvSpPr/>
          <p:nvPr/>
        </p:nvSpPr>
        <p:spPr>
          <a:xfrm>
            <a:off x="6096000" y="2208212"/>
            <a:ext cx="552450"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0" bIns="36000" anchor="ctr"/>
          <a:lstStyle/>
          <a:p>
            <a:pPr algn="ctr">
              <a:defRPr/>
            </a:pPr>
            <a:r>
              <a:rPr lang="en-GB" sz="3200" b="1" dirty="0">
                <a:solidFill>
                  <a:schemeClr val="tx1"/>
                </a:solidFill>
              </a:rPr>
              <a:t>q</a:t>
            </a:r>
          </a:p>
        </p:txBody>
      </p:sp>
      <p:sp>
        <p:nvSpPr>
          <p:cNvPr id="13" name="Oval 12"/>
          <p:cNvSpPr/>
          <p:nvPr/>
        </p:nvSpPr>
        <p:spPr>
          <a:xfrm>
            <a:off x="7215233" y="2610644"/>
            <a:ext cx="554038"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a</a:t>
            </a:r>
          </a:p>
        </p:txBody>
      </p:sp>
      <p:sp>
        <p:nvSpPr>
          <p:cNvPr id="14" name="Oval 13"/>
          <p:cNvSpPr/>
          <p:nvPr/>
        </p:nvSpPr>
        <p:spPr>
          <a:xfrm>
            <a:off x="7945438" y="3562350"/>
            <a:ext cx="554037" cy="5540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0" bIns="72000" anchor="ctr"/>
          <a:lstStyle/>
          <a:p>
            <a:pPr algn="ctr">
              <a:defRPr/>
            </a:pPr>
            <a:r>
              <a:rPr lang="en-GB" sz="3200" b="1" dirty="0">
                <a:solidFill>
                  <a:schemeClr val="tx1"/>
                </a:solidFill>
              </a:rPr>
              <a:t>u</a:t>
            </a:r>
          </a:p>
        </p:txBody>
      </p:sp>
    </p:spTree>
    <p:extLst>
      <p:ext uri="{BB962C8B-B14F-4D97-AF65-F5344CB8AC3E}">
        <p14:creationId xmlns:p14="http://schemas.microsoft.com/office/powerpoint/2010/main" val="903706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Arial" panose="020B0604020202020204" pitchFamily="34" charset="0"/>
                <a:cs typeface="Arial" panose="020B0604020202020204" pitchFamily="34" charset="0"/>
              </a:rPr>
              <a:t>Answer is … antique</a:t>
            </a:r>
            <a:endParaRPr lang="en-GB"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320884" y="1690688"/>
            <a:ext cx="2165570" cy="2406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97870" y="1027906"/>
            <a:ext cx="3029483" cy="4820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131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smtClean="0">
                <a:latin typeface="Arial" panose="020B0604020202020204" pitchFamily="34" charset="0"/>
                <a:cs typeface="Arial" panose="020B0604020202020204" pitchFamily="34" charset="0"/>
              </a:rPr>
              <a:t>Your Focus Words. Say them out loud.</a:t>
            </a:r>
            <a:endParaRPr lang="en-GB"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20000"/>
          </a:bodyPr>
          <a:lstStyle/>
          <a:p>
            <a:r>
              <a:rPr lang="en-GB" dirty="0"/>
              <a:t>l</a:t>
            </a:r>
            <a:r>
              <a:rPr lang="en-GB" dirty="0" smtClean="0"/>
              <a:t>eague</a:t>
            </a:r>
          </a:p>
          <a:p>
            <a:r>
              <a:rPr lang="en-GB" dirty="0"/>
              <a:t>t</a:t>
            </a:r>
            <a:r>
              <a:rPr lang="en-GB" dirty="0" smtClean="0"/>
              <a:t>ongue</a:t>
            </a:r>
          </a:p>
          <a:p>
            <a:r>
              <a:rPr lang="en-GB" dirty="0"/>
              <a:t>f</a:t>
            </a:r>
            <a:r>
              <a:rPr lang="en-GB" dirty="0" smtClean="0"/>
              <a:t>atigue</a:t>
            </a:r>
          </a:p>
          <a:p>
            <a:r>
              <a:rPr lang="en-GB" dirty="0"/>
              <a:t>v</a:t>
            </a:r>
            <a:r>
              <a:rPr lang="en-GB" dirty="0" smtClean="0"/>
              <a:t>ague</a:t>
            </a:r>
          </a:p>
          <a:p>
            <a:r>
              <a:rPr lang="en-GB" dirty="0"/>
              <a:t>p</a:t>
            </a:r>
            <a:r>
              <a:rPr lang="en-GB" dirty="0" smtClean="0"/>
              <a:t>lague</a:t>
            </a:r>
          </a:p>
          <a:p>
            <a:r>
              <a:rPr lang="en-GB" dirty="0"/>
              <a:t>d</a:t>
            </a:r>
            <a:r>
              <a:rPr lang="en-GB" dirty="0" smtClean="0"/>
              <a:t>ialogue</a:t>
            </a:r>
          </a:p>
          <a:p>
            <a:r>
              <a:rPr lang="en-GB" dirty="0" smtClean="0"/>
              <a:t>mosque</a:t>
            </a:r>
          </a:p>
          <a:p>
            <a:r>
              <a:rPr lang="en-GB" dirty="0" smtClean="0"/>
              <a:t>technique</a:t>
            </a:r>
          </a:p>
          <a:p>
            <a:r>
              <a:rPr lang="en-GB" dirty="0"/>
              <a:t>a</a:t>
            </a:r>
            <a:r>
              <a:rPr lang="en-GB" dirty="0" smtClean="0"/>
              <a:t>ntique</a:t>
            </a:r>
          </a:p>
          <a:p>
            <a:r>
              <a:rPr lang="en-GB" dirty="0" smtClean="0"/>
              <a:t>unique</a:t>
            </a:r>
            <a:endParaRPr lang="en-GB" dirty="0"/>
          </a:p>
        </p:txBody>
      </p:sp>
      <p:pic>
        <p:nvPicPr>
          <p:cNvPr id="4" name="Picture 3" descr="Tips on Writing an Annotated Bibliography - Excelsior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85106" y="2144383"/>
            <a:ext cx="4507328" cy="3786154"/>
          </a:xfrm>
          <a:prstGeom prst="rect">
            <a:avLst/>
          </a:prstGeom>
        </p:spPr>
      </p:pic>
    </p:spTree>
    <p:extLst>
      <p:ext uri="{BB962C8B-B14F-4D97-AF65-F5344CB8AC3E}">
        <p14:creationId xmlns:p14="http://schemas.microsoft.com/office/powerpoint/2010/main" val="2696573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smtClean="0">
                <a:latin typeface="Arial" panose="020B0604020202020204" pitchFamily="34" charset="0"/>
                <a:cs typeface="Arial" panose="020B0604020202020204" pitchFamily="34" charset="0"/>
              </a:rPr>
              <a:t>What do these words mean? Talk to an adult about their meanings.</a:t>
            </a:r>
            <a:endParaRPr lang="en-GB"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20000"/>
          </a:bodyPr>
          <a:lstStyle/>
          <a:p>
            <a:r>
              <a:rPr lang="en-GB" dirty="0"/>
              <a:t>l</a:t>
            </a:r>
            <a:r>
              <a:rPr lang="en-GB" dirty="0" smtClean="0"/>
              <a:t>eague</a:t>
            </a:r>
          </a:p>
          <a:p>
            <a:r>
              <a:rPr lang="en-GB" dirty="0"/>
              <a:t>t</a:t>
            </a:r>
            <a:r>
              <a:rPr lang="en-GB" dirty="0" smtClean="0"/>
              <a:t>ongue</a:t>
            </a:r>
          </a:p>
          <a:p>
            <a:r>
              <a:rPr lang="en-GB" dirty="0"/>
              <a:t>f</a:t>
            </a:r>
            <a:r>
              <a:rPr lang="en-GB" dirty="0" smtClean="0"/>
              <a:t>atigue</a:t>
            </a:r>
          </a:p>
          <a:p>
            <a:r>
              <a:rPr lang="en-GB" dirty="0"/>
              <a:t>v</a:t>
            </a:r>
            <a:r>
              <a:rPr lang="en-GB" dirty="0" smtClean="0"/>
              <a:t>ague</a:t>
            </a:r>
          </a:p>
          <a:p>
            <a:r>
              <a:rPr lang="en-GB" dirty="0"/>
              <a:t>p</a:t>
            </a:r>
            <a:r>
              <a:rPr lang="en-GB" dirty="0" smtClean="0"/>
              <a:t>lague</a:t>
            </a:r>
          </a:p>
          <a:p>
            <a:r>
              <a:rPr lang="en-GB" dirty="0"/>
              <a:t>d</a:t>
            </a:r>
            <a:r>
              <a:rPr lang="en-GB" dirty="0" smtClean="0"/>
              <a:t>ialogue</a:t>
            </a:r>
          </a:p>
          <a:p>
            <a:r>
              <a:rPr lang="en-GB" dirty="0" smtClean="0"/>
              <a:t>mosque</a:t>
            </a:r>
          </a:p>
          <a:p>
            <a:r>
              <a:rPr lang="en-GB" dirty="0" smtClean="0"/>
              <a:t>technique</a:t>
            </a:r>
          </a:p>
          <a:p>
            <a:r>
              <a:rPr lang="en-GB" dirty="0"/>
              <a:t>a</a:t>
            </a:r>
            <a:r>
              <a:rPr lang="en-GB" dirty="0" smtClean="0"/>
              <a:t>ntique</a:t>
            </a:r>
          </a:p>
          <a:p>
            <a:r>
              <a:rPr lang="en-GB" dirty="0" smtClean="0"/>
              <a:t>unique</a:t>
            </a:r>
            <a:endParaRPr lang="en-GB" dirty="0"/>
          </a:p>
        </p:txBody>
      </p:sp>
      <p:pic>
        <p:nvPicPr>
          <p:cNvPr id="5" name="Picture 4" descr="The Parish of Mill End and Heronsgate with West Hyde: Time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1232" y="2835184"/>
            <a:ext cx="5846173" cy="2438689"/>
          </a:xfrm>
          <a:prstGeom prst="rect">
            <a:avLst/>
          </a:prstGeom>
        </p:spPr>
      </p:pic>
    </p:spTree>
    <p:extLst>
      <p:ext uri="{BB962C8B-B14F-4D97-AF65-F5344CB8AC3E}">
        <p14:creationId xmlns:p14="http://schemas.microsoft.com/office/powerpoint/2010/main" val="1645706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smtClean="0">
                <a:latin typeface="Arial" panose="020B0604020202020204" pitchFamily="34" charset="0"/>
                <a:cs typeface="Arial" panose="020B0604020202020204" pitchFamily="34" charset="0"/>
              </a:rPr>
              <a:t>These words mean…</a:t>
            </a:r>
            <a:endParaRPr lang="en-GB"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20000"/>
          </a:bodyPr>
          <a:lstStyle/>
          <a:p>
            <a:r>
              <a:rPr lang="en-GB" dirty="0"/>
              <a:t>l</a:t>
            </a:r>
            <a:r>
              <a:rPr lang="en-GB" dirty="0" smtClean="0"/>
              <a:t>eague = A group of clubs which play each other in a championship.</a:t>
            </a:r>
          </a:p>
          <a:p>
            <a:r>
              <a:rPr lang="en-GB" dirty="0"/>
              <a:t>t</a:t>
            </a:r>
            <a:r>
              <a:rPr lang="en-GB" dirty="0" smtClean="0"/>
              <a:t>ongue = The red fleshy organ in the mouth used for tasting and eating.</a:t>
            </a:r>
          </a:p>
          <a:p>
            <a:r>
              <a:rPr lang="en-GB" dirty="0"/>
              <a:t>f</a:t>
            </a:r>
            <a:r>
              <a:rPr lang="en-GB" dirty="0" smtClean="0"/>
              <a:t>atigue = Very tired.</a:t>
            </a:r>
          </a:p>
          <a:p>
            <a:r>
              <a:rPr lang="en-GB" dirty="0"/>
              <a:t>v</a:t>
            </a:r>
            <a:r>
              <a:rPr lang="en-GB" dirty="0" smtClean="0"/>
              <a:t>ague = </a:t>
            </a:r>
            <a:r>
              <a:rPr lang="en-GB" dirty="0"/>
              <a:t>U</a:t>
            </a:r>
            <a:r>
              <a:rPr lang="en-GB" dirty="0" smtClean="0"/>
              <a:t>nclear </a:t>
            </a:r>
          </a:p>
          <a:p>
            <a:r>
              <a:rPr lang="en-GB" dirty="0"/>
              <a:t>p</a:t>
            </a:r>
            <a:r>
              <a:rPr lang="en-GB" dirty="0" smtClean="0"/>
              <a:t>lague = A horrible disease </a:t>
            </a:r>
          </a:p>
          <a:p>
            <a:r>
              <a:rPr lang="en-GB" dirty="0"/>
              <a:t>d</a:t>
            </a:r>
            <a:r>
              <a:rPr lang="en-GB" dirty="0" smtClean="0"/>
              <a:t>ialogue = To talk between two people.</a:t>
            </a:r>
          </a:p>
          <a:p>
            <a:r>
              <a:rPr lang="en-GB" dirty="0"/>
              <a:t>m</a:t>
            </a:r>
            <a:r>
              <a:rPr lang="en-GB" dirty="0" smtClean="0"/>
              <a:t>osque = A building of worship for Muslims</a:t>
            </a:r>
          </a:p>
          <a:p>
            <a:r>
              <a:rPr lang="en-GB" dirty="0"/>
              <a:t>t</a:t>
            </a:r>
            <a:r>
              <a:rPr lang="en-GB" dirty="0" smtClean="0"/>
              <a:t>echnique = A way of carrying a particular task like a skill.</a:t>
            </a:r>
          </a:p>
          <a:p>
            <a:r>
              <a:rPr lang="en-GB" dirty="0"/>
              <a:t>a</a:t>
            </a:r>
            <a:r>
              <a:rPr lang="en-GB" dirty="0" smtClean="0"/>
              <a:t>ntique = A collectable object or art that has a high value.</a:t>
            </a:r>
          </a:p>
          <a:p>
            <a:r>
              <a:rPr lang="en-GB" dirty="0"/>
              <a:t>u</a:t>
            </a:r>
            <a:r>
              <a:rPr lang="en-GB" dirty="0" smtClean="0"/>
              <a:t>nique = Only one of its kind. You are all unique!</a:t>
            </a:r>
            <a:endParaRPr lang="en-GB" dirty="0"/>
          </a:p>
        </p:txBody>
      </p:sp>
    </p:spTree>
    <p:extLst>
      <p:ext uri="{BB962C8B-B14F-4D97-AF65-F5344CB8AC3E}">
        <p14:creationId xmlns:p14="http://schemas.microsoft.com/office/powerpoint/2010/main" val="26840037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b="1" u="sng" dirty="0" smtClean="0"/>
              <a:t>Your Turn</a:t>
            </a:r>
            <a:endParaRPr lang="en-GB" b="1" u="sng" dirty="0"/>
          </a:p>
        </p:txBody>
      </p:sp>
      <p:sp>
        <p:nvSpPr>
          <p:cNvPr id="5" name="Text Placeholder 4"/>
          <p:cNvSpPr>
            <a:spLocks noGrp="1"/>
          </p:cNvSpPr>
          <p:nvPr>
            <p:ph type="body" idx="1"/>
          </p:nvPr>
        </p:nvSpPr>
        <p:spPr/>
        <p:txBody>
          <a:bodyPr>
            <a:normAutofit fontScale="77500" lnSpcReduction="20000"/>
          </a:bodyPr>
          <a:lstStyle/>
          <a:p>
            <a:endParaRPr lang="en-GB" sz="2800" dirty="0" smtClean="0">
              <a:latin typeface="Arial" panose="020B0604020202020204" pitchFamily="34" charset="0"/>
              <a:cs typeface="Arial" panose="020B0604020202020204" pitchFamily="34" charset="0"/>
            </a:endParaRPr>
          </a:p>
          <a:p>
            <a:r>
              <a:rPr lang="en-GB" sz="3900" dirty="0" smtClean="0">
                <a:latin typeface="Arial" panose="020B0604020202020204" pitchFamily="34" charset="0"/>
                <a:cs typeface="Arial" panose="020B0604020202020204" pitchFamily="34" charset="0"/>
              </a:rPr>
              <a:t>Letter Tile Spellings</a:t>
            </a:r>
            <a:endParaRPr lang="en-GB" sz="3900" dirty="0">
              <a:latin typeface="Arial" panose="020B0604020202020204" pitchFamily="34" charset="0"/>
              <a:cs typeface="Arial" panose="020B0604020202020204" pitchFamily="34" charset="0"/>
            </a:endParaRPr>
          </a:p>
        </p:txBody>
      </p:sp>
      <p:sp>
        <p:nvSpPr>
          <p:cNvPr id="6" name="Content Placeholder 5"/>
          <p:cNvSpPr>
            <a:spLocks noGrp="1"/>
          </p:cNvSpPr>
          <p:nvPr>
            <p:ph sz="half" idx="2"/>
          </p:nvPr>
        </p:nvSpPr>
        <p:spPr/>
        <p:txBody>
          <a:bodyPr>
            <a:normAutofit/>
          </a:bodyPr>
          <a:lstStyle/>
          <a:p>
            <a:r>
              <a:rPr lang="en-US" dirty="0" smtClean="0"/>
              <a:t>I have been playing lots of on-line scramble so I thought you can too.</a:t>
            </a:r>
          </a:p>
          <a:p>
            <a:r>
              <a:rPr lang="en-US" dirty="0" smtClean="0"/>
              <a:t>Use the letter tile scores to find out which of your ‘</a:t>
            </a:r>
            <a:r>
              <a:rPr lang="en-US" dirty="0" err="1" smtClean="0"/>
              <a:t>gue</a:t>
            </a:r>
            <a:r>
              <a:rPr lang="en-US" dirty="0" smtClean="0"/>
              <a:t>’ and ‘que’ words would score the most points.</a:t>
            </a:r>
            <a:endParaRPr lang="en-US" dirty="0"/>
          </a:p>
          <a:p>
            <a:r>
              <a:rPr lang="en-US" dirty="0" smtClean="0"/>
              <a:t>The answer sheet is attached.</a:t>
            </a:r>
            <a:endParaRPr lang="en-GB" dirty="0"/>
          </a:p>
          <a:p>
            <a:endParaRPr lang="en-GB" dirty="0"/>
          </a:p>
        </p:txBody>
      </p:sp>
      <p:sp>
        <p:nvSpPr>
          <p:cNvPr id="7" name="Text Placeholder 6"/>
          <p:cNvSpPr>
            <a:spLocks noGrp="1"/>
          </p:cNvSpPr>
          <p:nvPr>
            <p:ph type="body" sz="quarter" idx="3"/>
          </p:nvPr>
        </p:nvSpPr>
        <p:spPr/>
        <p:txBody>
          <a:bodyPr>
            <a:normAutofit/>
          </a:bodyPr>
          <a:lstStyle/>
          <a:p>
            <a:r>
              <a:rPr lang="en-GB" sz="2800" dirty="0" smtClean="0">
                <a:latin typeface="Arial" panose="020B0604020202020204" pitchFamily="34" charset="0"/>
                <a:cs typeface="Arial" panose="020B0604020202020204" pitchFamily="34" charset="0"/>
              </a:rPr>
              <a:t>On-line Task: Spelling Frame</a:t>
            </a:r>
            <a:endParaRPr lang="en-GB" sz="2800" dirty="0">
              <a:latin typeface="Arial" panose="020B0604020202020204" pitchFamily="34" charset="0"/>
              <a:cs typeface="Arial" panose="020B0604020202020204" pitchFamily="34" charset="0"/>
            </a:endParaRPr>
          </a:p>
        </p:txBody>
      </p:sp>
      <p:sp>
        <p:nvSpPr>
          <p:cNvPr id="8" name="Content Placeholder 7"/>
          <p:cNvSpPr>
            <a:spLocks noGrp="1"/>
          </p:cNvSpPr>
          <p:nvPr>
            <p:ph sz="quarter" idx="4"/>
          </p:nvPr>
        </p:nvSpPr>
        <p:spPr/>
        <p:txBody>
          <a:bodyPr>
            <a:normAutofit fontScale="70000" lnSpcReduction="20000"/>
          </a:bodyPr>
          <a:lstStyle/>
          <a:p>
            <a:pPr marL="0" indent="0">
              <a:buNone/>
            </a:pPr>
            <a:r>
              <a:rPr lang="en-GB" dirty="0"/>
              <a:t>Either, cut and paste this link into your browser</a:t>
            </a:r>
          </a:p>
          <a:p>
            <a:pPr marL="0" indent="0">
              <a:buNone/>
            </a:pPr>
            <a:r>
              <a:rPr lang="en-GB" dirty="0">
                <a:hlinkClick r:id="rId2"/>
              </a:rPr>
              <a:t>https://spellingframe.co.uk/spelling-rule/20/17-Words-ending-with-the-g-sound-spelt%E2%80%93gue-and-the-k-sound-spelt-%E2%80%93que-(French-in-origin)</a:t>
            </a:r>
            <a:r>
              <a:rPr lang="en-GB" dirty="0" smtClean="0"/>
              <a:t>  </a:t>
            </a:r>
          </a:p>
          <a:p>
            <a:pPr marL="0" indent="0">
              <a:buNone/>
            </a:pPr>
            <a:r>
              <a:rPr lang="en-GB" dirty="0" smtClean="0"/>
              <a:t>OR </a:t>
            </a:r>
            <a:endParaRPr lang="en-GB" dirty="0"/>
          </a:p>
          <a:p>
            <a:pPr marL="0" indent="0">
              <a:buNone/>
            </a:pPr>
            <a:r>
              <a:rPr lang="en-GB" dirty="0"/>
              <a:t>Go onto your browser</a:t>
            </a:r>
          </a:p>
          <a:p>
            <a:pPr marL="0" indent="0">
              <a:buNone/>
            </a:pPr>
            <a:r>
              <a:rPr lang="en-GB" dirty="0"/>
              <a:t>Type in Spelling Frame</a:t>
            </a:r>
          </a:p>
          <a:p>
            <a:pPr marL="0" indent="0">
              <a:buNone/>
            </a:pPr>
            <a:r>
              <a:rPr lang="en-GB" dirty="0"/>
              <a:t>Select Year 3 and 4</a:t>
            </a:r>
          </a:p>
          <a:p>
            <a:pPr marL="0" indent="0">
              <a:buNone/>
            </a:pPr>
            <a:r>
              <a:rPr lang="en-GB" dirty="0"/>
              <a:t>Select Rule </a:t>
            </a:r>
            <a:r>
              <a:rPr lang="en-GB" dirty="0" smtClean="0"/>
              <a:t>17 ‘</a:t>
            </a:r>
            <a:r>
              <a:rPr lang="en-GB" dirty="0" err="1" smtClean="0"/>
              <a:t>gue</a:t>
            </a:r>
            <a:r>
              <a:rPr lang="en-GB" dirty="0" smtClean="0"/>
              <a:t>’ and ‘que’</a:t>
            </a:r>
            <a:endParaRPr lang="en-GB" dirty="0"/>
          </a:p>
          <a:p>
            <a:pPr marL="0" indent="0">
              <a:buNone/>
            </a:pPr>
            <a:r>
              <a:rPr lang="en-GB" dirty="0"/>
              <a:t>Select Spelling Tiles </a:t>
            </a:r>
          </a:p>
          <a:p>
            <a:pPr marL="0" indent="0">
              <a:buNone/>
            </a:pPr>
            <a:r>
              <a:rPr lang="en-GB" dirty="0"/>
              <a:t>Select </a:t>
            </a:r>
            <a:r>
              <a:rPr lang="en-GB" dirty="0" smtClean="0"/>
              <a:t>Puzzle Segment</a:t>
            </a:r>
            <a:r>
              <a:rPr lang="en-GB" dirty="0"/>
              <a:t> </a:t>
            </a:r>
            <a:r>
              <a:rPr lang="en-GB" dirty="0" smtClean="0"/>
              <a:t>and the Word </a:t>
            </a:r>
            <a:r>
              <a:rPr lang="en-GB" dirty="0"/>
              <a:t>S</a:t>
            </a:r>
            <a:r>
              <a:rPr lang="en-GB" dirty="0" smtClean="0"/>
              <a:t>earch</a:t>
            </a:r>
            <a:endParaRPr lang="en-GB" dirty="0"/>
          </a:p>
          <a:p>
            <a:endParaRPr lang="en-GB" dirty="0"/>
          </a:p>
        </p:txBody>
      </p:sp>
      <p:pic>
        <p:nvPicPr>
          <p:cNvPr id="9" name="Picture 8" descr="True Stories, Honest Lies: Ask the storyteller: &lt;strong&gt;Your turn&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2412" y="365125"/>
            <a:ext cx="2272937" cy="1278527"/>
          </a:xfrm>
          <a:prstGeom prst="rect">
            <a:avLst/>
          </a:prstGeom>
        </p:spPr>
      </p:pic>
      <p:pic>
        <p:nvPicPr>
          <p:cNvPr id="10" name="Picture 9" descr="True Stories, Honest Lies: Ask the storyteller: &lt;strong&gt;Your turn&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3794" y="365124"/>
            <a:ext cx="2272937" cy="1278527"/>
          </a:xfrm>
          <a:prstGeom prst="rect">
            <a:avLst/>
          </a:prstGeom>
        </p:spPr>
      </p:pic>
    </p:spTree>
    <p:extLst>
      <p:ext uri="{BB962C8B-B14F-4D97-AF65-F5344CB8AC3E}">
        <p14:creationId xmlns:p14="http://schemas.microsoft.com/office/powerpoint/2010/main" val="20262620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RIBEWORK: When It’s Time to Say &lt;strong&gt;Goodbye&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18322" y="1045028"/>
            <a:ext cx="6251358" cy="4141525"/>
          </a:xfrm>
          <a:prstGeom prst="rect">
            <a:avLst/>
          </a:prstGeom>
        </p:spPr>
      </p:pic>
    </p:spTree>
    <p:extLst>
      <p:ext uri="{BB962C8B-B14F-4D97-AF65-F5344CB8AC3E}">
        <p14:creationId xmlns:p14="http://schemas.microsoft.com/office/powerpoint/2010/main" val="32571562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585</TotalTime>
  <Words>694</Words>
  <Application>Microsoft Office PowerPoint</Application>
  <PresentationFormat>Widescreen</PresentationFormat>
  <Paragraphs>110</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Clear Sans Light</vt:lpstr>
      <vt:lpstr>Office Theme</vt:lpstr>
      <vt:lpstr>Welcome back to Year 4  Home Learning Spellings with Mrs Andrews</vt:lpstr>
      <vt:lpstr>I hope you have had a good week  </vt:lpstr>
      <vt:lpstr>Every Week</vt:lpstr>
      <vt:lpstr>All of your spelling words for this week and next week, focus on two letter patterns that usually appear at the end of words. Both have similar patterns. </vt:lpstr>
      <vt:lpstr>Can you think of any words which end with ‘gue’ or ‘que’? </vt:lpstr>
      <vt:lpstr>How many can you think of? </vt:lpstr>
      <vt:lpstr>Mr Whoops has been juggling with some of your spelling words for this week. Can you work with an adult or partner to figure out what they might be? Don’t forget that they’ll all have either a ‘que’ (/k/ sound) or a ‘gue’ (/g/ sound).  </vt:lpstr>
      <vt:lpstr>Answer is … rogue </vt:lpstr>
      <vt:lpstr>Don’t forget that they’ll all have either a ‘que’ (/k/ sound) or a ‘gue’ (/g/ sound).</vt:lpstr>
      <vt:lpstr>Answer is … league…</vt:lpstr>
      <vt:lpstr>Don’t forget that they’ll all have either a ‘que’ (/k/ sound) or a ‘gue’ (/g/ sound).</vt:lpstr>
      <vt:lpstr>Answer is … mosque</vt:lpstr>
      <vt:lpstr>Don’t forget that they’ll all have either a ‘que’ (/k/ sound) or a ‘gue’ (/g/ sound).</vt:lpstr>
      <vt:lpstr>Answer is … antique</vt:lpstr>
      <vt:lpstr>Your Focus Words. Say them out loud.</vt:lpstr>
      <vt:lpstr>What do these words mean? Talk to an adult about their meanings.</vt:lpstr>
      <vt:lpstr>These words mean…</vt:lpstr>
      <vt:lpstr>Your Turn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Year 4 to Home Learning Spellings:</dc:title>
  <dc:creator>Suzanne Andrews</dc:creator>
  <cp:lastModifiedBy>Mary-Anne Broadway</cp:lastModifiedBy>
  <cp:revision>76</cp:revision>
  <dcterms:created xsi:type="dcterms:W3CDTF">2020-03-26T14:38:58Z</dcterms:created>
  <dcterms:modified xsi:type="dcterms:W3CDTF">2020-05-12T20:56:37Z</dcterms:modified>
</cp:coreProperties>
</file>