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303" r:id="rId4"/>
    <p:sldId id="315" r:id="rId5"/>
    <p:sldId id="317" r:id="rId6"/>
    <p:sldId id="314" r:id="rId7"/>
    <p:sldId id="326" r:id="rId8"/>
    <p:sldId id="327" r:id="rId9"/>
    <p:sldId id="318" r:id="rId10"/>
    <p:sldId id="320" r:id="rId11"/>
    <p:sldId id="322" r:id="rId12"/>
    <p:sldId id="312" r:id="rId13"/>
    <p:sldId id="263" r:id="rId14"/>
    <p:sldId id="265" r:id="rId15"/>
    <p:sldId id="272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32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530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0383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80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074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967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465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15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0362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887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246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0154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7460CF-CFD7-444D-87E7-C82037EB1B7F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026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xNARc6bCxI" TargetMode="External"/><Relationship Id="rId2" Type="http://schemas.openxmlformats.org/officeDocument/2006/relationships/hyperlink" Target="https://www.youtube.com/watch?v=x6xHyKmRuhY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Welcome back to Home Learning Spellings with           Mrs Andrews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Tuesday tiddlywinks - The IPKat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6316" y="3668963"/>
            <a:ext cx="5012735" cy="1503454"/>
          </a:xfrm>
          <a:prstGeom prst="rect">
            <a:avLst/>
          </a:prstGeom>
        </p:spPr>
      </p:pic>
      <p:pic>
        <p:nvPicPr>
          <p:cNvPr id="5" name="Picture 4" descr="ภูกระดึง แห่งประเทศไทย | สาระ ความรู้ ข่าวสาร ความบันเทิง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99" y="195535"/>
            <a:ext cx="1838597" cy="1140766"/>
          </a:xfrm>
          <a:prstGeom prst="rect">
            <a:avLst/>
          </a:prstGeom>
        </p:spPr>
      </p:pic>
      <p:pic>
        <p:nvPicPr>
          <p:cNvPr id="6" name="Picture 5" descr="ภูกระดึง แห่งประเทศไทย | สาระ ความรู้ ข่าวสาร ความบันเทิง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4430" y="58931"/>
            <a:ext cx="1838597" cy="1140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1502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I hope you had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 good week! 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I did!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1850" y="4562475"/>
            <a:ext cx="10807156" cy="1500187"/>
          </a:xfrm>
        </p:spPr>
        <p:txBody>
          <a:bodyPr>
            <a:noAutofit/>
          </a:bodyPr>
          <a:lstStyle/>
          <a:p>
            <a:r>
              <a:rPr lang="en-GB" sz="3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now … it is time to do some spellings!</a:t>
            </a:r>
            <a:endParaRPr lang="en-GB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 descr="Table design for a dictionary that can have words with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383" y="257381"/>
            <a:ext cx="7296150" cy="2362200"/>
          </a:xfrm>
          <a:prstGeom prst="rect">
            <a:avLst/>
          </a:prstGeom>
        </p:spPr>
      </p:pic>
      <p:pic>
        <p:nvPicPr>
          <p:cNvPr id="2" name="Picture 1" descr="File:&lt;strong&gt;Question mark&lt;/strong&gt;.svg - Wikipedi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195" y="773906"/>
            <a:ext cx="1204776" cy="211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8321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This half term, is recap half term!</a:t>
            </a:r>
            <a:endParaRPr lang="en-GB" sz="5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This half term, we are going to recap the spelling principles that you either learnt with your class teachers or with me during your Home Learning. I will be referring you back to the previous Home Learning power points when we are discussing the spelling principles.</a:t>
            </a:r>
          </a:p>
          <a:p>
            <a:endParaRPr lang="en-GB" dirty="0"/>
          </a:p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This week we are going to focus on the prefixes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mis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’ and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re’ which you learnt with your class teachers after Christmas.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75113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Prefixes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en-GB" dirty="0" smtClean="0"/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So we know from last week that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 prefix is a  letter or a group of letters added to the front of a root word to change the meaning of the word.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They are not words in their own right!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root word always stays the same 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when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prefix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is added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 the front.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There are many prefixes. In the Spring term you looked at many prefixes with your class teachers.</a:t>
            </a:r>
          </a:p>
          <a:p>
            <a:endParaRPr lang="en-GB" dirty="0"/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What do the prefixes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mis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’ and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re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’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do the meaning of the word when they are added to the front of the root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word?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72035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Let’s watch a couple of clips to remind ourselves.</a:t>
            </a:r>
            <a:br>
              <a:rPr lang="en-GB" b="1" u="sng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Look at video ‘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mis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’ prefix – were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you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right?</a:t>
            </a:r>
          </a:p>
          <a:p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https://www.youtube.com/watch?v=x6xHyKmRuhY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  <a:hlinkClick r:id="rId2"/>
            </a:endParaRPr>
          </a:p>
          <a:p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Look at the clip ‘re’ up to 1 min 35 seconds (if you would like to recap ‘un’ ‘dis’ ‘bi’ then please watch to the clip to the end).</a:t>
            </a:r>
          </a:p>
          <a:p>
            <a:r>
              <a:rPr lang="en-GB" dirty="0">
                <a:hlinkClick r:id="rId3"/>
              </a:rPr>
              <a:t>https://www.youtube.com/watch?v=txNARc6bCxI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72407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Prefix ‘</a:t>
            </a:r>
            <a:r>
              <a:rPr lang="en-GB" u="sn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mis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The prefix </a:t>
            </a:r>
            <a:r>
              <a:rPr lang="en-GB" b="1" dirty="0" err="1" smtClean="0"/>
              <a:t>mis</a:t>
            </a:r>
            <a:r>
              <a:rPr lang="en-GB" b="1" dirty="0" smtClean="0"/>
              <a:t> – </a:t>
            </a:r>
            <a:r>
              <a:rPr lang="en-GB" dirty="0" smtClean="0"/>
              <a:t>a </a:t>
            </a:r>
            <a:r>
              <a:rPr lang="en-GB" dirty="0"/>
              <a:t>negative meaning.</a:t>
            </a:r>
          </a:p>
          <a:p>
            <a:r>
              <a:rPr lang="en-GB" dirty="0" smtClean="0"/>
              <a:t>The prefix </a:t>
            </a:r>
            <a:r>
              <a:rPr lang="en-GB" b="1" dirty="0" err="1" smtClean="0"/>
              <a:t>mis</a:t>
            </a:r>
            <a:r>
              <a:rPr lang="en-GB" b="1" dirty="0" smtClean="0"/>
              <a:t> means wrong</a:t>
            </a:r>
            <a:r>
              <a:rPr lang="en-GB" dirty="0" smtClean="0"/>
              <a:t>. </a:t>
            </a:r>
          </a:p>
          <a:p>
            <a:r>
              <a:rPr lang="en-GB" dirty="0" smtClean="0"/>
              <a:t>For example, mistake or misunderstand.</a:t>
            </a:r>
          </a:p>
          <a:p>
            <a:r>
              <a:rPr lang="en-GB" b="1" dirty="0" err="1" smtClean="0"/>
              <a:t>mis</a:t>
            </a:r>
            <a:r>
              <a:rPr lang="en-GB" b="1" dirty="0"/>
              <a:t>–</a:t>
            </a:r>
            <a:r>
              <a:rPr lang="en-GB" dirty="0"/>
              <a:t>: </a:t>
            </a:r>
            <a:r>
              <a:rPr lang="en-GB" dirty="0" smtClean="0"/>
              <a:t>misbehave and misspell </a:t>
            </a:r>
            <a:r>
              <a:rPr lang="en-GB" dirty="0"/>
              <a:t>(</a:t>
            </a:r>
            <a:r>
              <a:rPr lang="en-GB" dirty="0" err="1"/>
              <a:t>mis</a:t>
            </a:r>
            <a:r>
              <a:rPr lang="en-GB" dirty="0"/>
              <a:t> + </a:t>
            </a:r>
            <a:r>
              <a:rPr lang="en-GB" dirty="0" smtClean="0"/>
              <a:t>spell… look 2 ‘</a:t>
            </a:r>
            <a:r>
              <a:rPr lang="en-GB" dirty="0" err="1" smtClean="0"/>
              <a:t>ss</a:t>
            </a:r>
            <a:r>
              <a:rPr lang="en-GB" dirty="0" smtClean="0"/>
              <a:t>’!)</a:t>
            </a:r>
            <a:endParaRPr lang="en-GB" dirty="0" smtClean="0"/>
          </a:p>
          <a:p>
            <a:r>
              <a:rPr lang="en-GB" dirty="0" smtClean="0"/>
              <a:t>Can you think of any words which start with the prefixes </a:t>
            </a:r>
            <a:r>
              <a:rPr lang="en-GB" dirty="0" smtClean="0"/>
              <a:t>‘</a:t>
            </a:r>
            <a:r>
              <a:rPr lang="en-GB" dirty="0" err="1" smtClean="0"/>
              <a:t>mis</a:t>
            </a:r>
            <a:r>
              <a:rPr lang="en-GB" dirty="0" smtClean="0"/>
              <a:t>’?</a:t>
            </a:r>
            <a:endParaRPr lang="en-GB" dirty="0" smtClean="0"/>
          </a:p>
          <a:p>
            <a:r>
              <a:rPr lang="en-GB" dirty="0" smtClean="0"/>
              <a:t>Tell your adult.</a:t>
            </a:r>
          </a:p>
          <a:p>
            <a:r>
              <a:rPr lang="en-GB" dirty="0" smtClean="0"/>
              <a:t>For example. </a:t>
            </a:r>
            <a:r>
              <a:rPr lang="en-GB" dirty="0" smtClean="0"/>
              <a:t>misbehave </a:t>
            </a:r>
            <a:r>
              <a:rPr lang="en-GB" dirty="0" smtClean="0"/>
              <a:t>means the opposite of </a:t>
            </a:r>
            <a:r>
              <a:rPr lang="en-GB" dirty="0" smtClean="0"/>
              <a:t>behave                         </a:t>
            </a:r>
            <a:r>
              <a:rPr lang="en-GB" dirty="0" smtClean="0"/>
              <a:t>                    (</a:t>
            </a:r>
            <a:r>
              <a:rPr lang="en-GB" dirty="0" smtClean="0"/>
              <a:t>or not </a:t>
            </a:r>
            <a:r>
              <a:rPr lang="en-GB" dirty="0" smtClean="0"/>
              <a:t>to behave)</a:t>
            </a:r>
            <a:endParaRPr lang="en-GB" dirty="0" smtClean="0"/>
          </a:p>
          <a:p>
            <a:r>
              <a:rPr lang="en-GB" dirty="0"/>
              <a:t> </a:t>
            </a:r>
            <a:r>
              <a:rPr lang="en-GB" dirty="0" smtClean="0"/>
              <a:t>                        prefix </a:t>
            </a:r>
            <a:r>
              <a:rPr lang="en-GB" dirty="0" smtClean="0"/>
              <a:t>‘</a:t>
            </a:r>
            <a:r>
              <a:rPr lang="en-GB" dirty="0" err="1" smtClean="0"/>
              <a:t>mis</a:t>
            </a:r>
            <a:r>
              <a:rPr lang="en-GB" dirty="0" smtClean="0"/>
              <a:t>’ + root word </a:t>
            </a:r>
            <a:r>
              <a:rPr lang="en-GB" dirty="0" smtClean="0"/>
              <a:t>‘behave’ </a:t>
            </a:r>
            <a:r>
              <a:rPr lang="en-GB" dirty="0" smtClean="0"/>
              <a:t>= new word </a:t>
            </a:r>
            <a:r>
              <a:rPr lang="en-GB" dirty="0" smtClean="0"/>
              <a:t>‘</a:t>
            </a:r>
            <a:r>
              <a:rPr lang="en-GB" dirty="0" smtClean="0"/>
              <a:t>misbehave</a:t>
            </a:r>
            <a:r>
              <a:rPr lang="en-GB" dirty="0" smtClean="0"/>
              <a:t>’</a:t>
            </a:r>
            <a:endParaRPr lang="en-GB" dirty="0" smtClean="0"/>
          </a:p>
        </p:txBody>
      </p:sp>
      <p:pic>
        <p:nvPicPr>
          <p:cNvPr id="6" name="Picture 5" descr="Kids &lt;strong&gt;Rule&lt;/strong&gt; Free Stock Photo - Public Domain Picture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6217" y="452528"/>
            <a:ext cx="2615256" cy="1238160"/>
          </a:xfrm>
          <a:prstGeom prst="rect">
            <a:avLst/>
          </a:prstGeom>
        </p:spPr>
      </p:pic>
      <p:pic>
        <p:nvPicPr>
          <p:cNvPr id="7" name="Picture 6" descr="Kids &lt;strong&gt;Rule&lt;/strong&gt; Free Stock Photo - Public Domain Picture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27" y="508173"/>
            <a:ext cx="2330240" cy="1103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647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Did you think of these words? What do they mean?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u="sng" dirty="0">
                <a:latin typeface="Arial" panose="020B0604020202020204" pitchFamily="34" charset="0"/>
                <a:cs typeface="Arial" panose="020B0604020202020204" pitchFamily="34" charset="0"/>
              </a:rPr>
              <a:t>mis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behave, </a:t>
            </a:r>
            <a:r>
              <a:rPr lang="en-GB" sz="3600" u="sng" dirty="0">
                <a:latin typeface="Arial" panose="020B0604020202020204" pitchFamily="34" charset="0"/>
                <a:cs typeface="Arial" panose="020B0604020202020204" pitchFamily="34" charset="0"/>
              </a:rPr>
              <a:t>mis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lead, </a:t>
            </a:r>
            <a:r>
              <a:rPr lang="en-GB" sz="3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mis</a:t>
            </a:r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spell</a:t>
            </a:r>
          </a:p>
          <a:p>
            <a:endParaRPr lang="en-GB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600" u="sng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GB" sz="3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take, </a:t>
            </a:r>
            <a:r>
              <a:rPr lang="en-GB" sz="3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mis</a:t>
            </a:r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read, </a:t>
            </a:r>
            <a:r>
              <a:rPr lang="en-GB" sz="3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mis</a:t>
            </a:r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hear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3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mis</a:t>
            </a:r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understanding, </a:t>
            </a:r>
            <a:r>
              <a:rPr lang="en-GB" sz="3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mis</a:t>
            </a:r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use and </a:t>
            </a:r>
            <a:r>
              <a:rPr lang="en-GB" sz="3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mis</a:t>
            </a:r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place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34136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 b="1" u="sng" dirty="0">
                <a:latin typeface="Arial" panose="020B0604020202020204" pitchFamily="34" charset="0"/>
                <a:cs typeface="Arial" panose="020B0604020202020204" pitchFamily="34" charset="0"/>
              </a:rPr>
              <a:t>What does the prefix </a:t>
            </a:r>
            <a:r>
              <a:rPr lang="en-GB" altLang="en-US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GB" altLang="en-US" b="1" u="sn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mis</a:t>
            </a:r>
            <a:r>
              <a:rPr lang="en-GB" altLang="en-US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’ </a:t>
            </a:r>
            <a:r>
              <a:rPr lang="en-GB" altLang="en-US" b="1" u="sng" dirty="0">
                <a:latin typeface="Arial" panose="020B0604020202020204" pitchFamily="34" charset="0"/>
                <a:cs typeface="Arial" panose="020B0604020202020204" pitchFamily="34" charset="0"/>
              </a:rPr>
              <a:t>mean?</a:t>
            </a:r>
            <a:r>
              <a:rPr lang="en-GB" altLang="en-US" b="1" u="sng" dirty="0">
                <a:cs typeface="Arial" panose="020B0604020202020204" pitchFamily="34" charset="0"/>
              </a:rPr>
              <a:t/>
            </a:r>
            <a:br>
              <a:rPr lang="en-GB" altLang="en-US" b="1" u="sng" dirty="0">
                <a:cs typeface="Arial" panose="020B0604020202020204" pitchFamily="34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mis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behave means to have the wrong understanding.</a:t>
            </a:r>
          </a:p>
          <a:p>
            <a:pPr marL="0" indent="0">
              <a:buNone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lead means make someone have the wrong idea or opinion.</a:t>
            </a:r>
          </a:p>
          <a:p>
            <a:pPr marL="0" indent="0">
              <a:buNone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spell means to have spelt a word wrong.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take means to have done something wrong.</a:t>
            </a:r>
          </a:p>
          <a:p>
            <a:pPr marL="0" indent="0">
              <a:buNone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understanding to wrongly understand something.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0105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Prefix ‘re’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prefix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re –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again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’ or ‘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back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’. 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re–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 redo, refresh, return, reappear, redecorate  (re + root word)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Often the tricky bit to spell is the root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word!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Can you think of any words which start with the prefixes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‘re’?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Tell your adult.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example: rebuild means to build it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again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prefix ‘re’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+ root word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‘build’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= new word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‘rebuild’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pic>
        <p:nvPicPr>
          <p:cNvPr id="4" name="Picture 3" descr="Kids &lt;strong&gt;Rule&lt;/strong&gt; Free Stock Photo - Public Domain Picture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27" y="508173"/>
            <a:ext cx="2330240" cy="1103223"/>
          </a:xfrm>
          <a:prstGeom prst="rect">
            <a:avLst/>
          </a:prstGeom>
        </p:spPr>
      </p:pic>
      <p:pic>
        <p:nvPicPr>
          <p:cNvPr id="5" name="Picture 4" descr="Kids &lt;strong&gt;Rule&lt;/strong&gt; Free Stock Photo - Public Domain Picture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3560" y="508173"/>
            <a:ext cx="2330240" cy="1103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4331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6024564" y="1341438"/>
            <a:ext cx="2592387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4400" u="sng" dirty="0">
                <a:latin typeface="Comic Sans MS" panose="030F0702030302020204" pitchFamily="66" charset="0"/>
              </a:rPr>
              <a:t>re</a:t>
            </a:r>
            <a:r>
              <a:rPr lang="en-GB" altLang="en-US" sz="4400" dirty="0">
                <a:latin typeface="Comic Sans MS" panose="030F0702030302020204" pitchFamily="66" charset="0"/>
              </a:rPr>
              <a:t>do</a:t>
            </a:r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1774825" y="341313"/>
            <a:ext cx="849630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2800" u="sng" dirty="0" smtClean="0">
                <a:latin typeface="Arial Black" panose="020B0A04020102020204" pitchFamily="34" charset="0"/>
              </a:rPr>
              <a:t>Did you think of these words? What do they mean?</a:t>
            </a:r>
            <a:endParaRPr lang="en-GB" altLang="en-US" sz="2800" u="sng" dirty="0">
              <a:latin typeface="Arial Black" panose="020B0A04020102020204" pitchFamily="34" charset="0"/>
            </a:endParaRP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6743700" y="5229225"/>
            <a:ext cx="2592388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4400" u="sng" dirty="0" smtClean="0">
                <a:latin typeface="Comic Sans MS" panose="030F0702030302020204" pitchFamily="66" charset="0"/>
              </a:rPr>
              <a:t>re</a:t>
            </a:r>
            <a:r>
              <a:rPr lang="en-GB" altLang="en-US" sz="4400" dirty="0" smtClean="0">
                <a:latin typeface="Comic Sans MS" panose="030F0702030302020204" pitchFamily="66" charset="0"/>
              </a:rPr>
              <a:t>turn</a:t>
            </a:r>
            <a:endParaRPr lang="en-GB" altLang="en-US" sz="4400" dirty="0">
              <a:latin typeface="Comic Sans MS" panose="030F0702030302020204" pitchFamily="66" charset="0"/>
            </a:endParaRP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2640014" y="2565400"/>
            <a:ext cx="2592387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4400" u="sng" dirty="0">
                <a:latin typeface="Comic Sans MS" panose="030F0702030302020204" pitchFamily="66" charset="0"/>
              </a:rPr>
              <a:t>re</a:t>
            </a:r>
            <a:r>
              <a:rPr lang="en-GB" altLang="en-US" sz="4400" dirty="0">
                <a:latin typeface="Comic Sans MS" panose="030F0702030302020204" pitchFamily="66" charset="0"/>
              </a:rPr>
              <a:t>build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6240464" y="4005263"/>
            <a:ext cx="2592387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4400" u="sng" dirty="0" smtClean="0">
                <a:latin typeface="Comic Sans MS" panose="030F0702030302020204" pitchFamily="66" charset="0"/>
              </a:rPr>
              <a:t>re</a:t>
            </a:r>
            <a:r>
              <a:rPr lang="en-GB" altLang="en-US" sz="4400" dirty="0" smtClean="0">
                <a:latin typeface="Comic Sans MS" panose="030F0702030302020204" pitchFamily="66" charset="0"/>
              </a:rPr>
              <a:t>fresh</a:t>
            </a:r>
            <a:endParaRPr lang="en-GB" altLang="en-US" sz="4400" dirty="0">
              <a:latin typeface="Comic Sans MS" panose="030F0702030302020204" pitchFamily="66" charset="0"/>
            </a:endParaRP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2711450" y="1268413"/>
            <a:ext cx="2592388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4400" u="sng" dirty="0">
                <a:latin typeface="Comic Sans MS" panose="030F0702030302020204" pitchFamily="66" charset="0"/>
              </a:rPr>
              <a:t>re</a:t>
            </a:r>
            <a:r>
              <a:rPr lang="en-GB" altLang="en-US" sz="4400" dirty="0">
                <a:latin typeface="Comic Sans MS" panose="030F0702030302020204" pitchFamily="66" charset="0"/>
              </a:rPr>
              <a:t>appear</a:t>
            </a: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2782888" y="5157788"/>
            <a:ext cx="43561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4400" u="sng" dirty="0">
                <a:latin typeface="Comic Sans MS" panose="030F0702030302020204" pitchFamily="66" charset="0"/>
              </a:rPr>
              <a:t>re</a:t>
            </a:r>
            <a:r>
              <a:rPr lang="en-GB" altLang="en-US" sz="4400" dirty="0">
                <a:latin typeface="Comic Sans MS" panose="030F0702030302020204" pitchFamily="66" charset="0"/>
              </a:rPr>
              <a:t>arrange</a:t>
            </a:r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2495550" y="3716338"/>
            <a:ext cx="4103688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4400" u="sng" dirty="0" smtClean="0">
                <a:latin typeface="Comic Sans MS" panose="030F0702030302020204" pitchFamily="66" charset="0"/>
              </a:rPr>
              <a:t>re</a:t>
            </a:r>
            <a:r>
              <a:rPr lang="en-GB" altLang="en-US" sz="4400" dirty="0" smtClean="0">
                <a:latin typeface="Comic Sans MS" panose="030F0702030302020204" pitchFamily="66" charset="0"/>
              </a:rPr>
              <a:t>decorate</a:t>
            </a:r>
            <a:endParaRPr lang="en-GB" altLang="en-US" sz="4400" dirty="0">
              <a:latin typeface="Comic Sans MS" panose="030F0702030302020204" pitchFamily="66" charset="0"/>
            </a:endParaRP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5664200" y="2708275"/>
            <a:ext cx="2592388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4400" u="sng" dirty="0">
                <a:latin typeface="Comic Sans MS" panose="030F0702030302020204" pitchFamily="66" charset="0"/>
              </a:rPr>
              <a:t>re</a:t>
            </a:r>
            <a:r>
              <a:rPr lang="en-GB" altLang="en-US" sz="4400" dirty="0">
                <a:latin typeface="Comic Sans MS" panose="030F0702030302020204" pitchFamily="66" charset="0"/>
              </a:rPr>
              <a:t>write</a:t>
            </a:r>
          </a:p>
        </p:txBody>
      </p:sp>
    </p:spTree>
    <p:extLst>
      <p:ext uri="{BB962C8B-B14F-4D97-AF65-F5344CB8AC3E}">
        <p14:creationId xmlns:p14="http://schemas.microsoft.com/office/powerpoint/2010/main" val="3657100147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4"/>
          <p:cNvSpPr txBox="1">
            <a:spLocks noChangeArrowheads="1"/>
          </p:cNvSpPr>
          <p:nvPr/>
        </p:nvSpPr>
        <p:spPr bwMode="auto">
          <a:xfrm>
            <a:off x="1887038" y="320313"/>
            <a:ext cx="84963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2800" b="1" u="sng" dirty="0">
                <a:cs typeface="Arial" panose="020B0604020202020204" pitchFamily="34" charset="0"/>
              </a:rPr>
              <a:t>What does the prefix ‘re’ mean?</a:t>
            </a: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2711450" y="1285875"/>
            <a:ext cx="5689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4400">
                <a:latin typeface="Comic Sans MS" panose="030F0702030302020204" pitchFamily="66" charset="0"/>
              </a:rPr>
              <a:t>redo</a:t>
            </a:r>
          </a:p>
        </p:txBody>
      </p:sp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2497139" y="2379663"/>
            <a:ext cx="6551612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4400">
                <a:latin typeface="Comic Sans MS" panose="030F0702030302020204" pitchFamily="66" charset="0"/>
              </a:rPr>
              <a:t>rebuild</a:t>
            </a:r>
          </a:p>
        </p:txBody>
      </p:sp>
      <p:sp>
        <p:nvSpPr>
          <p:cNvPr id="24584" name="Text Box 8"/>
          <p:cNvSpPr txBox="1">
            <a:spLocks noChangeArrowheads="1"/>
          </p:cNvSpPr>
          <p:nvPr/>
        </p:nvSpPr>
        <p:spPr bwMode="auto">
          <a:xfrm>
            <a:off x="2640013" y="3644900"/>
            <a:ext cx="70612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4400">
                <a:latin typeface="Comic Sans MS" panose="030F0702030302020204" pitchFamily="66" charset="0"/>
              </a:rPr>
              <a:t>rewrite</a:t>
            </a:r>
          </a:p>
        </p:txBody>
      </p:sp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2640014" y="4868863"/>
            <a:ext cx="6408737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4400">
                <a:latin typeface="Comic Sans MS" panose="030F0702030302020204" pitchFamily="66" charset="0"/>
              </a:rPr>
              <a:t>reappear</a:t>
            </a:r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4224338" y="1484313"/>
            <a:ext cx="255230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3200" dirty="0"/>
              <a:t>– to do again</a:t>
            </a:r>
          </a:p>
        </p:txBody>
      </p:sp>
      <p:sp>
        <p:nvSpPr>
          <p:cNvPr id="24587" name="Rectangle 11"/>
          <p:cNvSpPr>
            <a:spLocks noChangeArrowheads="1"/>
          </p:cNvSpPr>
          <p:nvPr/>
        </p:nvSpPr>
        <p:spPr bwMode="auto">
          <a:xfrm>
            <a:off x="4872038" y="2619376"/>
            <a:ext cx="296267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3200" dirty="0"/>
              <a:t>– to build again</a:t>
            </a:r>
          </a:p>
        </p:txBody>
      </p:sp>
      <p:sp>
        <p:nvSpPr>
          <p:cNvPr id="24588" name="Rectangle 12"/>
          <p:cNvSpPr>
            <a:spLocks noChangeArrowheads="1"/>
          </p:cNvSpPr>
          <p:nvPr/>
        </p:nvSpPr>
        <p:spPr bwMode="auto">
          <a:xfrm>
            <a:off x="5021263" y="3843338"/>
            <a:ext cx="457849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3200" dirty="0"/>
              <a:t>– to write (a thing) again</a:t>
            </a:r>
          </a:p>
        </p:txBody>
      </p:sp>
      <p:sp>
        <p:nvSpPr>
          <p:cNvPr id="24589" name="Rectangle 13"/>
          <p:cNvSpPr>
            <a:spLocks noChangeArrowheads="1"/>
          </p:cNvSpPr>
          <p:nvPr/>
        </p:nvSpPr>
        <p:spPr bwMode="auto">
          <a:xfrm>
            <a:off x="5232400" y="5113338"/>
            <a:ext cx="337143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3200" dirty="0"/>
              <a:t>– to appear again</a:t>
            </a:r>
          </a:p>
        </p:txBody>
      </p:sp>
      <p:sp>
        <p:nvSpPr>
          <p:cNvPr id="2" name="Rectangle 1"/>
          <p:cNvSpPr/>
          <p:nvPr/>
        </p:nvSpPr>
        <p:spPr>
          <a:xfrm>
            <a:off x="2545921" y="5975349"/>
            <a:ext cx="465223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44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‘re’ means again</a:t>
            </a:r>
            <a:r>
              <a:rPr lang="en-GB" altLang="en-US" dirty="0">
                <a:solidFill>
                  <a:schemeClr val="tx2"/>
                </a:solidFill>
                <a:latin typeface="Arial Black" panose="020B0A04020102020204" pitchFamily="34" charset="0"/>
              </a:rPr>
              <a:t>’</a:t>
            </a:r>
            <a:endParaRPr lang="en-GB" altLang="en-US" dirty="0">
              <a:solidFill>
                <a:schemeClr val="tx2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023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2" grpId="0"/>
      <p:bldP spid="24583" grpId="0"/>
      <p:bldP spid="24584" grpId="0"/>
      <p:bldP spid="24585" grpId="0"/>
      <p:bldP spid="24586" grpId="0"/>
      <p:bldP spid="24587" grpId="0"/>
      <p:bldP spid="24588" grpId="0"/>
      <p:bldP spid="2458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Your 10 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GB" u="sn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mis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’ 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re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’ 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Spelling Words…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istake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isbehave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isspell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isunderstanding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ishear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edo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redecorate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refresh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return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reappear</a:t>
            </a:r>
          </a:p>
          <a:p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Tips on Writing an Annotated Bibliography - Excelsior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1100" y="2585811"/>
            <a:ext cx="3863711" cy="3245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1935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Your turn to do some</a:t>
            </a:r>
            <a:r>
              <a:rPr lang="en-GB" sz="3600" b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spelling activities.</a:t>
            </a:r>
            <a:endParaRPr lang="en-GB" sz="3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Prefix Pairs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Cut out each word and the prefixes ‘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mis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’ and ‘re’ and match the prefixes to the correct words.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Answer Sheet attached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Lego Writing</a:t>
            </a:r>
            <a:endParaRPr lang="en-GB" alt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en-US" dirty="0"/>
              <a:t>Arrange </a:t>
            </a:r>
            <a:r>
              <a:rPr lang="en-US" dirty="0" err="1"/>
              <a:t>lego</a:t>
            </a:r>
            <a:r>
              <a:rPr lang="en-US" dirty="0"/>
              <a:t> or other objects such as pasta, stones, building blocks to form your </a:t>
            </a:r>
            <a:r>
              <a:rPr lang="en-US" dirty="0" smtClean="0"/>
              <a:t>focus spelling </a:t>
            </a:r>
            <a:r>
              <a:rPr lang="en-US" dirty="0"/>
              <a:t>words and take a photograph to send to your teachers.  </a:t>
            </a:r>
            <a:endParaRPr lang="en-GB" dirty="0"/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 descr="True Stories, Honest Lies: Ask the storyteller: &lt;strong&gt;Your turn&lt;/strong&gt;!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8197" y="537621"/>
            <a:ext cx="1726306" cy="971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5481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34290" y="1665699"/>
            <a:ext cx="9739745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latin typeface="XCCW Joined 4a" panose="03050602040000000000" pitchFamily="66" charset="0"/>
              </a:rPr>
              <a:t>On a sheet of paper, </a:t>
            </a:r>
            <a:r>
              <a:rPr lang="en-GB" sz="2000" dirty="0">
                <a:latin typeface="XCCW Joined 4a" panose="03050602040000000000" pitchFamily="66" charset="0"/>
                <a:cs typeface="Arial" panose="020B0604020202020204" pitchFamily="34" charset="0"/>
              </a:rPr>
              <a:t>choose </a:t>
            </a:r>
            <a:r>
              <a:rPr lang="en-GB" sz="2000" b="1" u="sng" dirty="0">
                <a:latin typeface="XCCW Joined 4a" panose="03050602040000000000" pitchFamily="66" charset="0"/>
                <a:cs typeface="Arial" panose="020B0604020202020204" pitchFamily="34" charset="0"/>
              </a:rPr>
              <a:t>5</a:t>
            </a:r>
            <a:r>
              <a:rPr lang="en-GB" sz="2000" b="1" u="sng" dirty="0" smtClean="0">
                <a:latin typeface="XCCW Joined 4a" panose="03050602040000000000" pitchFamily="66" charset="0"/>
                <a:cs typeface="Arial" panose="020B0604020202020204" pitchFamily="34" charset="0"/>
              </a:rPr>
              <a:t> </a:t>
            </a:r>
            <a:r>
              <a:rPr lang="en-GB" sz="2000" dirty="0" smtClean="0">
                <a:latin typeface="XCCW Joined 4a" panose="03050602040000000000" pitchFamily="66" charset="0"/>
                <a:cs typeface="Arial" panose="020B0604020202020204" pitchFamily="34" charset="0"/>
              </a:rPr>
              <a:t>tricky spelling </a:t>
            </a:r>
            <a:r>
              <a:rPr lang="en-GB" sz="2000" dirty="0" smtClean="0">
                <a:latin typeface="XCCW Joined 4a" panose="03050602040000000000" pitchFamily="66" charset="0"/>
                <a:cs typeface="Arial" panose="020B0604020202020204" pitchFamily="34" charset="0"/>
              </a:rPr>
              <a:t>words, and </a:t>
            </a:r>
            <a:r>
              <a:rPr lang="en-GB" sz="2000" dirty="0">
                <a:latin typeface="XCCW Joined 4a" panose="03050602040000000000" pitchFamily="66" charset="0"/>
                <a:cs typeface="Arial" panose="020B0604020202020204" pitchFamily="34" charset="0"/>
              </a:rPr>
              <a:t>put them into a sentence so you can practise your handwriting as well as writing sentences that make sense</a:t>
            </a:r>
            <a:r>
              <a:rPr lang="en-GB" sz="2000" dirty="0" smtClean="0">
                <a:latin typeface="XCCW Joined 4a" panose="03050602040000000000" pitchFamily="66" charset="0"/>
                <a:cs typeface="Arial" panose="020B0604020202020204" pitchFamily="34" charset="0"/>
              </a:rPr>
              <a:t>.</a:t>
            </a:r>
          </a:p>
          <a:p>
            <a:endParaRPr lang="en-GB" sz="2000" dirty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endParaRPr lang="en-GB" dirty="0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53222" y="667388"/>
            <a:ext cx="88120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 smtClean="0">
                <a:latin typeface="XCCW Joined 4a" panose="03050602040000000000" pitchFamily="66" charset="0"/>
              </a:rPr>
              <a:t>Your turn to do your handwriting task</a:t>
            </a:r>
            <a:endParaRPr lang="en-GB" sz="3600" dirty="0">
              <a:latin typeface="XCCW Joined 4a" panose="03050602040000000000" pitchFamily="66" charset="0"/>
            </a:endParaRPr>
          </a:p>
        </p:txBody>
      </p:sp>
      <p:pic>
        <p:nvPicPr>
          <p:cNvPr id="2" name="Picture 1" descr="File:The Serbian Alphabet (&lt;strong&gt;Handwriting&lt;/strong&gt;).svg - Wikimedia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5452" y="3273701"/>
            <a:ext cx="3905794" cy="1940692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5794510"/>
              </p:ext>
            </p:extLst>
          </p:nvPr>
        </p:nvGraphicFramePr>
        <p:xfrm>
          <a:off x="10776857" y="3422472"/>
          <a:ext cx="162560" cy="179928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2560">
                  <a:extLst>
                    <a:ext uri="{9D8B030D-6E8A-4147-A177-3AD203B41FA5}">
                      <a16:colId xmlns:a16="http://schemas.microsoft.com/office/drawing/2014/main" val="198108818"/>
                    </a:ext>
                  </a:extLst>
                </a:gridCol>
              </a:tblGrid>
              <a:tr h="1799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80090865"/>
                  </a:ext>
                </a:extLst>
              </a:tr>
              <a:tr h="1799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7116363"/>
                  </a:ext>
                </a:extLst>
              </a:tr>
              <a:tr h="1799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96058220"/>
                  </a:ext>
                </a:extLst>
              </a:tr>
              <a:tr h="1799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94519648"/>
                  </a:ext>
                </a:extLst>
              </a:tr>
              <a:tr h="1799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79253785"/>
                  </a:ext>
                </a:extLst>
              </a:tr>
              <a:tr h="1799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64472613"/>
                  </a:ext>
                </a:extLst>
              </a:tr>
              <a:tr h="1799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86463137"/>
                  </a:ext>
                </a:extLst>
              </a:tr>
              <a:tr h="179989">
                <a:tc>
                  <a:txBody>
                    <a:bodyPr/>
                    <a:lstStyle/>
                    <a:p>
                      <a:pPr marL="228600" indent="-22860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715781"/>
                  </a:ext>
                </a:extLst>
              </a:tr>
              <a:tr h="1799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40934222"/>
                  </a:ext>
                </a:extLst>
              </a:tr>
              <a:tr h="1720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74380695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953222" y="2890955"/>
            <a:ext cx="6096000" cy="31700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mistake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misbehave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misspell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misunderstanding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mishear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redo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redecorate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refresh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return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reappear</a:t>
            </a:r>
          </a:p>
        </p:txBody>
      </p:sp>
    </p:spTree>
    <p:extLst>
      <p:ext uri="{BB962C8B-B14F-4D97-AF65-F5344CB8AC3E}">
        <p14:creationId xmlns:p14="http://schemas.microsoft.com/office/powerpoint/2010/main" val="29147654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RIBEWORK: When It’s Time to Say &lt;strong&gt;Goodbye&lt;/strong&gt;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894" y="1280160"/>
            <a:ext cx="6238295" cy="413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2291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990</TotalTime>
  <Words>664</Words>
  <Application>Microsoft Office PowerPoint</Application>
  <PresentationFormat>Widescreen</PresentationFormat>
  <Paragraphs>103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Arial</vt:lpstr>
      <vt:lpstr>Arial Black</vt:lpstr>
      <vt:lpstr>Calibri</vt:lpstr>
      <vt:lpstr>Calibri Light</vt:lpstr>
      <vt:lpstr>Comic Sans MS</vt:lpstr>
      <vt:lpstr>Times New Roman</vt:lpstr>
      <vt:lpstr>XCCW Joined 4a</vt:lpstr>
      <vt:lpstr>Office Theme</vt:lpstr>
      <vt:lpstr>Welcome back to Home Learning Spellings with           Mrs Andrews</vt:lpstr>
      <vt:lpstr>I hope you had a good week!  I did!</vt:lpstr>
      <vt:lpstr>This half term, is recap half term!</vt:lpstr>
      <vt:lpstr>Prefixes</vt:lpstr>
      <vt:lpstr>Let’s watch a couple of clips to remind ourselves. </vt:lpstr>
      <vt:lpstr>Prefix ‘mis’</vt:lpstr>
      <vt:lpstr>Did you think of these words? What do they mean?</vt:lpstr>
      <vt:lpstr>What does the prefix ‘mis’ mean? </vt:lpstr>
      <vt:lpstr>Prefix ‘re’</vt:lpstr>
      <vt:lpstr>PowerPoint Presentation</vt:lpstr>
      <vt:lpstr>PowerPoint Presentation</vt:lpstr>
      <vt:lpstr>Your 10 ‘mis’ and ‘re’ Spelling Words…</vt:lpstr>
      <vt:lpstr>Your turn to do some spelling activities.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Home Learning Spellings with Mrs Andrews</dc:title>
  <dc:creator>Suzanne Andrews</dc:creator>
  <cp:lastModifiedBy>Suzanne Andrews</cp:lastModifiedBy>
  <cp:revision>123</cp:revision>
  <dcterms:created xsi:type="dcterms:W3CDTF">2020-03-27T11:00:33Z</dcterms:created>
  <dcterms:modified xsi:type="dcterms:W3CDTF">2020-06-12T14:58:34Z</dcterms:modified>
</cp:coreProperties>
</file>