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76" r:id="rId3"/>
    <p:sldId id="268" r:id="rId4"/>
    <p:sldId id="269" r:id="rId5"/>
    <p:sldId id="273" r:id="rId6"/>
    <p:sldId id="271" r:id="rId7"/>
    <p:sldId id="272" r:id="rId8"/>
    <p:sldId id="274" r:id="rId9"/>
    <p:sldId id="275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94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28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966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131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2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0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35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47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630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54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3671B-6F47-44DC-B19B-E109E20CB2E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3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o_pKZ-ZM_4" TargetMode="External"/><Relationship Id="rId2" Type="http://schemas.openxmlformats.org/officeDocument/2006/relationships/hyperlink" Target="https://www.bbc.co.uk/bitesize/topics/zt62mnb/articles/z3jpk2p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spellingframe.co.uk/spelling-rule/14/9-Words-with-endings-sounding-like-ture" TargetMode="Externa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Year 4  Home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earning Spellings with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8" name="Picture 14" descr="Image result for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4" y="3509963"/>
            <a:ext cx="48768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1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Every Week</a:t>
            </a:r>
            <a:endParaRPr lang="en-GB" b="1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will send you: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Power Point which will be linked to your Year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main focus words and spelling principle.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 task worksheet (with an answer sheet if appropriate)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possible on a PC, tablet or smart phone, an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on-line task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such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 spellingframe.co.uk/spelling-rule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another task.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at all possible, please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both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tasks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because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more you do, the better you will become at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spelling, reading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writing!</a:t>
            </a:r>
          </a:p>
          <a:p>
            <a:endParaRPr lang="en-GB" dirty="0"/>
          </a:p>
        </p:txBody>
      </p:sp>
      <p:pic>
        <p:nvPicPr>
          <p:cNvPr id="6" name="Picture 5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290" y="502051"/>
            <a:ext cx="2576688" cy="1051709"/>
          </a:xfrm>
          <a:prstGeom prst="rect">
            <a:avLst/>
          </a:prstGeom>
        </p:spPr>
      </p:pic>
      <p:pic>
        <p:nvPicPr>
          <p:cNvPr id="7" name="Picture 6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5302" y="638979"/>
            <a:ext cx="2576688" cy="105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07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7829"/>
            <a:ext cx="10515600" cy="1102859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week…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are going to look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again at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how to spell words ending with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‘-sure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' and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‘-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ture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’. </a:t>
            </a:r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/>
              <a:t>Can you remember how to </a:t>
            </a:r>
            <a:r>
              <a:rPr lang="en-GB" sz="4000" dirty="0"/>
              <a:t>say </a:t>
            </a:r>
            <a:r>
              <a:rPr lang="en-GB" sz="4000" dirty="0" smtClean="0"/>
              <a:t>the endings ‘-sure</a:t>
            </a:r>
            <a:r>
              <a:rPr lang="en-GB" sz="4000" dirty="0"/>
              <a:t>' and </a:t>
            </a:r>
            <a:r>
              <a:rPr lang="en-GB" sz="4000" dirty="0" smtClean="0"/>
              <a:t>‘-</a:t>
            </a:r>
            <a:r>
              <a:rPr lang="en-GB" sz="4000" dirty="0" err="1" smtClean="0"/>
              <a:t>ture</a:t>
            </a:r>
            <a:r>
              <a:rPr lang="en-GB" sz="4000" dirty="0" smtClean="0"/>
              <a:t>‘? </a:t>
            </a:r>
          </a:p>
          <a:p>
            <a:endParaRPr lang="en-GB" sz="4000" dirty="0"/>
          </a:p>
          <a:p>
            <a:r>
              <a:rPr lang="en-GB" sz="4000" dirty="0"/>
              <a:t>Write down or </a:t>
            </a:r>
            <a:r>
              <a:rPr lang="en-GB" sz="4000" dirty="0" smtClean="0"/>
              <a:t>tell an adult any words which you can remember from last week. </a:t>
            </a:r>
            <a:endParaRPr lang="en-GB" sz="4000" dirty="0"/>
          </a:p>
          <a:p>
            <a:endParaRPr lang="en-GB" sz="4000" dirty="0" smtClean="0"/>
          </a:p>
        </p:txBody>
      </p:sp>
      <p:pic>
        <p:nvPicPr>
          <p:cNvPr id="4" name="Picture 3" descr="&lt;strong&gt;This Week&lt;/strong&gt; Newspaper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800" y="171497"/>
            <a:ext cx="1137738" cy="1422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01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-sure and –</a:t>
            </a:r>
            <a:r>
              <a:rPr lang="en-GB" b="1" dirty="0" err="1" smtClean="0"/>
              <a:t>ture</a:t>
            </a:r>
            <a:r>
              <a:rPr lang="en-GB" b="1" dirty="0" smtClean="0"/>
              <a:t> spelling principles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b="1" u="sng" dirty="0" smtClean="0"/>
              <a:t>The Rules:</a:t>
            </a:r>
            <a:endParaRPr lang="en-GB" sz="3200" b="1" u="sng" dirty="0"/>
          </a:p>
          <a:p>
            <a:r>
              <a:rPr lang="en-GB" sz="3200" dirty="0" smtClean="0"/>
              <a:t>The </a:t>
            </a:r>
            <a:r>
              <a:rPr lang="en-GB" sz="3200" dirty="0"/>
              <a:t>ending sounding like </a:t>
            </a:r>
            <a:r>
              <a:rPr lang="en-GB" sz="3200" dirty="0" smtClean="0"/>
              <a:t>‘</a:t>
            </a:r>
            <a:r>
              <a:rPr lang="en-GB" sz="3200" b="1" dirty="0" err="1" smtClean="0"/>
              <a:t>zur</a:t>
            </a:r>
            <a:r>
              <a:rPr lang="en-GB" sz="3200" b="1" dirty="0" smtClean="0"/>
              <a:t>’ </a:t>
            </a:r>
            <a:r>
              <a:rPr lang="en-GB" sz="3200" dirty="0"/>
              <a:t>are always spelt </a:t>
            </a:r>
            <a:r>
              <a:rPr lang="en-GB" sz="3200" dirty="0" smtClean="0"/>
              <a:t>-</a:t>
            </a:r>
            <a:r>
              <a:rPr lang="en-GB" sz="3200" b="1" dirty="0" smtClean="0"/>
              <a:t>sure</a:t>
            </a:r>
            <a:r>
              <a:rPr lang="en-GB" sz="3200" b="1" dirty="0"/>
              <a:t>.</a:t>
            </a:r>
            <a:r>
              <a:rPr lang="en-GB" sz="3200" dirty="0"/>
              <a:t> </a:t>
            </a:r>
            <a:r>
              <a:rPr lang="en-GB" sz="3200" dirty="0" smtClean="0"/>
              <a:t>                    E.G. </a:t>
            </a:r>
            <a:r>
              <a:rPr lang="en-GB" sz="3200" i="1" dirty="0" smtClean="0"/>
              <a:t>measure</a:t>
            </a:r>
            <a:endParaRPr lang="en-GB" sz="3200" i="1" dirty="0"/>
          </a:p>
          <a:p>
            <a:r>
              <a:rPr lang="en-GB" sz="3200" dirty="0"/>
              <a:t>The ending sounding like </a:t>
            </a:r>
            <a:r>
              <a:rPr lang="en-GB" sz="3200" dirty="0" smtClean="0"/>
              <a:t>‘</a:t>
            </a:r>
            <a:r>
              <a:rPr lang="en-GB" sz="3200" b="1" dirty="0" err="1" smtClean="0"/>
              <a:t>chur</a:t>
            </a:r>
            <a:r>
              <a:rPr lang="en-GB" sz="3200" b="1" dirty="0" smtClean="0"/>
              <a:t>’</a:t>
            </a:r>
            <a:r>
              <a:rPr lang="en-GB" sz="3200" dirty="0" smtClean="0"/>
              <a:t> </a:t>
            </a:r>
            <a:r>
              <a:rPr lang="en-GB" sz="3200" dirty="0"/>
              <a:t>are often spelt </a:t>
            </a:r>
            <a:r>
              <a:rPr lang="en-GB" sz="3200" dirty="0" smtClean="0"/>
              <a:t>-</a:t>
            </a:r>
            <a:r>
              <a:rPr lang="en-GB" sz="3200" b="1" dirty="0" err="1" smtClean="0"/>
              <a:t>ture</a:t>
            </a:r>
            <a:r>
              <a:rPr lang="en-GB" sz="3200" b="1" dirty="0" smtClean="0"/>
              <a:t>.</a:t>
            </a:r>
          </a:p>
          <a:p>
            <a:pPr marL="0" indent="0">
              <a:buNone/>
            </a:pPr>
            <a:r>
              <a:rPr lang="en-GB" sz="3200" b="1" dirty="0"/>
              <a:t> </a:t>
            </a:r>
            <a:r>
              <a:rPr lang="en-GB" sz="3200" b="1" dirty="0" smtClean="0"/>
              <a:t>  E.G. </a:t>
            </a:r>
            <a:r>
              <a:rPr lang="en-GB" sz="3200" i="1" dirty="0" smtClean="0"/>
              <a:t>adventure</a:t>
            </a:r>
            <a:endParaRPr lang="en-GB" sz="3200" i="1" dirty="0"/>
          </a:p>
          <a:p>
            <a:pPr marL="0" indent="0">
              <a:buNone/>
            </a:pPr>
            <a:r>
              <a:rPr lang="en-GB" b="1" dirty="0"/>
              <a:t/>
            </a:r>
            <a:br>
              <a:rPr lang="en-GB" b="1" dirty="0"/>
            </a:br>
            <a:endParaRPr lang="en-GB" b="1" dirty="0"/>
          </a:p>
        </p:txBody>
      </p:sp>
      <p:pic>
        <p:nvPicPr>
          <p:cNvPr id="2" name="Picture 1" descr="Rule Pressure Stamp · Free image on Pixaba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94" y="4328818"/>
            <a:ext cx="4942114" cy="184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82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05535" y="1089897"/>
            <a:ext cx="95537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Watch these short clips to help you remember.</a:t>
            </a:r>
          </a:p>
          <a:p>
            <a:r>
              <a:rPr lang="en-GB" sz="3600" dirty="0"/>
              <a:t>Recap –sure and –</a:t>
            </a:r>
            <a:r>
              <a:rPr lang="en-GB" sz="3600" dirty="0" err="1"/>
              <a:t>ture</a:t>
            </a:r>
            <a:r>
              <a:rPr lang="en-GB" sz="3600" dirty="0"/>
              <a:t> 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>
                <a:hlinkClick r:id="rId2"/>
              </a:rPr>
              <a:t>https://</a:t>
            </a:r>
            <a:r>
              <a:rPr lang="en-GB" sz="3600" dirty="0" smtClean="0">
                <a:hlinkClick r:id="rId2"/>
              </a:rPr>
              <a:t>www.bbc.co.uk/bitesize/topics/zt62mnb/articles/z3jpk2p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And </a:t>
            </a:r>
            <a:r>
              <a:rPr lang="en-GB" sz="3600" dirty="0"/>
              <a:t>just -</a:t>
            </a:r>
            <a:r>
              <a:rPr lang="en-GB" sz="3600" dirty="0" err="1"/>
              <a:t>ture</a:t>
            </a:r>
            <a:endParaRPr lang="en-GB" sz="3600" dirty="0"/>
          </a:p>
          <a:p>
            <a:r>
              <a:rPr lang="en-GB" sz="3600" dirty="0">
                <a:hlinkClick r:id="rId3"/>
              </a:rPr>
              <a:t>https://www.youtube.com/watch?v=Ao_pKZ-ZM_4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794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Exceptions</a:t>
            </a:r>
            <a:endParaRPr lang="en-GB" b="1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BUT check that the word is not a root word ending in (t)</a:t>
            </a:r>
            <a:r>
              <a:rPr lang="en-GB" sz="4000" dirty="0" err="1"/>
              <a:t>ch</a:t>
            </a:r>
            <a:r>
              <a:rPr lang="en-GB" sz="4000" dirty="0"/>
              <a:t> with an ending! </a:t>
            </a:r>
            <a:endParaRPr lang="en-GB" sz="4000" dirty="0" smtClean="0"/>
          </a:p>
          <a:p>
            <a:endParaRPr lang="en-GB" sz="4000" dirty="0"/>
          </a:p>
          <a:p>
            <a:r>
              <a:rPr lang="en-GB" sz="4000" dirty="0" smtClean="0"/>
              <a:t>E.G. </a:t>
            </a:r>
            <a:r>
              <a:rPr lang="en-GB" sz="4000" dirty="0"/>
              <a:t>tea</a:t>
            </a:r>
            <a:r>
              <a:rPr lang="en-GB" sz="4000" i="1" dirty="0"/>
              <a:t>ch</a:t>
            </a:r>
            <a:r>
              <a:rPr lang="en-GB" sz="4000" dirty="0"/>
              <a:t>er or </a:t>
            </a:r>
            <a:r>
              <a:rPr lang="en-GB" sz="4000" dirty="0" smtClean="0"/>
              <a:t>cat</a:t>
            </a:r>
            <a:r>
              <a:rPr lang="en-GB" sz="4000" i="1" dirty="0" smtClean="0"/>
              <a:t>ch</a:t>
            </a:r>
            <a:r>
              <a:rPr lang="en-GB" sz="4000" dirty="0" smtClean="0"/>
              <a:t>er or ri</a:t>
            </a:r>
            <a:r>
              <a:rPr lang="en-GB" sz="4000" i="1" dirty="0" smtClean="0"/>
              <a:t>ch</a:t>
            </a:r>
            <a:r>
              <a:rPr lang="en-GB" sz="4000" dirty="0" smtClean="0"/>
              <a:t>er </a:t>
            </a:r>
            <a:r>
              <a:rPr lang="en-GB" sz="4000" dirty="0"/>
              <a:t>or stret</a:t>
            </a:r>
            <a:r>
              <a:rPr lang="en-GB" sz="4000" i="1" dirty="0"/>
              <a:t>ch</a:t>
            </a:r>
            <a:r>
              <a:rPr lang="en-GB" sz="4000" dirty="0"/>
              <a:t>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6637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focus words are going to be the same as last week.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786437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sz="4000" dirty="0" smtClean="0"/>
              <a:t>adventure                treasure</a:t>
            </a:r>
          </a:p>
          <a:p>
            <a:r>
              <a:rPr lang="en-GB" sz="4000" dirty="0"/>
              <a:t>p</a:t>
            </a:r>
            <a:r>
              <a:rPr lang="en-GB" sz="4000" dirty="0" smtClean="0"/>
              <a:t>icture                     measure</a:t>
            </a:r>
          </a:p>
          <a:p>
            <a:r>
              <a:rPr lang="en-GB" sz="4000" dirty="0"/>
              <a:t>f</a:t>
            </a:r>
            <a:r>
              <a:rPr lang="en-GB" sz="4000" dirty="0" smtClean="0"/>
              <a:t>urniture                  enclosure</a:t>
            </a:r>
          </a:p>
          <a:p>
            <a:r>
              <a:rPr lang="en-GB" sz="4000" dirty="0"/>
              <a:t>n</a:t>
            </a:r>
            <a:r>
              <a:rPr lang="en-GB" sz="4000" dirty="0" smtClean="0"/>
              <a:t>ature                      pleasure</a:t>
            </a:r>
          </a:p>
          <a:p>
            <a:r>
              <a:rPr lang="en-GB" sz="4000" dirty="0"/>
              <a:t>c</a:t>
            </a:r>
            <a:r>
              <a:rPr lang="en-GB" sz="4000" dirty="0" smtClean="0"/>
              <a:t>reature</a:t>
            </a:r>
          </a:p>
          <a:p>
            <a:r>
              <a:rPr lang="en-GB" sz="4000" dirty="0" smtClean="0"/>
              <a:t>Do you know what these words mean? Tell your adult their meanings.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734798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 you know what these words mean?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creature </a:t>
            </a:r>
            <a:r>
              <a:rPr lang="en-GB" dirty="0"/>
              <a:t>an animal (not a human)</a:t>
            </a:r>
          </a:p>
          <a:p>
            <a:r>
              <a:rPr lang="en-GB" b="1" dirty="0"/>
              <a:t>furniture </a:t>
            </a:r>
            <a:r>
              <a:rPr lang="en-GB" dirty="0"/>
              <a:t>moveable articles for a room or building</a:t>
            </a:r>
          </a:p>
          <a:p>
            <a:r>
              <a:rPr lang="en-GB" b="1" dirty="0"/>
              <a:t>nature </a:t>
            </a:r>
            <a:r>
              <a:rPr lang="en-GB" dirty="0"/>
              <a:t>the physical world (not man made)</a:t>
            </a:r>
          </a:p>
          <a:p>
            <a:r>
              <a:rPr lang="en-GB" b="1" dirty="0"/>
              <a:t>picture </a:t>
            </a:r>
            <a:r>
              <a:rPr lang="en-GB" dirty="0"/>
              <a:t>a painting or a drawing</a:t>
            </a:r>
          </a:p>
          <a:p>
            <a:r>
              <a:rPr lang="en-GB" b="1" dirty="0"/>
              <a:t>adventure </a:t>
            </a:r>
            <a:r>
              <a:rPr lang="en-GB" dirty="0"/>
              <a:t>an </a:t>
            </a:r>
            <a:r>
              <a:rPr lang="en-GB" dirty="0" smtClean="0"/>
              <a:t>unusual, </a:t>
            </a:r>
            <a:r>
              <a:rPr lang="en-GB" dirty="0"/>
              <a:t>exciting or daring </a:t>
            </a:r>
            <a:r>
              <a:rPr lang="en-GB" dirty="0" smtClean="0"/>
              <a:t>experience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r>
              <a:rPr lang="en-GB" b="1" dirty="0"/>
              <a:t>measure </a:t>
            </a:r>
            <a:r>
              <a:rPr lang="en-GB" dirty="0"/>
              <a:t>a certain size, length, amount using a scale</a:t>
            </a:r>
          </a:p>
          <a:p>
            <a:r>
              <a:rPr lang="en-GB" b="1" dirty="0"/>
              <a:t>treasure </a:t>
            </a:r>
            <a:r>
              <a:rPr lang="en-GB" dirty="0"/>
              <a:t>a </a:t>
            </a:r>
            <a:r>
              <a:rPr lang="en-GB" dirty="0" smtClean="0"/>
              <a:t>quantity </a:t>
            </a:r>
            <a:r>
              <a:rPr lang="en-GB" dirty="0"/>
              <a:t>of precious metals or gems </a:t>
            </a:r>
          </a:p>
          <a:p>
            <a:r>
              <a:rPr lang="en-GB" b="1" dirty="0"/>
              <a:t>pleasure </a:t>
            </a:r>
            <a:r>
              <a:rPr lang="en-GB" dirty="0"/>
              <a:t>a feeling of happy satisfaction and joy</a:t>
            </a:r>
          </a:p>
          <a:p>
            <a:r>
              <a:rPr lang="en-GB" b="1" dirty="0"/>
              <a:t>enclosure </a:t>
            </a:r>
            <a:r>
              <a:rPr lang="en-GB" dirty="0"/>
              <a:t>an area surrounded by a barrier</a:t>
            </a:r>
          </a:p>
        </p:txBody>
      </p:sp>
      <p:pic>
        <p:nvPicPr>
          <p:cNvPr id="4" name="Picture 3" descr="Oxford &lt;strong&gt;Dictionary&lt;/strong&gt; of English - Wikipedia, the fre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496" y="3648483"/>
            <a:ext cx="2069368" cy="229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777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Your Turn</a:t>
            </a:r>
            <a:endParaRPr lang="en-GB" b="1" u="sng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Task 1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3200" b="1" dirty="0" smtClean="0"/>
              <a:t>Complete </a:t>
            </a:r>
            <a:r>
              <a:rPr lang="en-GB" sz="3200" b="1" dirty="0"/>
              <a:t>the sentences using the words.</a:t>
            </a:r>
            <a:endParaRPr lang="en-GB" sz="3200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Please self mark using the answer sheet provided.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Please use a different coloured pen and do not forget to write in your corrections!</a:t>
            </a:r>
          </a:p>
          <a:p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On-line Task: Spelling Frame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Either, cut and paste this link into your browser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https://spellingframe.co.uk/spelling-rule/14/9-Words-with-endings-sounding-like-ture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OR </a:t>
            </a:r>
          </a:p>
          <a:p>
            <a:pPr marL="0" indent="0">
              <a:buNone/>
            </a:pPr>
            <a:r>
              <a:rPr lang="en-GB" dirty="0"/>
              <a:t>Go onto your browser</a:t>
            </a:r>
          </a:p>
          <a:p>
            <a:pPr marL="0" indent="0">
              <a:buNone/>
            </a:pPr>
            <a:r>
              <a:rPr lang="en-GB" dirty="0"/>
              <a:t>Type in Spelling Frame</a:t>
            </a:r>
          </a:p>
          <a:p>
            <a:pPr marL="0" indent="0">
              <a:buNone/>
            </a:pPr>
            <a:r>
              <a:rPr lang="en-GB" dirty="0"/>
              <a:t>Select Year 3 and 4</a:t>
            </a:r>
          </a:p>
          <a:p>
            <a:pPr marL="0" indent="0">
              <a:buNone/>
            </a:pPr>
            <a:r>
              <a:rPr lang="en-GB" dirty="0"/>
              <a:t>Select Rule 9</a:t>
            </a:r>
          </a:p>
          <a:p>
            <a:pPr marL="0" indent="0">
              <a:buNone/>
            </a:pPr>
            <a:r>
              <a:rPr lang="en-GB" dirty="0"/>
              <a:t>Select Spelling Tiles </a:t>
            </a:r>
          </a:p>
          <a:p>
            <a:pPr marL="0" indent="0">
              <a:buNone/>
            </a:pPr>
            <a:r>
              <a:rPr lang="en-GB" dirty="0"/>
              <a:t>Select Segment Silhouette and Word Search</a:t>
            </a:r>
          </a:p>
          <a:p>
            <a:endParaRPr lang="en-GB" dirty="0"/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12" y="365125"/>
            <a:ext cx="2272937" cy="1278527"/>
          </a:xfrm>
          <a:prstGeom prst="rect">
            <a:avLst/>
          </a:prstGeom>
        </p:spPr>
      </p:pic>
      <p:pic>
        <p:nvPicPr>
          <p:cNvPr id="10" name="Picture 9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794" y="365124"/>
            <a:ext cx="2272937" cy="127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62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322" y="1045028"/>
            <a:ext cx="6251358" cy="414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156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412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Welcome back to Year 4  Home Learning Spellings with Mrs Andrews</vt:lpstr>
      <vt:lpstr>Every Week</vt:lpstr>
      <vt:lpstr>This week… </vt:lpstr>
      <vt:lpstr> -sure and –ture spelling principles</vt:lpstr>
      <vt:lpstr>PowerPoint Presentation</vt:lpstr>
      <vt:lpstr>Exceptions</vt:lpstr>
      <vt:lpstr>Your focus words are going to be the same as last week.</vt:lpstr>
      <vt:lpstr>Do you know what these words mean? </vt:lpstr>
      <vt:lpstr>Your Turn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Year 4 to Home Learning Spellings:</dc:title>
  <dc:creator>Suzanne Andrews</dc:creator>
  <cp:lastModifiedBy>Mary-Anne Broadway</cp:lastModifiedBy>
  <cp:revision>34</cp:revision>
  <dcterms:created xsi:type="dcterms:W3CDTF">2020-03-26T14:38:58Z</dcterms:created>
  <dcterms:modified xsi:type="dcterms:W3CDTF">2020-05-01T17:22:49Z</dcterms:modified>
</cp:coreProperties>
</file>