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0" r:id="rId1"/>
  </p:sldMasterIdLst>
  <p:sldIdLst>
    <p:sldId id="256" r:id="rId2"/>
    <p:sldId id="278" r:id="rId3"/>
    <p:sldId id="276" r:id="rId4"/>
    <p:sldId id="268" r:id="rId5"/>
    <p:sldId id="286" r:id="rId6"/>
    <p:sldId id="284" r:id="rId7"/>
    <p:sldId id="285" r:id="rId8"/>
    <p:sldId id="287" r:id="rId9"/>
    <p:sldId id="290" r:id="rId10"/>
    <p:sldId id="291" r:id="rId11"/>
    <p:sldId id="292" r:id="rId12"/>
    <p:sldId id="293" r:id="rId13"/>
    <p:sldId id="283" r:id="rId14"/>
    <p:sldId id="295" r:id="rId15"/>
    <p:sldId id="275" r:id="rId16"/>
    <p:sldId id="270" r:id="rId1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845" autoAdjust="0"/>
    <p:restoredTop sz="94660"/>
  </p:normalViewPr>
  <p:slideViewPr>
    <p:cSldViewPr snapToGrid="0">
      <p:cViewPr varScale="1">
        <p:scale>
          <a:sx n="88" d="100"/>
          <a:sy n="88" d="100"/>
        </p:scale>
        <p:origin x="504"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1C43671B-6F47-44DC-B19B-E109E20CB2EF}" type="datetimeFigureOut">
              <a:rPr lang="en-GB" smtClean="0"/>
              <a:t>21/05/2020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5C6D31B-D93F-4EA4-892C-0CDFB45AD57F}" type="slidenum">
              <a:rPr lang="en-GB" smtClean="0"/>
              <a:t>‹#›</a:t>
            </a:fld>
            <a:endParaRPr lang="en-GB"/>
          </a:p>
        </p:txBody>
      </p:sp>
    </p:spTree>
    <p:extLst>
      <p:ext uri="{BB962C8B-B14F-4D97-AF65-F5344CB8AC3E}">
        <p14:creationId xmlns:p14="http://schemas.microsoft.com/office/powerpoint/2010/main" val="73139405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1C43671B-6F47-44DC-B19B-E109E20CB2EF}" type="datetimeFigureOut">
              <a:rPr lang="en-GB" smtClean="0"/>
              <a:t>21/05/2020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5C6D31B-D93F-4EA4-892C-0CDFB45AD57F}" type="slidenum">
              <a:rPr lang="en-GB" smtClean="0"/>
              <a:t>‹#›</a:t>
            </a:fld>
            <a:endParaRPr lang="en-GB"/>
          </a:p>
        </p:txBody>
      </p:sp>
    </p:spTree>
    <p:extLst>
      <p:ext uri="{BB962C8B-B14F-4D97-AF65-F5344CB8AC3E}">
        <p14:creationId xmlns:p14="http://schemas.microsoft.com/office/powerpoint/2010/main" val="288728652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1C43671B-6F47-44DC-B19B-E109E20CB2EF}" type="datetimeFigureOut">
              <a:rPr lang="en-GB" smtClean="0"/>
              <a:t>21/05/2020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5C6D31B-D93F-4EA4-892C-0CDFB45AD57F}" type="slidenum">
              <a:rPr lang="en-GB" smtClean="0"/>
              <a:t>‹#›</a:t>
            </a:fld>
            <a:endParaRPr lang="en-GB"/>
          </a:p>
        </p:txBody>
      </p:sp>
    </p:spTree>
    <p:extLst>
      <p:ext uri="{BB962C8B-B14F-4D97-AF65-F5344CB8AC3E}">
        <p14:creationId xmlns:p14="http://schemas.microsoft.com/office/powerpoint/2010/main" val="415296671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1C43671B-6F47-44DC-B19B-E109E20CB2EF}" type="datetimeFigureOut">
              <a:rPr lang="en-GB" smtClean="0"/>
              <a:t>21/05/2020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5C6D31B-D93F-4EA4-892C-0CDFB45AD57F}" type="slidenum">
              <a:rPr lang="en-GB" smtClean="0"/>
              <a:t>‹#›</a:t>
            </a:fld>
            <a:endParaRPr lang="en-GB"/>
          </a:p>
        </p:txBody>
      </p:sp>
    </p:spTree>
    <p:extLst>
      <p:ext uri="{BB962C8B-B14F-4D97-AF65-F5344CB8AC3E}">
        <p14:creationId xmlns:p14="http://schemas.microsoft.com/office/powerpoint/2010/main" val="3740425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1C43671B-6F47-44DC-B19B-E109E20CB2EF}" type="datetimeFigureOut">
              <a:rPr lang="en-GB" smtClean="0"/>
              <a:t>21/05/2020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15C6D31B-D93F-4EA4-892C-0CDFB45AD57F}" type="slidenum">
              <a:rPr lang="en-GB" smtClean="0"/>
              <a:t>‹#›</a:t>
            </a:fld>
            <a:endParaRPr lang="en-GB"/>
          </a:p>
        </p:txBody>
      </p:sp>
    </p:spTree>
    <p:extLst>
      <p:ext uri="{BB962C8B-B14F-4D97-AF65-F5344CB8AC3E}">
        <p14:creationId xmlns:p14="http://schemas.microsoft.com/office/powerpoint/2010/main" val="97513180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1C43671B-6F47-44DC-B19B-E109E20CB2EF}" type="datetimeFigureOut">
              <a:rPr lang="en-GB" smtClean="0"/>
              <a:t>21/05/2020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15C6D31B-D93F-4EA4-892C-0CDFB45AD57F}" type="slidenum">
              <a:rPr lang="en-GB" smtClean="0"/>
              <a:t>‹#›</a:t>
            </a:fld>
            <a:endParaRPr lang="en-GB"/>
          </a:p>
        </p:txBody>
      </p:sp>
    </p:spTree>
    <p:extLst>
      <p:ext uri="{BB962C8B-B14F-4D97-AF65-F5344CB8AC3E}">
        <p14:creationId xmlns:p14="http://schemas.microsoft.com/office/powerpoint/2010/main" val="100312600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C43671B-6F47-44DC-B19B-E109E20CB2EF}" type="datetimeFigureOut">
              <a:rPr lang="en-GB" smtClean="0"/>
              <a:t>21/05/2020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15C6D31B-D93F-4EA4-892C-0CDFB45AD57F}" type="slidenum">
              <a:rPr lang="en-GB" smtClean="0"/>
              <a:t>‹#›</a:t>
            </a:fld>
            <a:endParaRPr lang="en-GB"/>
          </a:p>
        </p:txBody>
      </p:sp>
    </p:spTree>
    <p:extLst>
      <p:ext uri="{BB962C8B-B14F-4D97-AF65-F5344CB8AC3E}">
        <p14:creationId xmlns:p14="http://schemas.microsoft.com/office/powerpoint/2010/main" val="143800879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1C43671B-6F47-44DC-B19B-E109E20CB2EF}" type="datetimeFigureOut">
              <a:rPr lang="en-GB" smtClean="0"/>
              <a:t>21/05/2020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5C6D31B-D93F-4EA4-892C-0CDFB45AD57F}" type="slidenum">
              <a:rPr lang="en-GB" smtClean="0"/>
              <a:t>‹#›</a:t>
            </a:fld>
            <a:endParaRPr lang="en-GB"/>
          </a:p>
        </p:txBody>
      </p:sp>
    </p:spTree>
    <p:extLst>
      <p:ext uri="{BB962C8B-B14F-4D97-AF65-F5344CB8AC3E}">
        <p14:creationId xmlns:p14="http://schemas.microsoft.com/office/powerpoint/2010/main" val="97635682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1C43671B-6F47-44DC-B19B-E109E20CB2EF}" type="datetimeFigureOut">
              <a:rPr lang="en-GB" smtClean="0"/>
              <a:t>21/05/2020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5C6D31B-D93F-4EA4-892C-0CDFB45AD57F}" type="slidenum">
              <a:rPr lang="en-GB" smtClean="0"/>
              <a:t>‹#›</a:t>
            </a:fld>
            <a:endParaRPr lang="en-GB"/>
          </a:p>
        </p:txBody>
      </p:sp>
    </p:spTree>
    <p:extLst>
      <p:ext uri="{BB962C8B-B14F-4D97-AF65-F5344CB8AC3E}">
        <p14:creationId xmlns:p14="http://schemas.microsoft.com/office/powerpoint/2010/main" val="85504711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1C43671B-6F47-44DC-B19B-E109E20CB2EF}" type="datetimeFigureOut">
              <a:rPr lang="en-GB" smtClean="0"/>
              <a:t>21/05/2020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5C6D31B-D93F-4EA4-892C-0CDFB45AD57F}" type="slidenum">
              <a:rPr lang="en-GB" smtClean="0"/>
              <a:t>‹#›</a:t>
            </a:fld>
            <a:endParaRPr lang="en-GB"/>
          </a:p>
        </p:txBody>
      </p:sp>
    </p:spTree>
    <p:extLst>
      <p:ext uri="{BB962C8B-B14F-4D97-AF65-F5344CB8AC3E}">
        <p14:creationId xmlns:p14="http://schemas.microsoft.com/office/powerpoint/2010/main" val="305063020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1C43671B-6F47-44DC-B19B-E109E20CB2EF}" type="datetimeFigureOut">
              <a:rPr lang="en-GB" smtClean="0"/>
              <a:t>21/05/2020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5C6D31B-D93F-4EA4-892C-0CDFB45AD57F}" type="slidenum">
              <a:rPr lang="en-GB" smtClean="0"/>
              <a:t>‹#›</a:t>
            </a:fld>
            <a:endParaRPr lang="en-GB"/>
          </a:p>
        </p:txBody>
      </p:sp>
    </p:spTree>
    <p:extLst>
      <p:ext uri="{BB962C8B-B14F-4D97-AF65-F5344CB8AC3E}">
        <p14:creationId xmlns:p14="http://schemas.microsoft.com/office/powerpoint/2010/main" val="148945482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C43671B-6F47-44DC-B19B-E109E20CB2EF}" type="datetimeFigureOut">
              <a:rPr lang="en-GB" smtClean="0"/>
              <a:t>21/05/2020</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5C6D31B-D93F-4EA4-892C-0CDFB45AD57F}" type="slidenum">
              <a:rPr lang="en-GB" smtClean="0"/>
              <a:t>‹#›</a:t>
            </a:fld>
            <a:endParaRPr lang="en-GB"/>
          </a:p>
        </p:txBody>
      </p:sp>
    </p:spTree>
    <p:extLst>
      <p:ext uri="{BB962C8B-B14F-4D97-AF65-F5344CB8AC3E}">
        <p14:creationId xmlns:p14="http://schemas.microsoft.com/office/powerpoint/2010/main" val="1886436052"/>
      </p:ext>
    </p:extLst>
  </p:cSld>
  <p:clrMap bg1="lt1" tx1="dk1" bg2="lt2" tx2="dk2" accent1="accent1" accent2="accent2" accent3="accent3" accent4="accent4" accent5="accent5" accent6="accent6" hlink="hlink" folHlink="folHlink"/>
  <p:sldLayoutIdLst>
    <p:sldLayoutId id="2147483731" r:id="rId1"/>
    <p:sldLayoutId id="2147483732" r:id="rId2"/>
    <p:sldLayoutId id="2147483733" r:id="rId3"/>
    <p:sldLayoutId id="2147483734" r:id="rId4"/>
    <p:sldLayoutId id="2147483735" r:id="rId5"/>
    <p:sldLayoutId id="2147483736" r:id="rId6"/>
    <p:sldLayoutId id="2147483737" r:id="rId7"/>
    <p:sldLayoutId id="2147483738" r:id="rId8"/>
    <p:sldLayoutId id="2147483739" r:id="rId9"/>
    <p:sldLayoutId id="2147483740" r:id="rId10"/>
    <p:sldLayoutId id="214748374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jp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hyperlink" Target="https://spellingframe.co.uk/spelling-rule/20/17-Words-ending-with-the-g-sound-spelt%E2%80%93gue-and-the-k-sound-spelt-%E2%80%93que-(French-in-origin)" TargetMode="External"/><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r>
              <a:rPr lang="en-GB" b="1" dirty="0" smtClean="0">
                <a:latin typeface="Arial" panose="020B0604020202020204" pitchFamily="34" charset="0"/>
                <a:cs typeface="Arial" panose="020B0604020202020204" pitchFamily="34" charset="0"/>
              </a:rPr>
              <a:t>Welcome back to Year 4  Home </a:t>
            </a:r>
            <a:r>
              <a:rPr lang="en-GB" b="1" dirty="0">
                <a:latin typeface="Arial" panose="020B0604020202020204" pitchFamily="34" charset="0"/>
                <a:cs typeface="Arial" panose="020B0604020202020204" pitchFamily="34" charset="0"/>
              </a:rPr>
              <a:t>L</a:t>
            </a:r>
            <a:r>
              <a:rPr lang="en-GB" b="1" dirty="0" smtClean="0">
                <a:latin typeface="Arial" panose="020B0604020202020204" pitchFamily="34" charset="0"/>
                <a:cs typeface="Arial" panose="020B0604020202020204" pitchFamily="34" charset="0"/>
              </a:rPr>
              <a:t>earning Spellings with Mrs Andrews</a:t>
            </a:r>
            <a:endParaRPr lang="en-GB" b="1" dirty="0">
              <a:latin typeface="Arial" panose="020B0604020202020204" pitchFamily="34" charset="0"/>
              <a:cs typeface="Arial" panose="020B0604020202020204" pitchFamily="34" charset="0"/>
            </a:endParaRPr>
          </a:p>
        </p:txBody>
      </p:sp>
      <p:pic>
        <p:nvPicPr>
          <p:cNvPr id="1038" name="Picture 14" descr="Image result for word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86604" y="3509963"/>
            <a:ext cx="4876800" cy="2886076"/>
          </a:xfrm>
          <a:prstGeom prst="rect">
            <a:avLst/>
          </a:prstGeom>
          <a:noFill/>
          <a:extLst>
            <a:ext uri="{909E8E84-426E-40DD-AFC4-6F175D3DCCD1}">
              <a14:hiddenFill xmlns:a14="http://schemas.microsoft.com/office/drawing/2010/main">
                <a:solidFill>
                  <a:srgbClr val="FFFFFF"/>
                </a:solidFill>
              </a14:hiddenFill>
            </a:ext>
          </a:extLst>
        </p:spPr>
      </p:pic>
      <p:pic>
        <p:nvPicPr>
          <p:cNvPr id="1025" name="Picture 1" descr="Attachment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525" cy="9525"/>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cleardo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525" cy="9525"/>
          </a:xfrm>
          <a:prstGeom prst="rect">
            <a:avLst/>
          </a:prstGeom>
          <a:noFill/>
          <a:extLst>
            <a:ext uri="{909E8E84-426E-40DD-AFC4-6F175D3DCCD1}">
              <a14:hiddenFill xmlns:a14="http://schemas.microsoft.com/office/drawing/2010/main">
                <a:solidFill>
                  <a:srgbClr val="FFFFFF"/>
                </a:solidFill>
              </a14:hiddenFill>
            </a:ext>
          </a:extLst>
        </p:spPr>
      </p:pic>
      <p:pic>
        <p:nvPicPr>
          <p:cNvPr id="1027" name="Picture 3" descr="cleardo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525" cy="9525"/>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cleardo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525" cy="9525"/>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Attachment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525" cy="9525"/>
          </a:xfrm>
          <a:prstGeom prst="rect">
            <a:avLst/>
          </a:prstGeom>
          <a:noFill/>
          <a:extLst>
            <a:ext uri="{909E8E84-426E-40DD-AFC4-6F175D3DCCD1}">
              <a14:hiddenFill xmlns:a14="http://schemas.microsoft.com/office/drawing/2010/main">
                <a:solidFill>
                  <a:srgbClr val="FFFFFF"/>
                </a:solidFill>
              </a14:hiddenFill>
            </a:ext>
          </a:extLst>
        </p:spPr>
      </p:pic>
      <p:pic>
        <p:nvPicPr>
          <p:cNvPr id="1031" name="Picture 7" descr="cleardo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525" cy="9525"/>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cleardo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525" cy="9525"/>
          </a:xfrm>
          <a:prstGeom prst="rect">
            <a:avLst/>
          </a:prstGeom>
          <a:noFill/>
          <a:extLst>
            <a:ext uri="{909E8E84-426E-40DD-AFC4-6F175D3DCCD1}">
              <a14:hiddenFill xmlns:a14="http://schemas.microsoft.com/office/drawing/2010/main">
                <a:solidFill>
                  <a:srgbClr val="FFFFFF"/>
                </a:solidFill>
              </a14:hiddenFill>
            </a:ext>
          </a:extLst>
        </p:spPr>
      </p:pic>
      <p:pic>
        <p:nvPicPr>
          <p:cNvPr id="1033" name="Picture 9" descr="cleardo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525" cy="9525"/>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11" descr="ภูกระดึง แห่งประเทศไทย | สาระ ความรู้ ข่าวสาร ความบันเทิง ..."/>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42899" y="195535"/>
            <a:ext cx="1838597" cy="1140766"/>
          </a:xfrm>
          <a:prstGeom prst="rect">
            <a:avLst/>
          </a:prstGeom>
        </p:spPr>
      </p:pic>
      <p:pic>
        <p:nvPicPr>
          <p:cNvPr id="13" name="Picture 12" descr="ภูกระดึง แห่งประเทศไทย | สาระ ความรู้ ข่าวสาร ความบันเทิง ..."/>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135687" y="88566"/>
            <a:ext cx="1838597" cy="1140766"/>
          </a:xfrm>
          <a:prstGeom prst="rect">
            <a:avLst/>
          </a:prstGeom>
        </p:spPr>
      </p:pic>
    </p:spTree>
    <p:extLst>
      <p:ext uri="{BB962C8B-B14F-4D97-AF65-F5344CB8AC3E}">
        <p14:creationId xmlns:p14="http://schemas.microsoft.com/office/powerpoint/2010/main" val="125618810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smtClean="0"/>
              <a:t>I hope you have had a good half term holiday. I did.  </a:t>
            </a:r>
            <a:endParaRPr lang="en-GB" dirty="0"/>
          </a:p>
        </p:txBody>
      </p:sp>
      <p:sp>
        <p:nvSpPr>
          <p:cNvPr id="5" name="Text Placeholder 4"/>
          <p:cNvSpPr>
            <a:spLocks noGrp="1"/>
          </p:cNvSpPr>
          <p:nvPr>
            <p:ph type="body" idx="1"/>
          </p:nvPr>
        </p:nvSpPr>
        <p:spPr>
          <a:xfrm>
            <a:off x="831850" y="4562475"/>
            <a:ext cx="10807156" cy="1500187"/>
          </a:xfrm>
        </p:spPr>
        <p:txBody>
          <a:bodyPr>
            <a:noAutofit/>
          </a:bodyPr>
          <a:lstStyle/>
          <a:p>
            <a:r>
              <a:rPr lang="en-GB" sz="3600" b="1" dirty="0" smtClean="0">
                <a:solidFill>
                  <a:schemeClr val="tx1"/>
                </a:solidFill>
                <a:latin typeface="Arial" panose="020B0604020202020204" pitchFamily="34" charset="0"/>
                <a:cs typeface="Arial" panose="020B0604020202020204" pitchFamily="34" charset="0"/>
              </a:rPr>
              <a:t>and now … it is time to do some spellings!</a:t>
            </a:r>
            <a:endParaRPr lang="en-GB" sz="3600" b="1" dirty="0">
              <a:solidFill>
                <a:schemeClr val="tx1"/>
              </a:solidFill>
              <a:latin typeface="Arial" panose="020B0604020202020204" pitchFamily="34" charset="0"/>
              <a:cs typeface="Arial" panose="020B0604020202020204" pitchFamily="34" charset="0"/>
            </a:endParaRPr>
          </a:p>
        </p:txBody>
      </p:sp>
      <p:pic>
        <p:nvPicPr>
          <p:cNvPr id="6" name="Picture 5" descr="Table design for a dictionary that can have words with ..."/>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477917" y="773906"/>
            <a:ext cx="7296150" cy="2362200"/>
          </a:xfrm>
          <a:prstGeom prst="rect">
            <a:avLst/>
          </a:prstGeom>
        </p:spPr>
      </p:pic>
      <p:pic>
        <p:nvPicPr>
          <p:cNvPr id="2" name="Picture 1" descr="File:&lt;strong&gt;Question mark&lt;/strong&gt;.svg - Wikipedia"/>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180195" y="773906"/>
            <a:ext cx="1204776" cy="2110556"/>
          </a:xfrm>
          <a:prstGeom prst="rect">
            <a:avLst/>
          </a:prstGeom>
        </p:spPr>
      </p:pic>
    </p:spTree>
    <p:extLst>
      <p:ext uri="{BB962C8B-B14F-4D97-AF65-F5344CB8AC3E}">
        <p14:creationId xmlns:p14="http://schemas.microsoft.com/office/powerpoint/2010/main" val="226859939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pPr algn="ctr"/>
            <a:r>
              <a:rPr lang="en-GB" b="1" u="sng" dirty="0" smtClean="0"/>
              <a:t>Every Week</a:t>
            </a:r>
            <a:endParaRPr lang="en-GB" b="1" u="sng" dirty="0"/>
          </a:p>
        </p:txBody>
      </p:sp>
      <p:sp>
        <p:nvSpPr>
          <p:cNvPr id="5" name="Content Placeholder 4"/>
          <p:cNvSpPr>
            <a:spLocks noGrp="1"/>
          </p:cNvSpPr>
          <p:nvPr>
            <p:ph idx="1"/>
          </p:nvPr>
        </p:nvSpPr>
        <p:spPr/>
        <p:txBody>
          <a:bodyPr/>
          <a:lstStyle/>
          <a:p>
            <a:pPr marL="0" indent="0">
              <a:buNone/>
            </a:pPr>
            <a:r>
              <a:rPr lang="en-GB" b="1" dirty="0">
                <a:latin typeface="Arial" panose="020B0604020202020204" pitchFamily="34" charset="0"/>
                <a:cs typeface="Arial" panose="020B0604020202020204" pitchFamily="34" charset="0"/>
              </a:rPr>
              <a:t> </a:t>
            </a:r>
            <a:r>
              <a:rPr lang="en-GB" b="1" dirty="0" smtClean="0">
                <a:latin typeface="Arial" panose="020B0604020202020204" pitchFamily="34" charset="0"/>
                <a:cs typeface="Arial" panose="020B0604020202020204" pitchFamily="34" charset="0"/>
              </a:rPr>
              <a:t>  </a:t>
            </a:r>
            <a:r>
              <a:rPr lang="en-GB" dirty="0" smtClean="0">
                <a:latin typeface="Arial" panose="020B0604020202020204" pitchFamily="34" charset="0"/>
                <a:cs typeface="Arial" panose="020B0604020202020204" pitchFamily="34" charset="0"/>
              </a:rPr>
              <a:t>I </a:t>
            </a:r>
            <a:r>
              <a:rPr lang="en-GB" dirty="0">
                <a:latin typeface="Arial" panose="020B0604020202020204" pitchFamily="34" charset="0"/>
                <a:cs typeface="Arial" panose="020B0604020202020204" pitchFamily="34" charset="0"/>
              </a:rPr>
              <a:t>will send you:</a:t>
            </a:r>
          </a:p>
          <a:p>
            <a:r>
              <a:rPr lang="en-GB" dirty="0">
                <a:latin typeface="Arial" panose="020B0604020202020204" pitchFamily="34" charset="0"/>
                <a:cs typeface="Arial" panose="020B0604020202020204" pitchFamily="34" charset="0"/>
              </a:rPr>
              <a:t> a Power Point which will be linked to your Year </a:t>
            </a:r>
            <a:r>
              <a:rPr lang="en-GB" dirty="0" smtClean="0">
                <a:latin typeface="Arial" panose="020B0604020202020204" pitchFamily="34" charset="0"/>
                <a:cs typeface="Arial" panose="020B0604020202020204" pitchFamily="34" charset="0"/>
              </a:rPr>
              <a:t>4 </a:t>
            </a:r>
            <a:r>
              <a:rPr lang="en-GB" dirty="0">
                <a:latin typeface="Arial" panose="020B0604020202020204" pitchFamily="34" charset="0"/>
                <a:cs typeface="Arial" panose="020B0604020202020204" pitchFamily="34" charset="0"/>
              </a:rPr>
              <a:t>main focus words and spelling principle.</a:t>
            </a:r>
          </a:p>
          <a:p>
            <a:r>
              <a:rPr lang="en-GB" dirty="0">
                <a:latin typeface="Arial" panose="020B0604020202020204" pitchFamily="34" charset="0"/>
                <a:cs typeface="Arial" panose="020B0604020202020204" pitchFamily="34" charset="0"/>
              </a:rPr>
              <a:t>1 task worksheet (with an answer sheet if appropriate) </a:t>
            </a:r>
            <a:r>
              <a:rPr lang="en-GB" b="1" u="sng" dirty="0">
                <a:latin typeface="Arial" panose="020B0604020202020204" pitchFamily="34" charset="0"/>
                <a:cs typeface="Arial" panose="020B0604020202020204" pitchFamily="34" charset="0"/>
              </a:rPr>
              <a:t>AND</a:t>
            </a:r>
          </a:p>
          <a:p>
            <a:r>
              <a:rPr lang="en-GB" dirty="0" smtClean="0">
                <a:latin typeface="Arial" panose="020B0604020202020204" pitchFamily="34" charset="0"/>
                <a:cs typeface="Arial" panose="020B0604020202020204" pitchFamily="34" charset="0"/>
              </a:rPr>
              <a:t>If possible on a PC, tablet or smart phone, an </a:t>
            </a:r>
            <a:r>
              <a:rPr lang="en-GB" dirty="0">
                <a:latin typeface="Arial" panose="020B0604020202020204" pitchFamily="34" charset="0"/>
                <a:cs typeface="Arial" panose="020B0604020202020204" pitchFamily="34" charset="0"/>
              </a:rPr>
              <a:t>on-line task </a:t>
            </a:r>
            <a:r>
              <a:rPr lang="en-GB" dirty="0" smtClean="0">
                <a:latin typeface="Arial" panose="020B0604020202020204" pitchFamily="34" charset="0"/>
                <a:cs typeface="Arial" panose="020B0604020202020204" pitchFamily="34" charset="0"/>
              </a:rPr>
              <a:t>such </a:t>
            </a:r>
            <a:r>
              <a:rPr lang="en-GB" dirty="0">
                <a:latin typeface="Arial" panose="020B0604020202020204" pitchFamily="34" charset="0"/>
                <a:cs typeface="Arial" panose="020B0604020202020204" pitchFamily="34" charset="0"/>
              </a:rPr>
              <a:t>as spellingframe.co.uk/spelling-rule </a:t>
            </a:r>
            <a:r>
              <a:rPr lang="en-GB" b="1" u="sng" dirty="0">
                <a:latin typeface="Arial" panose="020B0604020202020204" pitchFamily="34" charset="0"/>
                <a:cs typeface="Arial" panose="020B0604020202020204" pitchFamily="34" charset="0"/>
              </a:rPr>
              <a:t>OR</a:t>
            </a:r>
            <a:r>
              <a:rPr lang="en-GB" dirty="0">
                <a:latin typeface="Arial" panose="020B0604020202020204" pitchFamily="34" charset="0"/>
                <a:cs typeface="Arial" panose="020B0604020202020204" pitchFamily="34" charset="0"/>
              </a:rPr>
              <a:t> another task.</a:t>
            </a:r>
          </a:p>
          <a:p>
            <a:r>
              <a:rPr lang="en-GB" dirty="0" smtClean="0">
                <a:latin typeface="Arial" panose="020B0604020202020204" pitchFamily="34" charset="0"/>
                <a:cs typeface="Arial" panose="020B0604020202020204" pitchFamily="34" charset="0"/>
              </a:rPr>
              <a:t>If at all possible, please </a:t>
            </a:r>
            <a:r>
              <a:rPr lang="en-GB" dirty="0">
                <a:latin typeface="Arial" panose="020B0604020202020204" pitchFamily="34" charset="0"/>
                <a:cs typeface="Arial" panose="020B0604020202020204" pitchFamily="34" charset="0"/>
              </a:rPr>
              <a:t>do </a:t>
            </a:r>
            <a:r>
              <a:rPr lang="en-GB" b="1" u="sng" dirty="0">
                <a:latin typeface="Arial" panose="020B0604020202020204" pitchFamily="34" charset="0"/>
                <a:cs typeface="Arial" panose="020B0604020202020204" pitchFamily="34" charset="0"/>
              </a:rPr>
              <a:t>both</a:t>
            </a:r>
            <a:r>
              <a:rPr lang="en-GB" dirty="0">
                <a:latin typeface="Arial" panose="020B0604020202020204" pitchFamily="34" charset="0"/>
                <a:cs typeface="Arial" panose="020B0604020202020204" pitchFamily="34" charset="0"/>
              </a:rPr>
              <a:t> tasks </a:t>
            </a:r>
            <a:r>
              <a:rPr lang="en-GB" dirty="0" smtClean="0">
                <a:latin typeface="Arial" panose="020B0604020202020204" pitchFamily="34" charset="0"/>
                <a:cs typeface="Arial" panose="020B0604020202020204" pitchFamily="34" charset="0"/>
              </a:rPr>
              <a:t>because </a:t>
            </a:r>
            <a:r>
              <a:rPr lang="en-GB" dirty="0">
                <a:latin typeface="Arial" panose="020B0604020202020204" pitchFamily="34" charset="0"/>
                <a:cs typeface="Arial" panose="020B0604020202020204" pitchFamily="34" charset="0"/>
              </a:rPr>
              <a:t>the more you do, the better you will become at </a:t>
            </a:r>
            <a:r>
              <a:rPr lang="en-GB" dirty="0" smtClean="0">
                <a:latin typeface="Arial" panose="020B0604020202020204" pitchFamily="34" charset="0"/>
                <a:cs typeface="Arial" panose="020B0604020202020204" pitchFamily="34" charset="0"/>
              </a:rPr>
              <a:t>spelling, reading </a:t>
            </a:r>
            <a:r>
              <a:rPr lang="en-GB" dirty="0">
                <a:latin typeface="Arial" panose="020B0604020202020204" pitchFamily="34" charset="0"/>
                <a:cs typeface="Arial" panose="020B0604020202020204" pitchFamily="34" charset="0"/>
              </a:rPr>
              <a:t>and writing!</a:t>
            </a:r>
          </a:p>
          <a:p>
            <a:endParaRPr lang="en-GB" dirty="0"/>
          </a:p>
        </p:txBody>
      </p:sp>
      <p:pic>
        <p:nvPicPr>
          <p:cNvPr id="6" name="Picture 5" descr="&lt;strong&gt;calendar&lt;/strong&gt; | Christopher De Voss"/>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59290" y="502051"/>
            <a:ext cx="2576688" cy="1051709"/>
          </a:xfrm>
          <a:prstGeom prst="rect">
            <a:avLst/>
          </a:prstGeom>
        </p:spPr>
      </p:pic>
      <p:pic>
        <p:nvPicPr>
          <p:cNvPr id="7" name="Picture 6" descr="&lt;strong&gt;calendar&lt;/strong&gt; | Christopher De Voss"/>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435302" y="638979"/>
            <a:ext cx="2576688" cy="1051709"/>
          </a:xfrm>
          <a:prstGeom prst="rect">
            <a:avLst/>
          </a:prstGeom>
        </p:spPr>
      </p:pic>
    </p:spTree>
    <p:extLst>
      <p:ext uri="{BB962C8B-B14F-4D97-AF65-F5344CB8AC3E}">
        <p14:creationId xmlns:p14="http://schemas.microsoft.com/office/powerpoint/2010/main" val="349990705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sz="3100" dirty="0">
                <a:latin typeface="Arial" panose="020B0604020202020204" pitchFamily="34" charset="0"/>
                <a:cs typeface="Arial" panose="020B0604020202020204" pitchFamily="34" charset="0"/>
              </a:rPr>
              <a:t>All of your spelling words for this </a:t>
            </a:r>
            <a:r>
              <a:rPr lang="en-GB" sz="3100" dirty="0" smtClean="0">
                <a:latin typeface="Arial" panose="020B0604020202020204" pitchFamily="34" charset="0"/>
                <a:cs typeface="Arial" panose="020B0604020202020204" pitchFamily="34" charset="0"/>
              </a:rPr>
              <a:t>week and the last week before the half term holiday, </a:t>
            </a:r>
            <a:r>
              <a:rPr lang="en-GB" sz="3100" dirty="0">
                <a:latin typeface="Arial" panose="020B0604020202020204" pitchFamily="34" charset="0"/>
                <a:cs typeface="Arial" panose="020B0604020202020204" pitchFamily="34" charset="0"/>
              </a:rPr>
              <a:t>focus on two letter patterns that usually appear at the end of </a:t>
            </a:r>
            <a:r>
              <a:rPr lang="en-GB" sz="3100" dirty="0" smtClean="0">
                <a:latin typeface="Arial" panose="020B0604020202020204" pitchFamily="34" charset="0"/>
                <a:cs typeface="Arial" panose="020B0604020202020204" pitchFamily="34" charset="0"/>
              </a:rPr>
              <a:t>words. Both have similar patterns.</a:t>
            </a:r>
            <a:r>
              <a:rPr lang="en-GB" dirty="0"/>
              <a:t/>
            </a:r>
            <a:br>
              <a:rPr lang="en-GB" dirty="0"/>
            </a:br>
            <a:endParaRPr lang="en-GB" dirty="0"/>
          </a:p>
        </p:txBody>
      </p:sp>
      <p:sp>
        <p:nvSpPr>
          <p:cNvPr id="3" name="Content Placeholder 2"/>
          <p:cNvSpPr>
            <a:spLocks noGrp="1"/>
          </p:cNvSpPr>
          <p:nvPr>
            <p:ph sz="half" idx="1"/>
          </p:nvPr>
        </p:nvSpPr>
        <p:spPr/>
        <p:txBody>
          <a:bodyPr>
            <a:normAutofit/>
          </a:bodyPr>
          <a:lstStyle/>
          <a:p>
            <a:pPr marL="0" indent="0" algn="ctr">
              <a:buNone/>
            </a:pPr>
            <a:r>
              <a:rPr lang="en-GB" sz="9600" b="1" dirty="0" smtClean="0">
                <a:cs typeface="Clear Sans Light" panose="020B0303030202020304" pitchFamily="34" charset="0"/>
              </a:rPr>
              <a:t>‘</a:t>
            </a:r>
            <a:r>
              <a:rPr lang="en-GB" sz="9600" b="1" dirty="0" err="1" smtClean="0">
                <a:cs typeface="Clear Sans Light" panose="020B0303030202020304" pitchFamily="34" charset="0"/>
              </a:rPr>
              <a:t>gue</a:t>
            </a:r>
            <a:r>
              <a:rPr lang="en-GB" sz="9600" b="1" dirty="0">
                <a:cs typeface="Clear Sans Light" panose="020B0303030202020304" pitchFamily="34" charset="0"/>
              </a:rPr>
              <a:t>’</a:t>
            </a:r>
            <a:endParaRPr lang="en-GB" sz="9600" dirty="0"/>
          </a:p>
          <a:p>
            <a:pPr marL="0" indent="0">
              <a:buNone/>
            </a:pPr>
            <a:r>
              <a:rPr lang="en-GB" sz="4000" dirty="0" smtClean="0">
                <a:latin typeface="Arial" panose="020B0604020202020204" pitchFamily="34" charset="0"/>
                <a:cs typeface="Arial" panose="020B0604020202020204" pitchFamily="34" charset="0"/>
              </a:rPr>
              <a:t>‘</a:t>
            </a:r>
            <a:r>
              <a:rPr lang="en-GB" sz="4000" dirty="0" err="1" smtClean="0">
                <a:latin typeface="Arial" panose="020B0604020202020204" pitchFamily="34" charset="0"/>
                <a:cs typeface="Arial" panose="020B0604020202020204" pitchFamily="34" charset="0"/>
              </a:rPr>
              <a:t>gue</a:t>
            </a:r>
            <a:r>
              <a:rPr lang="en-GB" sz="4000" dirty="0" smtClean="0">
                <a:latin typeface="Arial" panose="020B0604020202020204" pitchFamily="34" charset="0"/>
                <a:cs typeface="Arial" panose="020B0604020202020204" pitchFamily="34" charset="0"/>
              </a:rPr>
              <a:t>’ makes a /g/ sound but is spelt ‘</a:t>
            </a:r>
            <a:r>
              <a:rPr lang="en-GB" sz="4000" dirty="0" err="1" smtClean="0">
                <a:latin typeface="Arial" panose="020B0604020202020204" pitchFamily="34" charset="0"/>
                <a:cs typeface="Arial" panose="020B0604020202020204" pitchFamily="34" charset="0"/>
              </a:rPr>
              <a:t>gue</a:t>
            </a:r>
            <a:r>
              <a:rPr lang="en-GB" sz="4000" dirty="0" smtClean="0">
                <a:latin typeface="Arial" panose="020B0604020202020204" pitchFamily="34" charset="0"/>
                <a:cs typeface="Arial" panose="020B0604020202020204" pitchFamily="34" charset="0"/>
              </a:rPr>
              <a:t>’</a:t>
            </a:r>
          </a:p>
          <a:p>
            <a:pPr marL="0" indent="0">
              <a:buNone/>
            </a:pPr>
            <a:r>
              <a:rPr lang="en-GB" sz="4000" dirty="0" smtClean="0">
                <a:latin typeface="Arial" panose="020B0604020202020204" pitchFamily="34" charset="0"/>
                <a:cs typeface="Arial" panose="020B0604020202020204" pitchFamily="34" charset="0"/>
              </a:rPr>
              <a:t>E.G. fatigue</a:t>
            </a:r>
          </a:p>
        </p:txBody>
      </p:sp>
      <p:sp>
        <p:nvSpPr>
          <p:cNvPr id="5" name="Content Placeholder 4"/>
          <p:cNvSpPr>
            <a:spLocks noGrp="1"/>
          </p:cNvSpPr>
          <p:nvPr>
            <p:ph sz="half" idx="2"/>
          </p:nvPr>
        </p:nvSpPr>
        <p:spPr/>
        <p:txBody>
          <a:bodyPr>
            <a:normAutofit/>
          </a:bodyPr>
          <a:lstStyle/>
          <a:p>
            <a:pPr marL="0" indent="0" algn="ctr">
              <a:buNone/>
            </a:pPr>
            <a:r>
              <a:rPr lang="en-GB" sz="9600" b="1" dirty="0" smtClean="0">
                <a:solidFill>
                  <a:schemeClr val="accent5">
                    <a:lumMod val="75000"/>
                  </a:schemeClr>
                </a:solidFill>
                <a:latin typeface="Arial" panose="020B0604020202020204" pitchFamily="34" charset="0"/>
                <a:cs typeface="Arial" panose="020B0604020202020204" pitchFamily="34" charset="0"/>
              </a:rPr>
              <a:t>‘</a:t>
            </a:r>
            <a:r>
              <a:rPr lang="en-GB" sz="9600" b="1" dirty="0">
                <a:solidFill>
                  <a:schemeClr val="accent5">
                    <a:lumMod val="75000"/>
                  </a:schemeClr>
                </a:solidFill>
                <a:latin typeface="Arial" panose="020B0604020202020204" pitchFamily="34" charset="0"/>
                <a:cs typeface="Arial" panose="020B0604020202020204" pitchFamily="34" charset="0"/>
              </a:rPr>
              <a:t>que’</a:t>
            </a:r>
          </a:p>
          <a:p>
            <a:pPr marL="0" indent="0">
              <a:buNone/>
            </a:pPr>
            <a:r>
              <a:rPr lang="en-GB" sz="4000" dirty="0" smtClean="0">
                <a:latin typeface="Arial" panose="020B0604020202020204" pitchFamily="34" charset="0"/>
                <a:cs typeface="Arial" panose="020B0604020202020204" pitchFamily="34" charset="0"/>
              </a:rPr>
              <a:t>‘que’ makes a /k/ sound but is spelt ‘que’</a:t>
            </a:r>
          </a:p>
          <a:p>
            <a:pPr marL="0" indent="0">
              <a:buNone/>
            </a:pPr>
            <a:r>
              <a:rPr lang="en-GB" sz="4000" dirty="0" smtClean="0">
                <a:latin typeface="Arial" panose="020B0604020202020204" pitchFamily="34" charset="0"/>
                <a:cs typeface="Arial" panose="020B0604020202020204" pitchFamily="34" charset="0"/>
              </a:rPr>
              <a:t>E.G. antique</a:t>
            </a:r>
            <a:endParaRPr lang="en-GB" sz="4000" dirty="0">
              <a:latin typeface="Arial" panose="020B0604020202020204" pitchFamily="34" charset="0"/>
              <a:cs typeface="Arial" panose="020B0604020202020204" pitchFamily="34" charset="0"/>
            </a:endParaRPr>
          </a:p>
        </p:txBody>
      </p:sp>
      <p:pic>
        <p:nvPicPr>
          <p:cNvPr id="6" name="Picture 5" descr="&lt;strong&gt;Rules&lt;/strong&gt; - Handwriting image"/>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910545" y="1507398"/>
            <a:ext cx="1856014" cy="1237343"/>
          </a:xfrm>
          <a:prstGeom prst="rect">
            <a:avLst/>
          </a:prstGeom>
        </p:spPr>
      </p:pic>
    </p:spTree>
    <p:extLst>
      <p:ext uri="{BB962C8B-B14F-4D97-AF65-F5344CB8AC3E}">
        <p14:creationId xmlns:p14="http://schemas.microsoft.com/office/powerpoint/2010/main" val="205830108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latin typeface="Arial" panose="020B0604020202020204" pitchFamily="34" charset="0"/>
                <a:cs typeface="Arial" panose="020B0604020202020204" pitchFamily="34" charset="0"/>
              </a:rPr>
              <a:t>From last time, can </a:t>
            </a:r>
            <a:r>
              <a:rPr lang="en-GB" dirty="0">
                <a:latin typeface="Arial" panose="020B0604020202020204" pitchFamily="34" charset="0"/>
                <a:cs typeface="Arial" panose="020B0604020202020204" pitchFamily="34" charset="0"/>
              </a:rPr>
              <a:t>you think of any words which end with ‘</a:t>
            </a:r>
            <a:r>
              <a:rPr lang="en-GB" dirty="0" err="1">
                <a:latin typeface="Arial" panose="020B0604020202020204" pitchFamily="34" charset="0"/>
                <a:cs typeface="Arial" panose="020B0604020202020204" pitchFamily="34" charset="0"/>
              </a:rPr>
              <a:t>gue</a:t>
            </a:r>
            <a:r>
              <a:rPr lang="en-GB" dirty="0">
                <a:latin typeface="Arial" panose="020B0604020202020204" pitchFamily="34" charset="0"/>
                <a:cs typeface="Arial" panose="020B0604020202020204" pitchFamily="34" charset="0"/>
              </a:rPr>
              <a:t>’ or ‘que’? </a:t>
            </a:r>
          </a:p>
        </p:txBody>
      </p:sp>
      <p:sp>
        <p:nvSpPr>
          <p:cNvPr id="3" name="Content Placeholder 2"/>
          <p:cNvSpPr>
            <a:spLocks noGrp="1"/>
          </p:cNvSpPr>
          <p:nvPr>
            <p:ph idx="1"/>
          </p:nvPr>
        </p:nvSpPr>
        <p:spPr/>
        <p:txBody>
          <a:bodyPr>
            <a:normAutofit/>
          </a:bodyPr>
          <a:lstStyle/>
          <a:p>
            <a:endParaRPr lang="en-GB" sz="4000" dirty="0" smtClean="0">
              <a:latin typeface="Arial" panose="020B0604020202020204" pitchFamily="34" charset="0"/>
              <a:cs typeface="Arial" panose="020B0604020202020204" pitchFamily="34" charset="0"/>
            </a:endParaRPr>
          </a:p>
          <a:p>
            <a:r>
              <a:rPr lang="en-GB" sz="4000" dirty="0" smtClean="0">
                <a:latin typeface="Arial" panose="020B0604020202020204" pitchFamily="34" charset="0"/>
                <a:cs typeface="Arial" panose="020B0604020202020204" pitchFamily="34" charset="0"/>
              </a:rPr>
              <a:t>Tell </a:t>
            </a:r>
            <a:r>
              <a:rPr lang="en-GB" sz="4000" dirty="0">
                <a:latin typeface="Arial" panose="020B0604020202020204" pitchFamily="34" charset="0"/>
                <a:cs typeface="Arial" panose="020B0604020202020204" pitchFamily="34" charset="0"/>
              </a:rPr>
              <a:t>your adult or write them </a:t>
            </a:r>
            <a:r>
              <a:rPr lang="en-GB" sz="4000" dirty="0" smtClean="0">
                <a:latin typeface="Arial" panose="020B0604020202020204" pitchFamily="34" charset="0"/>
                <a:cs typeface="Arial" panose="020B0604020202020204" pitchFamily="34" charset="0"/>
              </a:rPr>
              <a:t>down (apart from antique and fatigue).</a:t>
            </a:r>
            <a:endParaRPr lang="en-GB" sz="4000" dirty="0">
              <a:latin typeface="Arial" panose="020B0604020202020204" pitchFamily="34" charset="0"/>
              <a:cs typeface="Arial" panose="020B0604020202020204" pitchFamily="34" charset="0"/>
            </a:endParaRPr>
          </a:p>
        </p:txBody>
      </p:sp>
      <p:pic>
        <p:nvPicPr>
          <p:cNvPr id="6" name="Picture 5" descr="&lt;strong&gt;Question&lt;/strong&gt; Mark Free Stock Photo - Public Domain Pictures"/>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882754" y="3646442"/>
            <a:ext cx="2530521" cy="2530521"/>
          </a:xfrm>
          <a:prstGeom prst="rect">
            <a:avLst/>
          </a:prstGeom>
        </p:spPr>
      </p:pic>
    </p:spTree>
    <p:extLst>
      <p:ext uri="{BB962C8B-B14F-4D97-AF65-F5344CB8AC3E}">
        <p14:creationId xmlns:p14="http://schemas.microsoft.com/office/powerpoint/2010/main" val="412897867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latin typeface="Arial" panose="020B0604020202020204" pitchFamily="34" charset="0"/>
                <a:cs typeface="Arial" panose="020B0604020202020204" pitchFamily="34" charset="0"/>
              </a:rPr>
              <a:t>How many can you think of?</a:t>
            </a:r>
            <a:r>
              <a:rPr lang="en-GB" dirty="0" smtClean="0"/>
              <a:t/>
            </a:r>
            <a:br>
              <a:rPr lang="en-GB" dirty="0" smtClean="0"/>
            </a:br>
            <a:endParaRPr lang="en-GB" dirty="0"/>
          </a:p>
        </p:txBody>
      </p:sp>
      <p:sp>
        <p:nvSpPr>
          <p:cNvPr id="3" name="Content Placeholder 2"/>
          <p:cNvSpPr>
            <a:spLocks noGrp="1"/>
          </p:cNvSpPr>
          <p:nvPr>
            <p:ph idx="1"/>
          </p:nvPr>
        </p:nvSpPr>
        <p:spPr/>
        <p:txBody>
          <a:bodyPr>
            <a:normAutofit/>
          </a:bodyPr>
          <a:lstStyle/>
          <a:p>
            <a:r>
              <a:rPr lang="en-GB" sz="2400" dirty="0">
                <a:latin typeface="Arial" panose="020B0604020202020204" pitchFamily="34" charset="0"/>
                <a:cs typeface="Arial" panose="020B0604020202020204" pitchFamily="34" charset="0"/>
              </a:rPr>
              <a:t>l</a:t>
            </a:r>
            <a:r>
              <a:rPr lang="en-GB" sz="2400" dirty="0" smtClean="0">
                <a:latin typeface="Arial" panose="020B0604020202020204" pitchFamily="34" charset="0"/>
                <a:cs typeface="Arial" panose="020B0604020202020204" pitchFamily="34" charset="0"/>
              </a:rPr>
              <a:t>eague                          technique</a:t>
            </a:r>
            <a:endParaRPr lang="en-GB" sz="2400" dirty="0">
              <a:latin typeface="Arial" panose="020B0604020202020204" pitchFamily="34" charset="0"/>
              <a:cs typeface="Arial" panose="020B0604020202020204" pitchFamily="34" charset="0"/>
            </a:endParaRPr>
          </a:p>
          <a:p>
            <a:r>
              <a:rPr lang="en-GB" sz="2400" dirty="0">
                <a:latin typeface="Arial" panose="020B0604020202020204" pitchFamily="34" charset="0"/>
                <a:cs typeface="Arial" panose="020B0604020202020204" pitchFamily="34" charset="0"/>
              </a:rPr>
              <a:t>t</a:t>
            </a:r>
            <a:r>
              <a:rPr lang="en-GB" sz="2400" dirty="0" smtClean="0">
                <a:latin typeface="Arial" panose="020B0604020202020204" pitchFamily="34" charset="0"/>
                <a:cs typeface="Arial" panose="020B0604020202020204" pitchFamily="34" charset="0"/>
              </a:rPr>
              <a:t>ongue                          antique</a:t>
            </a:r>
            <a:endParaRPr lang="en-GB" sz="2400" dirty="0">
              <a:latin typeface="Arial" panose="020B0604020202020204" pitchFamily="34" charset="0"/>
              <a:cs typeface="Arial" panose="020B0604020202020204" pitchFamily="34" charset="0"/>
            </a:endParaRPr>
          </a:p>
          <a:p>
            <a:r>
              <a:rPr lang="en-GB" sz="2400" dirty="0">
                <a:latin typeface="Arial" panose="020B0604020202020204" pitchFamily="34" charset="0"/>
                <a:cs typeface="Arial" panose="020B0604020202020204" pitchFamily="34" charset="0"/>
              </a:rPr>
              <a:t>f</a:t>
            </a:r>
            <a:r>
              <a:rPr lang="en-GB" sz="2400" dirty="0" smtClean="0">
                <a:latin typeface="Arial" panose="020B0604020202020204" pitchFamily="34" charset="0"/>
                <a:cs typeface="Arial" panose="020B0604020202020204" pitchFamily="34" charset="0"/>
              </a:rPr>
              <a:t>atigue                          unique</a:t>
            </a:r>
            <a:endParaRPr lang="en-GB" sz="2400" dirty="0">
              <a:latin typeface="Arial" panose="020B0604020202020204" pitchFamily="34" charset="0"/>
              <a:cs typeface="Arial" panose="020B0604020202020204" pitchFamily="34" charset="0"/>
            </a:endParaRPr>
          </a:p>
          <a:p>
            <a:r>
              <a:rPr lang="en-GB" sz="2400" dirty="0">
                <a:latin typeface="Arial" panose="020B0604020202020204" pitchFamily="34" charset="0"/>
                <a:cs typeface="Arial" panose="020B0604020202020204" pitchFamily="34" charset="0"/>
              </a:rPr>
              <a:t>v</a:t>
            </a:r>
            <a:r>
              <a:rPr lang="en-GB" sz="2400" dirty="0" smtClean="0">
                <a:latin typeface="Arial" panose="020B0604020202020204" pitchFamily="34" charset="0"/>
                <a:cs typeface="Arial" panose="020B0604020202020204" pitchFamily="34" charset="0"/>
              </a:rPr>
              <a:t>ague                           cheque</a:t>
            </a:r>
            <a:endParaRPr lang="en-GB" sz="2400" dirty="0">
              <a:latin typeface="Arial" panose="020B0604020202020204" pitchFamily="34" charset="0"/>
              <a:cs typeface="Arial" panose="020B0604020202020204" pitchFamily="34" charset="0"/>
            </a:endParaRPr>
          </a:p>
          <a:p>
            <a:r>
              <a:rPr lang="en-GB" sz="2400" dirty="0">
                <a:latin typeface="Arial" panose="020B0604020202020204" pitchFamily="34" charset="0"/>
                <a:cs typeface="Arial" panose="020B0604020202020204" pitchFamily="34" charset="0"/>
              </a:rPr>
              <a:t>p</a:t>
            </a:r>
            <a:r>
              <a:rPr lang="en-GB" sz="2400" dirty="0" smtClean="0">
                <a:latin typeface="Arial" panose="020B0604020202020204" pitchFamily="34" charset="0"/>
                <a:cs typeface="Arial" panose="020B0604020202020204" pitchFamily="34" charset="0"/>
              </a:rPr>
              <a:t>lague                          mosque</a:t>
            </a:r>
            <a:endParaRPr lang="en-GB" sz="2400" dirty="0">
              <a:latin typeface="Arial" panose="020B0604020202020204" pitchFamily="34" charset="0"/>
              <a:cs typeface="Arial" panose="020B0604020202020204" pitchFamily="34" charset="0"/>
            </a:endParaRPr>
          </a:p>
          <a:p>
            <a:r>
              <a:rPr lang="en-GB" sz="2400" dirty="0">
                <a:latin typeface="Arial" panose="020B0604020202020204" pitchFamily="34" charset="0"/>
                <a:cs typeface="Arial" panose="020B0604020202020204" pitchFamily="34" charset="0"/>
              </a:rPr>
              <a:t>dialogue</a:t>
            </a:r>
          </a:p>
          <a:p>
            <a:r>
              <a:rPr lang="en-GB" sz="2400" dirty="0">
                <a:latin typeface="Arial" panose="020B0604020202020204" pitchFamily="34" charset="0"/>
                <a:cs typeface="Arial" panose="020B0604020202020204" pitchFamily="34" charset="0"/>
              </a:rPr>
              <a:t>c</a:t>
            </a:r>
            <a:r>
              <a:rPr lang="en-GB" sz="2400" dirty="0" smtClean="0">
                <a:latin typeface="Arial" panose="020B0604020202020204" pitchFamily="34" charset="0"/>
                <a:cs typeface="Arial" panose="020B0604020202020204" pitchFamily="34" charset="0"/>
              </a:rPr>
              <a:t>atalogue</a:t>
            </a:r>
          </a:p>
          <a:p>
            <a:endParaRPr lang="en-GB" dirty="0" smtClean="0">
              <a:latin typeface="Arial" panose="020B0604020202020204" pitchFamily="34" charset="0"/>
              <a:cs typeface="Arial" panose="020B0604020202020204" pitchFamily="34" charset="0"/>
            </a:endParaRPr>
          </a:p>
          <a:p>
            <a:pPr marL="0" indent="0">
              <a:buNone/>
            </a:pPr>
            <a:endParaRPr lang="en-GB" sz="2400" dirty="0">
              <a:latin typeface="Arial" panose="020B0604020202020204" pitchFamily="34" charset="0"/>
              <a:cs typeface="Arial" panose="020B0604020202020204" pitchFamily="34" charset="0"/>
            </a:endParaRPr>
          </a:p>
          <a:p>
            <a:pPr marL="0" indent="0">
              <a:buNone/>
            </a:pPr>
            <a:endParaRPr lang="en-GB" dirty="0" smtClean="0"/>
          </a:p>
        </p:txBody>
      </p:sp>
    </p:spTree>
    <p:extLst>
      <p:ext uri="{BB962C8B-B14F-4D97-AF65-F5344CB8AC3E}">
        <p14:creationId xmlns:p14="http://schemas.microsoft.com/office/powerpoint/2010/main" val="288059009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altLang="en-US" sz="2400" dirty="0">
                <a:latin typeface="Arial" panose="020B0604020202020204" pitchFamily="34" charset="0"/>
                <a:cs typeface="Arial" panose="020B0604020202020204" pitchFamily="34" charset="0"/>
              </a:rPr>
              <a:t>This is the </a:t>
            </a:r>
            <a:r>
              <a:rPr lang="en-GB" altLang="en-US" sz="2400" b="1" dirty="0">
                <a:latin typeface="Arial" panose="020B0604020202020204" pitchFamily="34" charset="0"/>
                <a:cs typeface="Arial" panose="020B0604020202020204" pitchFamily="34" charset="0"/>
              </a:rPr>
              <a:t>Squeeze O-</a:t>
            </a:r>
            <a:r>
              <a:rPr lang="en-GB" altLang="en-US" sz="2400" b="1" dirty="0" err="1">
                <a:latin typeface="Arial" panose="020B0604020202020204" pitchFamily="34" charset="0"/>
                <a:cs typeface="Arial" panose="020B0604020202020204" pitchFamily="34" charset="0"/>
              </a:rPr>
              <a:t>Matic</a:t>
            </a:r>
            <a:r>
              <a:rPr lang="en-GB" altLang="en-US" sz="2400" b="1" dirty="0">
                <a:latin typeface="Arial" panose="020B0604020202020204" pitchFamily="34" charset="0"/>
                <a:cs typeface="Arial" panose="020B0604020202020204" pitchFamily="34" charset="0"/>
              </a:rPr>
              <a:t> 17</a:t>
            </a:r>
            <a:r>
              <a:rPr lang="en-GB" altLang="en-US" sz="2400" dirty="0">
                <a:latin typeface="Arial" panose="020B0604020202020204" pitchFamily="34" charset="0"/>
                <a:cs typeface="Arial" panose="020B0604020202020204" pitchFamily="34" charset="0"/>
              </a:rPr>
              <a:t>. It squeezes letters together which makes a word. Can you work out the word</a:t>
            </a:r>
            <a:r>
              <a:rPr lang="en-GB" altLang="en-US" sz="2400" dirty="0" smtClean="0">
                <a:latin typeface="Arial" panose="020B0604020202020204" pitchFamily="34" charset="0"/>
                <a:cs typeface="Arial" panose="020B0604020202020204" pitchFamily="34" charset="0"/>
              </a:rPr>
              <a:t>?</a:t>
            </a:r>
            <a:r>
              <a:rPr lang="en-GB" sz="2400" dirty="0" smtClean="0">
                <a:solidFill>
                  <a:srgbClr val="1C1C1C"/>
                </a:solidFill>
                <a:latin typeface="Arial" panose="020B0604020202020204" pitchFamily="34" charset="0"/>
                <a:cs typeface="Arial" panose="020B0604020202020204" pitchFamily="34" charset="0"/>
              </a:rPr>
              <a:t> </a:t>
            </a:r>
            <a:r>
              <a:rPr lang="en-GB" sz="2400" dirty="0">
                <a:solidFill>
                  <a:srgbClr val="1C1C1C"/>
                </a:solidFill>
                <a:latin typeface="Arial" panose="020B0604020202020204" pitchFamily="34" charset="0"/>
                <a:cs typeface="Arial" panose="020B0604020202020204" pitchFamily="34" charset="0"/>
              </a:rPr>
              <a:t>Can you work with </a:t>
            </a:r>
            <a:r>
              <a:rPr lang="en-GB" sz="2400" dirty="0" smtClean="0">
                <a:solidFill>
                  <a:srgbClr val="1C1C1C"/>
                </a:solidFill>
                <a:latin typeface="Arial" panose="020B0604020202020204" pitchFamily="34" charset="0"/>
                <a:cs typeface="Arial" panose="020B0604020202020204" pitchFamily="34" charset="0"/>
              </a:rPr>
              <a:t>an adult or partner </a:t>
            </a:r>
            <a:r>
              <a:rPr lang="en-GB" sz="2400" dirty="0">
                <a:solidFill>
                  <a:srgbClr val="1C1C1C"/>
                </a:solidFill>
                <a:latin typeface="Arial" panose="020B0604020202020204" pitchFamily="34" charset="0"/>
                <a:cs typeface="Arial" panose="020B0604020202020204" pitchFamily="34" charset="0"/>
              </a:rPr>
              <a:t>to </a:t>
            </a:r>
            <a:r>
              <a:rPr lang="en-GB" sz="2400" dirty="0" smtClean="0">
                <a:solidFill>
                  <a:srgbClr val="1C1C1C"/>
                </a:solidFill>
                <a:latin typeface="Arial" panose="020B0604020202020204" pitchFamily="34" charset="0"/>
                <a:cs typeface="Arial" panose="020B0604020202020204" pitchFamily="34" charset="0"/>
              </a:rPr>
              <a:t>figure </a:t>
            </a:r>
            <a:r>
              <a:rPr lang="en-GB" sz="2400" dirty="0">
                <a:solidFill>
                  <a:srgbClr val="1C1C1C"/>
                </a:solidFill>
                <a:latin typeface="Arial" panose="020B0604020202020204" pitchFamily="34" charset="0"/>
                <a:cs typeface="Arial" panose="020B0604020202020204" pitchFamily="34" charset="0"/>
              </a:rPr>
              <a:t>out what they might be? Don’t forget that they’ll all have either a ‘</a:t>
            </a:r>
            <a:r>
              <a:rPr lang="en-GB" sz="2400" b="1" dirty="0">
                <a:solidFill>
                  <a:srgbClr val="1C1C1C"/>
                </a:solidFill>
                <a:latin typeface="Arial" panose="020B0604020202020204" pitchFamily="34" charset="0"/>
                <a:cs typeface="Arial" panose="020B0604020202020204" pitchFamily="34" charset="0"/>
              </a:rPr>
              <a:t>que</a:t>
            </a:r>
            <a:r>
              <a:rPr lang="en-GB" sz="2400" dirty="0">
                <a:solidFill>
                  <a:srgbClr val="1C1C1C"/>
                </a:solidFill>
                <a:latin typeface="Arial" panose="020B0604020202020204" pitchFamily="34" charset="0"/>
                <a:cs typeface="Arial" panose="020B0604020202020204" pitchFamily="34" charset="0"/>
              </a:rPr>
              <a:t>’ (/k/ sound) or a ‘</a:t>
            </a:r>
            <a:r>
              <a:rPr lang="en-GB" sz="2400" b="1" dirty="0" err="1">
                <a:solidFill>
                  <a:srgbClr val="1C1C1C"/>
                </a:solidFill>
                <a:latin typeface="Arial" panose="020B0604020202020204" pitchFamily="34" charset="0"/>
                <a:cs typeface="Arial" panose="020B0604020202020204" pitchFamily="34" charset="0"/>
              </a:rPr>
              <a:t>gue</a:t>
            </a:r>
            <a:r>
              <a:rPr lang="en-GB" sz="2400" dirty="0">
                <a:solidFill>
                  <a:srgbClr val="1C1C1C"/>
                </a:solidFill>
                <a:latin typeface="Arial" panose="020B0604020202020204" pitchFamily="34" charset="0"/>
                <a:cs typeface="Arial" panose="020B0604020202020204" pitchFamily="34" charset="0"/>
              </a:rPr>
              <a:t>’ (/g/ sound). </a:t>
            </a:r>
            <a:br>
              <a:rPr lang="en-GB" sz="2400" dirty="0">
                <a:solidFill>
                  <a:srgbClr val="1C1C1C"/>
                </a:solidFill>
                <a:latin typeface="Arial" panose="020B0604020202020204" pitchFamily="34" charset="0"/>
                <a:cs typeface="Arial" panose="020B0604020202020204" pitchFamily="34" charset="0"/>
              </a:rPr>
            </a:br>
            <a:endParaRPr lang="en-GB" sz="2400" dirty="0">
              <a:latin typeface="Arial" panose="020B0604020202020204" pitchFamily="34" charset="0"/>
              <a:cs typeface="Arial" panose="020B0604020202020204" pitchFamily="34" charset="0"/>
            </a:endParaRPr>
          </a:p>
        </p:txBody>
      </p:sp>
      <p:sp>
        <p:nvSpPr>
          <p:cNvPr id="5" name="Oval 4"/>
          <p:cNvSpPr/>
          <p:nvPr/>
        </p:nvSpPr>
        <p:spPr>
          <a:xfrm>
            <a:off x="4141125" y="2704972"/>
            <a:ext cx="554038" cy="55403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72000" tIns="0" bIns="72000" anchor="ctr"/>
          <a:lstStyle/>
          <a:p>
            <a:pPr algn="ctr">
              <a:defRPr/>
            </a:pPr>
            <a:r>
              <a:rPr lang="en-GB" sz="3200" b="1" dirty="0">
                <a:solidFill>
                  <a:schemeClr val="tx1"/>
                </a:solidFill>
              </a:rPr>
              <a:t>e</a:t>
            </a:r>
          </a:p>
        </p:txBody>
      </p:sp>
      <p:sp>
        <p:nvSpPr>
          <p:cNvPr id="6" name="Oval 5"/>
          <p:cNvSpPr/>
          <p:nvPr/>
        </p:nvSpPr>
        <p:spPr>
          <a:xfrm>
            <a:off x="4584248" y="2189540"/>
            <a:ext cx="554037" cy="55403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72000" tIns="0" bIns="72000" anchor="ctr"/>
          <a:lstStyle/>
          <a:p>
            <a:pPr algn="ctr">
              <a:defRPr/>
            </a:pPr>
            <a:r>
              <a:rPr lang="en-GB" sz="3200" b="1" dirty="0" err="1" smtClean="0">
                <a:solidFill>
                  <a:schemeClr val="tx1"/>
                </a:solidFill>
              </a:rPr>
              <a:t>i</a:t>
            </a:r>
            <a:endParaRPr lang="en-GB" sz="3200" b="1" dirty="0">
              <a:solidFill>
                <a:schemeClr val="tx1"/>
              </a:solidFill>
            </a:endParaRPr>
          </a:p>
        </p:txBody>
      </p:sp>
      <p:sp>
        <p:nvSpPr>
          <p:cNvPr id="7" name="Oval 6"/>
          <p:cNvSpPr/>
          <p:nvPr/>
        </p:nvSpPr>
        <p:spPr>
          <a:xfrm>
            <a:off x="5695860" y="1967309"/>
            <a:ext cx="554038" cy="55403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72000" tIns="0" bIns="108000" anchor="ctr"/>
          <a:lstStyle/>
          <a:p>
            <a:pPr algn="ctr">
              <a:defRPr/>
            </a:pPr>
            <a:r>
              <a:rPr lang="en-GB" sz="3200" b="1" dirty="0" smtClean="0">
                <a:solidFill>
                  <a:schemeClr val="tx1"/>
                </a:solidFill>
              </a:rPr>
              <a:t>n</a:t>
            </a:r>
            <a:endParaRPr lang="en-GB" sz="3200" b="1" dirty="0">
              <a:solidFill>
                <a:schemeClr val="tx1"/>
              </a:solidFill>
            </a:endParaRPr>
          </a:p>
        </p:txBody>
      </p:sp>
      <p:sp>
        <p:nvSpPr>
          <p:cNvPr id="9" name="Oval 8"/>
          <p:cNvSpPr/>
          <p:nvPr/>
        </p:nvSpPr>
        <p:spPr>
          <a:xfrm>
            <a:off x="3587088" y="2888199"/>
            <a:ext cx="554037" cy="55403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72000" tIns="0" bIns="72000" anchor="ctr"/>
          <a:lstStyle/>
          <a:p>
            <a:pPr algn="ctr">
              <a:defRPr/>
            </a:pPr>
            <a:r>
              <a:rPr lang="en-GB" sz="3200" b="1" dirty="0">
                <a:solidFill>
                  <a:schemeClr val="tx1"/>
                </a:solidFill>
              </a:rPr>
              <a:t>u</a:t>
            </a:r>
          </a:p>
        </p:txBody>
      </p:sp>
      <p:pic>
        <p:nvPicPr>
          <p:cNvPr id="10" name="Picture 1"/>
          <p:cNvPicPr>
            <a:picLocks noGrp="1" noChangeAspect="1"/>
          </p:cNvPicPr>
          <p:nvPr>
            <p:ph idx="1"/>
          </p:nvPr>
        </p:nvPicPr>
        <p:blipFill>
          <a:blip r:embed="rId2" cstate="print">
            <a:extLst>
              <a:ext uri="{28A0092B-C50C-407E-A947-70E740481C1C}">
                <a14:useLocalDpi xmlns:a14="http://schemas.microsoft.com/office/drawing/2010/main" val="0"/>
              </a:ext>
            </a:extLst>
          </a:blip>
          <a:srcRect/>
          <a:stretch>
            <a:fillRect/>
          </a:stretch>
        </p:blipFill>
        <p:spPr bwMode="auto">
          <a:xfrm>
            <a:off x="4861267" y="3039460"/>
            <a:ext cx="2469465" cy="22932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Rectangle 10"/>
          <p:cNvSpPr/>
          <p:nvPr/>
        </p:nvSpPr>
        <p:spPr>
          <a:xfrm>
            <a:off x="5138285" y="2338207"/>
            <a:ext cx="433132" cy="646331"/>
          </a:xfrm>
          <a:prstGeom prst="rect">
            <a:avLst/>
          </a:prstGeom>
        </p:spPr>
        <p:txBody>
          <a:bodyPr wrap="none">
            <a:spAutoFit/>
          </a:bodyPr>
          <a:lstStyle/>
          <a:p>
            <a:pPr algn="ctr">
              <a:defRPr/>
            </a:pPr>
            <a:r>
              <a:rPr lang="en-GB" sz="3600" b="1" dirty="0" smtClean="0"/>
              <a:t>q</a:t>
            </a:r>
            <a:endParaRPr lang="en-GB" sz="3600" b="1" dirty="0"/>
          </a:p>
        </p:txBody>
      </p:sp>
      <p:sp>
        <p:nvSpPr>
          <p:cNvPr id="12" name="Oval 11"/>
          <p:cNvSpPr/>
          <p:nvPr/>
        </p:nvSpPr>
        <p:spPr>
          <a:xfrm>
            <a:off x="3864107" y="2150934"/>
            <a:ext cx="554037" cy="55403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72000" tIns="0" bIns="72000" anchor="ctr"/>
          <a:lstStyle/>
          <a:p>
            <a:pPr algn="ctr">
              <a:defRPr/>
            </a:pPr>
            <a:r>
              <a:rPr lang="en-GB" sz="3200" b="1" dirty="0">
                <a:solidFill>
                  <a:schemeClr val="tx1"/>
                </a:solidFill>
              </a:rPr>
              <a:t>u</a:t>
            </a:r>
          </a:p>
        </p:txBody>
      </p:sp>
    </p:spTree>
    <p:extLst>
      <p:ext uri="{BB962C8B-B14F-4D97-AF65-F5344CB8AC3E}">
        <p14:creationId xmlns:p14="http://schemas.microsoft.com/office/powerpoint/2010/main" val="29498184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par>
                                <p:cTn id="8" presetID="10" presetClass="entr" presetSubtype="0" fill="hold" grpId="0" nodeType="withEffect">
                                  <p:stCondLst>
                                    <p:cond delay="50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500"/>
                                        <p:tgtEl>
                                          <p:spTgt spid="6"/>
                                        </p:tgtEl>
                                      </p:cBhvr>
                                    </p:animEffect>
                                  </p:childTnLst>
                                </p:cTn>
                              </p:par>
                              <p:par>
                                <p:cTn id="11" presetID="10" presetClass="entr" presetSubtype="0" fill="hold" grpId="0" nodeType="withEffect">
                                  <p:stCondLst>
                                    <p:cond delay="100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500"/>
                                        <p:tgtEl>
                                          <p:spTgt spid="7"/>
                                        </p:tgtEl>
                                      </p:cBhvr>
                                    </p:animEffect>
                                  </p:childTnLst>
                                </p:cTn>
                              </p:par>
                              <p:par>
                                <p:cTn id="14" presetID="10" presetClass="entr" presetSubtype="0" fill="hold" grpId="0" nodeType="withEffect">
                                  <p:stCondLst>
                                    <p:cond delay="2000"/>
                                  </p:stCondLst>
                                  <p:childTnLst>
                                    <p:set>
                                      <p:cBhvr>
                                        <p:cTn id="15" dur="1" fill="hold">
                                          <p:stCondLst>
                                            <p:cond delay="0"/>
                                          </p:stCondLst>
                                        </p:cTn>
                                        <p:tgtEl>
                                          <p:spTgt spid="9"/>
                                        </p:tgtEl>
                                        <p:attrNameLst>
                                          <p:attrName>style.visibility</p:attrName>
                                        </p:attrNameLst>
                                      </p:cBhvr>
                                      <p:to>
                                        <p:strVal val="visible"/>
                                      </p:to>
                                    </p:set>
                                    <p:animEffect transition="in" filter="fade">
                                      <p:cBhvr>
                                        <p:cTn id="16" dur="500"/>
                                        <p:tgtEl>
                                          <p:spTgt spid="9"/>
                                        </p:tgtEl>
                                      </p:cBhvr>
                                    </p:animEffect>
                                  </p:childTnLst>
                                </p:cTn>
                              </p:par>
                              <p:par>
                                <p:cTn id="17" presetID="10" presetClass="entr" presetSubtype="0" fill="hold" grpId="0" nodeType="withEffect">
                                  <p:stCondLst>
                                    <p:cond delay="2000"/>
                                  </p:stCondLst>
                                  <p:childTnLst>
                                    <p:set>
                                      <p:cBhvr>
                                        <p:cTn id="18" dur="1" fill="hold">
                                          <p:stCondLst>
                                            <p:cond delay="0"/>
                                          </p:stCondLst>
                                        </p:cTn>
                                        <p:tgtEl>
                                          <p:spTgt spid="12"/>
                                        </p:tgtEl>
                                        <p:attrNameLst>
                                          <p:attrName>style.visibility</p:attrName>
                                        </p:attrNameLst>
                                      </p:cBhvr>
                                      <p:to>
                                        <p:strVal val="visible"/>
                                      </p:to>
                                    </p:set>
                                    <p:animEffect transition="in" filter="fade">
                                      <p:cBhvr>
                                        <p:cTn id="19"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9" grpId="0" animBg="1"/>
      <p:bldP spid="12"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latin typeface="Arial" panose="020B0604020202020204" pitchFamily="34" charset="0"/>
                <a:cs typeface="Arial" panose="020B0604020202020204" pitchFamily="34" charset="0"/>
              </a:rPr>
              <a:t>Answer is …</a:t>
            </a:r>
            <a:endParaRPr lang="en-GB" dirty="0">
              <a:latin typeface="Arial" panose="020B0604020202020204" pitchFamily="34" charset="0"/>
              <a:cs typeface="Arial" panose="020B0604020202020204" pitchFamily="34" charset="0"/>
            </a:endParaRPr>
          </a:p>
        </p:txBody>
      </p:sp>
      <p:pic>
        <p:nvPicPr>
          <p:cNvPr id="9" name="Content Placeholder 8"/>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7738901" y="1923663"/>
            <a:ext cx="2069969" cy="23775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1"/>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465697" y="2733675"/>
            <a:ext cx="2469465" cy="22932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Rectangle 10"/>
          <p:cNvSpPr/>
          <p:nvPr/>
        </p:nvSpPr>
        <p:spPr>
          <a:xfrm>
            <a:off x="6313001" y="5269911"/>
            <a:ext cx="4219425" cy="646331"/>
          </a:xfrm>
          <a:prstGeom prst="rect">
            <a:avLst/>
          </a:prstGeom>
        </p:spPr>
        <p:txBody>
          <a:bodyPr wrap="none">
            <a:spAutoFit/>
          </a:bodyPr>
          <a:lstStyle/>
          <a:p>
            <a:r>
              <a:rPr lang="en-GB" sz="3600" dirty="0">
                <a:latin typeface="Arial" panose="020B0604020202020204" pitchFamily="34" charset="0"/>
                <a:cs typeface="Arial" panose="020B0604020202020204" pitchFamily="34" charset="0"/>
              </a:rPr>
              <a:t>Only one of its kind</a:t>
            </a:r>
            <a:r>
              <a:rPr lang="en-GB" dirty="0"/>
              <a:t>. </a:t>
            </a:r>
          </a:p>
        </p:txBody>
      </p:sp>
      <p:sp>
        <p:nvSpPr>
          <p:cNvPr id="12" name="Rectangle 11"/>
          <p:cNvSpPr/>
          <p:nvPr/>
        </p:nvSpPr>
        <p:spPr>
          <a:xfrm>
            <a:off x="5349861" y="3880310"/>
            <a:ext cx="1633781" cy="646331"/>
          </a:xfrm>
          <a:prstGeom prst="rect">
            <a:avLst/>
          </a:prstGeom>
        </p:spPr>
        <p:txBody>
          <a:bodyPr wrap="none">
            <a:spAutoFit/>
          </a:bodyPr>
          <a:lstStyle/>
          <a:p>
            <a:r>
              <a:rPr lang="en-GB" sz="3600" dirty="0">
                <a:latin typeface="Arial" panose="020B0604020202020204" pitchFamily="34" charset="0"/>
                <a:cs typeface="Arial" panose="020B0604020202020204" pitchFamily="34" charset="0"/>
              </a:rPr>
              <a:t>unique</a:t>
            </a:r>
            <a:r>
              <a:rPr lang="en-GB" dirty="0">
                <a:latin typeface="Arial" panose="020B0604020202020204" pitchFamily="34" charset="0"/>
                <a:cs typeface="Arial" panose="020B0604020202020204" pitchFamily="34" charset="0"/>
              </a:rPr>
              <a:t> </a:t>
            </a:r>
            <a:endParaRPr lang="en-GB" dirty="0"/>
          </a:p>
        </p:txBody>
      </p:sp>
    </p:spTree>
    <p:extLst>
      <p:ext uri="{BB962C8B-B14F-4D97-AF65-F5344CB8AC3E}">
        <p14:creationId xmlns:p14="http://schemas.microsoft.com/office/powerpoint/2010/main" val="9540221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rgbClr val="1C1C1C"/>
                </a:solidFill>
                <a:latin typeface="Arial" panose="020B0604020202020204" pitchFamily="34" charset="0"/>
                <a:cs typeface="Arial" panose="020B0604020202020204" pitchFamily="34" charset="0"/>
              </a:rPr>
              <a:t>Don’t forget that they’ll all have either a ‘</a:t>
            </a:r>
            <a:r>
              <a:rPr lang="en-GB" b="1" dirty="0">
                <a:solidFill>
                  <a:srgbClr val="1C1C1C"/>
                </a:solidFill>
                <a:latin typeface="Arial" panose="020B0604020202020204" pitchFamily="34" charset="0"/>
                <a:cs typeface="Arial" panose="020B0604020202020204" pitchFamily="34" charset="0"/>
              </a:rPr>
              <a:t>que</a:t>
            </a:r>
            <a:r>
              <a:rPr lang="en-GB" dirty="0">
                <a:solidFill>
                  <a:srgbClr val="1C1C1C"/>
                </a:solidFill>
                <a:latin typeface="Arial" panose="020B0604020202020204" pitchFamily="34" charset="0"/>
                <a:cs typeface="Arial" panose="020B0604020202020204" pitchFamily="34" charset="0"/>
              </a:rPr>
              <a:t>’ (/k/ sound) or a ‘</a:t>
            </a:r>
            <a:r>
              <a:rPr lang="en-GB" b="1" dirty="0" err="1">
                <a:solidFill>
                  <a:srgbClr val="1C1C1C"/>
                </a:solidFill>
                <a:latin typeface="Arial" panose="020B0604020202020204" pitchFamily="34" charset="0"/>
                <a:cs typeface="Arial" panose="020B0604020202020204" pitchFamily="34" charset="0"/>
              </a:rPr>
              <a:t>gue</a:t>
            </a:r>
            <a:r>
              <a:rPr lang="en-GB" dirty="0">
                <a:solidFill>
                  <a:srgbClr val="1C1C1C"/>
                </a:solidFill>
                <a:latin typeface="Arial" panose="020B0604020202020204" pitchFamily="34" charset="0"/>
                <a:cs typeface="Arial" panose="020B0604020202020204" pitchFamily="34" charset="0"/>
              </a:rPr>
              <a:t>’ (/g/ sound).</a:t>
            </a:r>
            <a:endParaRPr lang="en-GB" dirty="0"/>
          </a:p>
        </p:txBody>
      </p:sp>
      <p:sp>
        <p:nvSpPr>
          <p:cNvPr id="6" name="Oval 5"/>
          <p:cNvSpPr/>
          <p:nvPr/>
        </p:nvSpPr>
        <p:spPr>
          <a:xfrm>
            <a:off x="3816982" y="3440906"/>
            <a:ext cx="554038" cy="55403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72000" tIns="0" bIns="72000" anchor="ctr"/>
          <a:lstStyle/>
          <a:p>
            <a:pPr algn="ctr">
              <a:defRPr/>
            </a:pPr>
            <a:endParaRPr lang="en-GB" sz="3200" b="1" dirty="0">
              <a:solidFill>
                <a:schemeClr val="tx1"/>
              </a:solidFill>
            </a:endParaRPr>
          </a:p>
        </p:txBody>
      </p:sp>
      <p:sp>
        <p:nvSpPr>
          <p:cNvPr id="8" name="Oval 7"/>
          <p:cNvSpPr/>
          <p:nvPr/>
        </p:nvSpPr>
        <p:spPr>
          <a:xfrm>
            <a:off x="3818570" y="2893217"/>
            <a:ext cx="552450" cy="55403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72000" tIns="0" bIns="72000" anchor="ctr"/>
          <a:lstStyle/>
          <a:p>
            <a:pPr algn="ctr">
              <a:defRPr/>
            </a:pPr>
            <a:r>
              <a:rPr lang="en-GB" sz="3200" b="1" dirty="0">
                <a:solidFill>
                  <a:schemeClr val="tx1"/>
                </a:solidFill>
              </a:rPr>
              <a:t>u</a:t>
            </a:r>
          </a:p>
        </p:txBody>
      </p:sp>
      <p:sp>
        <p:nvSpPr>
          <p:cNvPr id="9" name="Oval 8"/>
          <p:cNvSpPr/>
          <p:nvPr/>
        </p:nvSpPr>
        <p:spPr>
          <a:xfrm>
            <a:off x="4459972" y="2137342"/>
            <a:ext cx="554038" cy="55403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72000" tIns="0" bIns="0" anchor="ctr"/>
          <a:lstStyle/>
          <a:p>
            <a:pPr algn="ctr">
              <a:defRPr/>
            </a:pPr>
            <a:r>
              <a:rPr lang="en-GB" sz="3200" b="1" dirty="0">
                <a:solidFill>
                  <a:schemeClr val="tx1"/>
                </a:solidFill>
              </a:rPr>
              <a:t>e</a:t>
            </a:r>
          </a:p>
        </p:txBody>
      </p:sp>
      <p:sp>
        <p:nvSpPr>
          <p:cNvPr id="10" name="Oval 9"/>
          <p:cNvSpPr/>
          <p:nvPr/>
        </p:nvSpPr>
        <p:spPr>
          <a:xfrm>
            <a:off x="5677580" y="2355251"/>
            <a:ext cx="552450" cy="55403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0" bIns="36000" anchor="ctr"/>
          <a:lstStyle/>
          <a:p>
            <a:pPr algn="ctr">
              <a:defRPr/>
            </a:pPr>
            <a:r>
              <a:rPr lang="en-GB" sz="3200" b="1" dirty="0" smtClean="0">
                <a:solidFill>
                  <a:schemeClr val="tx1"/>
                </a:solidFill>
              </a:rPr>
              <a:t>f</a:t>
            </a:r>
            <a:endParaRPr lang="en-GB" sz="3200" b="1" dirty="0">
              <a:solidFill>
                <a:schemeClr val="tx1"/>
              </a:solidFill>
            </a:endParaRPr>
          </a:p>
        </p:txBody>
      </p:sp>
      <p:sp>
        <p:nvSpPr>
          <p:cNvPr id="12" name="Oval 11"/>
          <p:cNvSpPr/>
          <p:nvPr/>
        </p:nvSpPr>
        <p:spPr>
          <a:xfrm>
            <a:off x="5209326" y="2578908"/>
            <a:ext cx="554038" cy="55403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72000" tIns="0" bIns="72000" anchor="ctr"/>
          <a:lstStyle/>
          <a:p>
            <a:pPr algn="ctr">
              <a:defRPr/>
            </a:pPr>
            <a:r>
              <a:rPr lang="en-GB" sz="3200" b="1" dirty="0" smtClean="0">
                <a:solidFill>
                  <a:schemeClr val="tx1"/>
                </a:solidFill>
              </a:rPr>
              <a:t>g</a:t>
            </a:r>
            <a:endParaRPr lang="en-GB" sz="3200" b="1" dirty="0">
              <a:solidFill>
                <a:schemeClr val="tx1"/>
              </a:solidFill>
            </a:endParaRPr>
          </a:p>
        </p:txBody>
      </p:sp>
      <p:sp>
        <p:nvSpPr>
          <p:cNvPr id="13" name="Oval 12"/>
          <p:cNvSpPr/>
          <p:nvPr/>
        </p:nvSpPr>
        <p:spPr>
          <a:xfrm>
            <a:off x="4507705" y="2893217"/>
            <a:ext cx="554037" cy="55403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72000" tIns="0" bIns="72000" anchor="ctr"/>
          <a:lstStyle/>
          <a:p>
            <a:pPr algn="ctr">
              <a:defRPr/>
            </a:pPr>
            <a:r>
              <a:rPr lang="en-GB" sz="3200" b="1" dirty="0">
                <a:solidFill>
                  <a:schemeClr val="tx1"/>
                </a:solidFill>
              </a:rPr>
              <a:t>t</a:t>
            </a:r>
          </a:p>
        </p:txBody>
      </p:sp>
      <p:pic>
        <p:nvPicPr>
          <p:cNvPr id="14" name="Picture 1"/>
          <p:cNvPicPr>
            <a:picLocks noGrp="1" noChangeAspect="1"/>
          </p:cNvPicPr>
          <p:nvPr>
            <p:ph idx="1"/>
          </p:nvPr>
        </p:nvPicPr>
        <p:blipFill>
          <a:blip r:embed="rId2" cstate="print">
            <a:extLst>
              <a:ext uri="{28A0092B-C50C-407E-A947-70E740481C1C}">
                <a14:useLocalDpi xmlns:a14="http://schemas.microsoft.com/office/drawing/2010/main" val="0"/>
              </a:ext>
            </a:extLst>
          </a:blip>
          <a:srcRect/>
          <a:stretch>
            <a:fillRect/>
          </a:stretch>
        </p:blipFill>
        <p:spPr bwMode="auto">
          <a:xfrm>
            <a:off x="4651120" y="3440906"/>
            <a:ext cx="2605371" cy="24194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6"/>
          <p:cNvSpPr/>
          <p:nvPr/>
        </p:nvSpPr>
        <p:spPr>
          <a:xfrm>
            <a:off x="5239050" y="1965612"/>
            <a:ext cx="298480" cy="646331"/>
          </a:xfrm>
          <a:prstGeom prst="rect">
            <a:avLst/>
          </a:prstGeom>
        </p:spPr>
        <p:txBody>
          <a:bodyPr wrap="none">
            <a:spAutoFit/>
          </a:bodyPr>
          <a:lstStyle/>
          <a:p>
            <a:pPr algn="ctr">
              <a:defRPr/>
            </a:pPr>
            <a:r>
              <a:rPr lang="en-GB" sz="3600" b="1" dirty="0" err="1" smtClean="0"/>
              <a:t>i</a:t>
            </a:r>
            <a:endParaRPr lang="en-GB" sz="3600" b="1" dirty="0"/>
          </a:p>
        </p:txBody>
      </p:sp>
      <p:sp>
        <p:nvSpPr>
          <p:cNvPr id="15" name="Oval 14"/>
          <p:cNvSpPr/>
          <p:nvPr/>
        </p:nvSpPr>
        <p:spPr>
          <a:xfrm>
            <a:off x="3710618" y="2317729"/>
            <a:ext cx="554038" cy="55403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72000" tIns="0" bIns="0" anchor="ctr"/>
          <a:lstStyle/>
          <a:p>
            <a:pPr algn="ctr">
              <a:defRPr/>
            </a:pPr>
            <a:r>
              <a:rPr lang="en-GB" sz="3200" b="1" dirty="0">
                <a:solidFill>
                  <a:schemeClr val="tx1"/>
                </a:solidFill>
              </a:rPr>
              <a:t>a</a:t>
            </a:r>
          </a:p>
        </p:txBody>
      </p:sp>
    </p:spTree>
    <p:extLst>
      <p:ext uri="{BB962C8B-B14F-4D97-AF65-F5344CB8AC3E}">
        <p14:creationId xmlns:p14="http://schemas.microsoft.com/office/powerpoint/2010/main" val="3288932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par>
                                <p:cTn id="8" presetID="10" presetClass="entr" presetSubtype="0" fill="hold" grpId="0" nodeType="withEffect">
                                  <p:stCondLst>
                                    <p:cond delay="500"/>
                                  </p:stCondLst>
                                  <p:childTnLst>
                                    <p:set>
                                      <p:cBhvr>
                                        <p:cTn id="9" dur="1" fill="hold">
                                          <p:stCondLst>
                                            <p:cond delay="0"/>
                                          </p:stCondLst>
                                        </p:cTn>
                                        <p:tgtEl>
                                          <p:spTgt spid="8"/>
                                        </p:tgtEl>
                                        <p:attrNameLst>
                                          <p:attrName>style.visibility</p:attrName>
                                        </p:attrNameLst>
                                      </p:cBhvr>
                                      <p:to>
                                        <p:strVal val="visible"/>
                                      </p:to>
                                    </p:set>
                                    <p:animEffect transition="in" filter="fade">
                                      <p:cBhvr>
                                        <p:cTn id="10" dur="500"/>
                                        <p:tgtEl>
                                          <p:spTgt spid="8"/>
                                        </p:tgtEl>
                                      </p:cBhvr>
                                    </p:animEffect>
                                  </p:childTnLst>
                                </p:cTn>
                              </p:par>
                              <p:par>
                                <p:cTn id="11" presetID="10" presetClass="entr" presetSubtype="0" fill="hold" grpId="0" nodeType="withEffect">
                                  <p:stCondLst>
                                    <p:cond delay="1000"/>
                                  </p:stCondLst>
                                  <p:childTnLst>
                                    <p:set>
                                      <p:cBhvr>
                                        <p:cTn id="12" dur="1" fill="hold">
                                          <p:stCondLst>
                                            <p:cond delay="0"/>
                                          </p:stCondLst>
                                        </p:cTn>
                                        <p:tgtEl>
                                          <p:spTgt spid="9"/>
                                        </p:tgtEl>
                                        <p:attrNameLst>
                                          <p:attrName>style.visibility</p:attrName>
                                        </p:attrNameLst>
                                      </p:cBhvr>
                                      <p:to>
                                        <p:strVal val="visible"/>
                                      </p:to>
                                    </p:set>
                                    <p:animEffect transition="in" filter="fade">
                                      <p:cBhvr>
                                        <p:cTn id="13" dur="500"/>
                                        <p:tgtEl>
                                          <p:spTgt spid="9"/>
                                        </p:tgtEl>
                                      </p:cBhvr>
                                    </p:animEffect>
                                  </p:childTnLst>
                                </p:cTn>
                              </p:par>
                              <p:par>
                                <p:cTn id="14" presetID="10" presetClass="entr" presetSubtype="0" fill="hold" grpId="0" nodeType="withEffect">
                                  <p:stCondLst>
                                    <p:cond delay="1500"/>
                                  </p:stCondLst>
                                  <p:childTnLst>
                                    <p:set>
                                      <p:cBhvr>
                                        <p:cTn id="15" dur="1" fill="hold">
                                          <p:stCondLst>
                                            <p:cond delay="0"/>
                                          </p:stCondLst>
                                        </p:cTn>
                                        <p:tgtEl>
                                          <p:spTgt spid="10"/>
                                        </p:tgtEl>
                                        <p:attrNameLst>
                                          <p:attrName>style.visibility</p:attrName>
                                        </p:attrNameLst>
                                      </p:cBhvr>
                                      <p:to>
                                        <p:strVal val="visible"/>
                                      </p:to>
                                    </p:set>
                                    <p:animEffect transition="in" filter="fade">
                                      <p:cBhvr>
                                        <p:cTn id="16" dur="500"/>
                                        <p:tgtEl>
                                          <p:spTgt spid="10"/>
                                        </p:tgtEl>
                                      </p:cBhvr>
                                    </p:animEffect>
                                  </p:childTnLst>
                                </p:cTn>
                              </p:par>
                              <p:par>
                                <p:cTn id="17" presetID="10" presetClass="entr" presetSubtype="0" fill="hold" grpId="0" nodeType="withEffect">
                                  <p:stCondLst>
                                    <p:cond delay="2000"/>
                                  </p:stCondLst>
                                  <p:childTnLst>
                                    <p:set>
                                      <p:cBhvr>
                                        <p:cTn id="18" dur="1" fill="hold">
                                          <p:stCondLst>
                                            <p:cond delay="0"/>
                                          </p:stCondLst>
                                        </p:cTn>
                                        <p:tgtEl>
                                          <p:spTgt spid="12"/>
                                        </p:tgtEl>
                                        <p:attrNameLst>
                                          <p:attrName>style.visibility</p:attrName>
                                        </p:attrNameLst>
                                      </p:cBhvr>
                                      <p:to>
                                        <p:strVal val="visible"/>
                                      </p:to>
                                    </p:set>
                                    <p:animEffect transition="in" filter="fade">
                                      <p:cBhvr>
                                        <p:cTn id="19" dur="500"/>
                                        <p:tgtEl>
                                          <p:spTgt spid="12"/>
                                        </p:tgtEl>
                                      </p:cBhvr>
                                    </p:animEffect>
                                  </p:childTnLst>
                                </p:cTn>
                              </p:par>
                            </p:childTnLst>
                          </p:cTn>
                        </p:par>
                        <p:par>
                          <p:cTn id="20" fill="hold">
                            <p:stCondLst>
                              <p:cond delay="2500"/>
                            </p:stCondLst>
                            <p:childTnLst>
                              <p:par>
                                <p:cTn id="21" presetID="10" presetClass="entr" presetSubtype="0" fill="hold" grpId="0" nodeType="afterEffect">
                                  <p:stCondLst>
                                    <p:cond delay="0"/>
                                  </p:stCondLst>
                                  <p:childTnLst>
                                    <p:set>
                                      <p:cBhvr>
                                        <p:cTn id="22" dur="1" fill="hold">
                                          <p:stCondLst>
                                            <p:cond delay="0"/>
                                          </p:stCondLst>
                                        </p:cTn>
                                        <p:tgtEl>
                                          <p:spTgt spid="13"/>
                                        </p:tgtEl>
                                        <p:attrNameLst>
                                          <p:attrName>style.visibility</p:attrName>
                                        </p:attrNameLst>
                                      </p:cBhvr>
                                      <p:to>
                                        <p:strVal val="visible"/>
                                      </p:to>
                                    </p:set>
                                    <p:animEffect transition="in" filter="fade">
                                      <p:cBhvr>
                                        <p:cTn id="23" dur="500"/>
                                        <p:tgtEl>
                                          <p:spTgt spid="13"/>
                                        </p:tgtEl>
                                      </p:cBhvr>
                                    </p:animEffect>
                                  </p:childTnLst>
                                </p:cTn>
                              </p:par>
                              <p:par>
                                <p:cTn id="24" presetID="10" presetClass="entr" presetSubtype="0" fill="hold" grpId="0" nodeType="withEffect">
                                  <p:stCondLst>
                                    <p:cond delay="1000"/>
                                  </p:stCondLst>
                                  <p:childTnLst>
                                    <p:set>
                                      <p:cBhvr>
                                        <p:cTn id="25" dur="1" fill="hold">
                                          <p:stCondLst>
                                            <p:cond delay="0"/>
                                          </p:stCondLst>
                                        </p:cTn>
                                        <p:tgtEl>
                                          <p:spTgt spid="15"/>
                                        </p:tgtEl>
                                        <p:attrNameLst>
                                          <p:attrName>style.visibility</p:attrName>
                                        </p:attrNameLst>
                                      </p:cBhvr>
                                      <p:to>
                                        <p:strVal val="visible"/>
                                      </p:to>
                                    </p:set>
                                    <p:animEffect transition="in" filter="fade">
                                      <p:cBhvr>
                                        <p:cTn id="26"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8" grpId="0" animBg="1"/>
      <p:bldP spid="9" grpId="0" animBg="1"/>
      <p:bldP spid="10" grpId="0" animBg="1"/>
      <p:bldP spid="12" grpId="0" animBg="1"/>
      <p:bldP spid="13" grpId="0" animBg="1"/>
      <p:bldP spid="15"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latin typeface="Arial" panose="020B0604020202020204" pitchFamily="34" charset="0"/>
                <a:cs typeface="Arial" panose="020B0604020202020204" pitchFamily="34" charset="0"/>
              </a:rPr>
              <a:t>Answer is …</a:t>
            </a:r>
            <a:endParaRPr lang="en-GB" dirty="0">
              <a:latin typeface="Arial" panose="020B0604020202020204" pitchFamily="34" charset="0"/>
              <a:cs typeface="Arial" panose="020B0604020202020204" pitchFamily="34" charset="0"/>
            </a:endParaRPr>
          </a:p>
        </p:txBody>
      </p:sp>
      <p:pic>
        <p:nvPicPr>
          <p:cNvPr id="6" name="Picture 1"/>
          <p:cNvPicPr>
            <a:picLocks noGrp="1" noChangeAspect="1"/>
          </p:cNvPicPr>
          <p:nvPr>
            <p:ph idx="1"/>
          </p:nvPr>
        </p:nvPicPr>
        <p:blipFill>
          <a:blip r:embed="rId2" cstate="print">
            <a:extLst>
              <a:ext uri="{28A0092B-C50C-407E-A947-70E740481C1C}">
                <a14:useLocalDpi xmlns:a14="http://schemas.microsoft.com/office/drawing/2010/main" val="0"/>
              </a:ext>
            </a:extLst>
          </a:blip>
          <a:srcRect/>
          <a:stretch>
            <a:fillRect/>
          </a:stretch>
        </p:blipFill>
        <p:spPr bwMode="auto">
          <a:xfrm>
            <a:off x="2416044" y="2296211"/>
            <a:ext cx="2858568" cy="2654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6"/>
          <p:cNvSpPr/>
          <p:nvPr/>
        </p:nvSpPr>
        <p:spPr>
          <a:xfrm>
            <a:off x="5970927" y="3623517"/>
            <a:ext cx="1569660" cy="646331"/>
          </a:xfrm>
          <a:prstGeom prst="rect">
            <a:avLst/>
          </a:prstGeom>
        </p:spPr>
        <p:txBody>
          <a:bodyPr wrap="none">
            <a:spAutoFit/>
          </a:bodyPr>
          <a:lstStyle/>
          <a:p>
            <a:r>
              <a:rPr lang="en-GB" sz="3600" dirty="0">
                <a:latin typeface="Arial" panose="020B0604020202020204" pitchFamily="34" charset="0"/>
                <a:cs typeface="Arial" panose="020B0604020202020204" pitchFamily="34" charset="0"/>
              </a:rPr>
              <a:t>fatigue</a:t>
            </a:r>
            <a:endParaRPr lang="en-GB" sz="3600" dirty="0"/>
          </a:p>
        </p:txBody>
      </p:sp>
      <p:pic>
        <p:nvPicPr>
          <p:cNvPr id="8" name="Picture 7"/>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299053" y="1377048"/>
            <a:ext cx="3406775" cy="1838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ectangle 8"/>
          <p:cNvSpPr/>
          <p:nvPr/>
        </p:nvSpPr>
        <p:spPr>
          <a:xfrm>
            <a:off x="8650895" y="4950823"/>
            <a:ext cx="2070182" cy="646331"/>
          </a:xfrm>
          <a:prstGeom prst="rect">
            <a:avLst/>
          </a:prstGeom>
        </p:spPr>
        <p:txBody>
          <a:bodyPr wrap="none">
            <a:spAutoFit/>
          </a:bodyPr>
          <a:lstStyle/>
          <a:p>
            <a:r>
              <a:rPr lang="en-GB" sz="3600" dirty="0"/>
              <a:t>Very </a:t>
            </a:r>
            <a:r>
              <a:rPr lang="en-GB" sz="3600" dirty="0" smtClean="0"/>
              <a:t>tired</a:t>
            </a:r>
            <a:endParaRPr lang="en-GB" dirty="0"/>
          </a:p>
        </p:txBody>
      </p:sp>
    </p:spTree>
    <p:extLst>
      <p:ext uri="{BB962C8B-B14F-4D97-AF65-F5344CB8AC3E}">
        <p14:creationId xmlns:p14="http://schemas.microsoft.com/office/powerpoint/2010/main" val="36006635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rgbClr val="1C1C1C"/>
                </a:solidFill>
                <a:latin typeface="Arial" panose="020B0604020202020204" pitchFamily="34" charset="0"/>
                <a:cs typeface="Arial" panose="020B0604020202020204" pitchFamily="34" charset="0"/>
              </a:rPr>
              <a:t>Don’t forget that they’ll all have either a ‘</a:t>
            </a:r>
            <a:r>
              <a:rPr lang="en-GB" b="1" dirty="0">
                <a:solidFill>
                  <a:srgbClr val="1C1C1C"/>
                </a:solidFill>
                <a:latin typeface="Arial" panose="020B0604020202020204" pitchFamily="34" charset="0"/>
                <a:cs typeface="Arial" panose="020B0604020202020204" pitchFamily="34" charset="0"/>
              </a:rPr>
              <a:t>que</a:t>
            </a:r>
            <a:r>
              <a:rPr lang="en-GB" dirty="0">
                <a:solidFill>
                  <a:srgbClr val="1C1C1C"/>
                </a:solidFill>
                <a:latin typeface="Arial" panose="020B0604020202020204" pitchFamily="34" charset="0"/>
                <a:cs typeface="Arial" panose="020B0604020202020204" pitchFamily="34" charset="0"/>
              </a:rPr>
              <a:t>’ (/k/ sound) or a ‘</a:t>
            </a:r>
            <a:r>
              <a:rPr lang="en-GB" b="1" dirty="0" err="1">
                <a:solidFill>
                  <a:srgbClr val="1C1C1C"/>
                </a:solidFill>
                <a:latin typeface="Arial" panose="020B0604020202020204" pitchFamily="34" charset="0"/>
                <a:cs typeface="Arial" panose="020B0604020202020204" pitchFamily="34" charset="0"/>
              </a:rPr>
              <a:t>gue</a:t>
            </a:r>
            <a:r>
              <a:rPr lang="en-GB" dirty="0">
                <a:solidFill>
                  <a:srgbClr val="1C1C1C"/>
                </a:solidFill>
                <a:latin typeface="Arial" panose="020B0604020202020204" pitchFamily="34" charset="0"/>
                <a:cs typeface="Arial" panose="020B0604020202020204" pitchFamily="34" charset="0"/>
              </a:rPr>
              <a:t>’ (/g/ sound).</a:t>
            </a:r>
            <a:endParaRPr lang="en-GB" dirty="0"/>
          </a:p>
        </p:txBody>
      </p:sp>
      <p:sp>
        <p:nvSpPr>
          <p:cNvPr id="8" name="Oval 7"/>
          <p:cNvSpPr/>
          <p:nvPr/>
        </p:nvSpPr>
        <p:spPr>
          <a:xfrm>
            <a:off x="2950527" y="4116388"/>
            <a:ext cx="554038" cy="55403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72000" tIns="0" bIns="72000" anchor="ctr"/>
          <a:lstStyle/>
          <a:p>
            <a:pPr algn="ctr">
              <a:defRPr/>
            </a:pPr>
            <a:endParaRPr lang="en-GB" sz="3200" b="1" dirty="0">
              <a:solidFill>
                <a:schemeClr val="tx1"/>
              </a:solidFill>
            </a:endParaRPr>
          </a:p>
        </p:txBody>
      </p:sp>
      <p:sp>
        <p:nvSpPr>
          <p:cNvPr id="9" name="Oval 8"/>
          <p:cNvSpPr/>
          <p:nvPr/>
        </p:nvSpPr>
        <p:spPr>
          <a:xfrm>
            <a:off x="3973082" y="1916316"/>
            <a:ext cx="552450" cy="55403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72000" tIns="0" bIns="72000" anchor="ctr"/>
          <a:lstStyle/>
          <a:p>
            <a:pPr algn="ctr">
              <a:defRPr/>
            </a:pPr>
            <a:r>
              <a:rPr lang="en-GB" sz="3200" b="1" dirty="0">
                <a:solidFill>
                  <a:schemeClr val="tx1"/>
                </a:solidFill>
              </a:rPr>
              <a:t>t</a:t>
            </a:r>
          </a:p>
        </p:txBody>
      </p:sp>
      <p:sp>
        <p:nvSpPr>
          <p:cNvPr id="10" name="Oval 9"/>
          <p:cNvSpPr/>
          <p:nvPr/>
        </p:nvSpPr>
        <p:spPr>
          <a:xfrm>
            <a:off x="3830820" y="2470354"/>
            <a:ext cx="554037" cy="55403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72000" tIns="0" bIns="0" anchor="ctr"/>
          <a:lstStyle/>
          <a:p>
            <a:pPr algn="ctr">
              <a:defRPr/>
            </a:pPr>
            <a:r>
              <a:rPr lang="en-GB" sz="3200" b="1" dirty="0">
                <a:solidFill>
                  <a:schemeClr val="tx1"/>
                </a:solidFill>
              </a:rPr>
              <a:t>e</a:t>
            </a:r>
          </a:p>
        </p:txBody>
      </p:sp>
      <p:sp>
        <p:nvSpPr>
          <p:cNvPr id="11" name="Oval 10"/>
          <p:cNvSpPr/>
          <p:nvPr/>
        </p:nvSpPr>
        <p:spPr>
          <a:xfrm>
            <a:off x="5119688" y="2026103"/>
            <a:ext cx="554037" cy="55403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72000" tIns="0" bIns="72000" anchor="ctr"/>
          <a:lstStyle/>
          <a:p>
            <a:pPr algn="ctr">
              <a:defRPr/>
            </a:pPr>
            <a:r>
              <a:rPr lang="en-GB" sz="3200" b="1" dirty="0">
                <a:solidFill>
                  <a:schemeClr val="tx1"/>
                </a:solidFill>
              </a:rPr>
              <a:t>n</a:t>
            </a:r>
          </a:p>
        </p:txBody>
      </p:sp>
      <p:sp>
        <p:nvSpPr>
          <p:cNvPr id="12" name="Oval 11"/>
          <p:cNvSpPr/>
          <p:nvPr/>
        </p:nvSpPr>
        <p:spPr>
          <a:xfrm>
            <a:off x="3504565" y="3048432"/>
            <a:ext cx="552450" cy="55403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0" bIns="36000" anchor="ctr"/>
          <a:lstStyle/>
          <a:p>
            <a:pPr algn="ctr">
              <a:defRPr/>
            </a:pPr>
            <a:r>
              <a:rPr lang="en-GB" sz="3200" b="1" dirty="0" smtClean="0">
                <a:solidFill>
                  <a:schemeClr val="tx1"/>
                </a:solidFill>
              </a:rPr>
              <a:t>o</a:t>
            </a:r>
            <a:endParaRPr lang="en-GB" sz="3200" b="1" dirty="0">
              <a:solidFill>
                <a:schemeClr val="tx1"/>
              </a:solidFill>
            </a:endParaRPr>
          </a:p>
        </p:txBody>
      </p:sp>
      <p:sp>
        <p:nvSpPr>
          <p:cNvPr id="13" name="Oval 12"/>
          <p:cNvSpPr/>
          <p:nvPr/>
        </p:nvSpPr>
        <p:spPr>
          <a:xfrm>
            <a:off x="4475253" y="2349500"/>
            <a:ext cx="554038" cy="55403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72000" tIns="0" bIns="72000" anchor="ctr"/>
          <a:lstStyle/>
          <a:p>
            <a:pPr algn="ctr">
              <a:defRPr/>
            </a:pPr>
            <a:r>
              <a:rPr lang="en-GB" sz="3200" b="1" dirty="0">
                <a:solidFill>
                  <a:schemeClr val="tx1"/>
                </a:solidFill>
              </a:rPr>
              <a:t>g</a:t>
            </a:r>
          </a:p>
        </p:txBody>
      </p:sp>
      <p:sp>
        <p:nvSpPr>
          <p:cNvPr id="14" name="Oval 13"/>
          <p:cNvSpPr/>
          <p:nvPr/>
        </p:nvSpPr>
        <p:spPr>
          <a:xfrm>
            <a:off x="4615928" y="1846853"/>
            <a:ext cx="554037" cy="55403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72000" tIns="0" bIns="72000" anchor="ctr"/>
          <a:lstStyle/>
          <a:p>
            <a:pPr algn="ctr">
              <a:defRPr/>
            </a:pPr>
            <a:r>
              <a:rPr lang="en-GB" sz="3200" b="1" dirty="0">
                <a:solidFill>
                  <a:schemeClr val="tx1"/>
                </a:solidFill>
              </a:rPr>
              <a:t>u</a:t>
            </a:r>
          </a:p>
        </p:txBody>
      </p:sp>
      <p:pic>
        <p:nvPicPr>
          <p:cNvPr id="15" name="Picture 1"/>
          <p:cNvPicPr>
            <a:picLocks noGrp="1" noChangeAspect="1"/>
          </p:cNvPicPr>
          <p:nvPr>
            <p:ph idx="1"/>
          </p:nvPr>
        </p:nvPicPr>
        <p:blipFill>
          <a:blip r:embed="rId2" cstate="print">
            <a:extLst>
              <a:ext uri="{28A0092B-C50C-407E-A947-70E740481C1C}">
                <a14:useLocalDpi xmlns:a14="http://schemas.microsoft.com/office/drawing/2010/main" val="0"/>
              </a:ext>
            </a:extLst>
          </a:blip>
          <a:srcRect/>
          <a:stretch>
            <a:fillRect/>
          </a:stretch>
        </p:blipFill>
        <p:spPr bwMode="auto">
          <a:xfrm>
            <a:off x="4449810" y="3024392"/>
            <a:ext cx="2766917" cy="2569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9037062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fade">
                                      <p:cBhvr>
                                        <p:cTn id="11" dur="500"/>
                                        <p:tgtEl>
                                          <p:spTgt spid="9"/>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fade">
                                      <p:cBhvr>
                                        <p:cTn id="15" dur="500"/>
                                        <p:tgtEl>
                                          <p:spTgt spid="10"/>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fade">
                                      <p:cBhvr>
                                        <p:cTn id="19" dur="500"/>
                                        <p:tgtEl>
                                          <p:spTgt spid="11"/>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12"/>
                                        </p:tgtEl>
                                        <p:attrNameLst>
                                          <p:attrName>style.visibility</p:attrName>
                                        </p:attrNameLst>
                                      </p:cBhvr>
                                      <p:to>
                                        <p:strVal val="visible"/>
                                      </p:to>
                                    </p:set>
                                    <p:animEffect transition="in" filter="fade">
                                      <p:cBhvr>
                                        <p:cTn id="23" dur="500"/>
                                        <p:tgtEl>
                                          <p:spTgt spid="12"/>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13"/>
                                        </p:tgtEl>
                                        <p:attrNameLst>
                                          <p:attrName>style.visibility</p:attrName>
                                        </p:attrNameLst>
                                      </p:cBhvr>
                                      <p:to>
                                        <p:strVal val="visible"/>
                                      </p:to>
                                    </p:set>
                                    <p:animEffect transition="in" filter="fade">
                                      <p:cBhvr>
                                        <p:cTn id="27" dur="500"/>
                                        <p:tgtEl>
                                          <p:spTgt spid="13"/>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14"/>
                                        </p:tgtEl>
                                        <p:attrNameLst>
                                          <p:attrName>style.visibility</p:attrName>
                                        </p:attrNameLst>
                                      </p:cBhvr>
                                      <p:to>
                                        <p:strVal val="visible"/>
                                      </p:to>
                                    </p:set>
                                    <p:animEffect transition="in" filter="fade">
                                      <p:cBhvr>
                                        <p:cTn id="31"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11" grpId="0" animBg="1"/>
      <p:bldP spid="12" grpId="0" animBg="1"/>
      <p:bldP spid="13" grpId="0" animBg="1"/>
      <p:bldP spid="1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latin typeface="Arial" panose="020B0604020202020204" pitchFamily="34" charset="0"/>
                <a:cs typeface="Arial" panose="020B0604020202020204" pitchFamily="34" charset="0"/>
              </a:rPr>
              <a:t>Answer is … tongue</a:t>
            </a:r>
            <a:endParaRPr lang="en-GB" dirty="0">
              <a:latin typeface="Arial" panose="020B0604020202020204" pitchFamily="34" charset="0"/>
              <a:cs typeface="Arial" panose="020B0604020202020204" pitchFamily="34" charset="0"/>
            </a:endParaRPr>
          </a:p>
        </p:txBody>
      </p:sp>
      <p:pic>
        <p:nvPicPr>
          <p:cNvPr id="6" name="Picture 1"/>
          <p:cNvPicPr>
            <a:picLocks noGrp="1" noChangeAspect="1"/>
          </p:cNvPicPr>
          <p:nvPr>
            <p:ph idx="1"/>
          </p:nvPr>
        </p:nvPicPr>
        <p:blipFill>
          <a:blip r:embed="rId2" cstate="print">
            <a:extLst>
              <a:ext uri="{28A0092B-C50C-407E-A947-70E740481C1C}">
                <a14:useLocalDpi xmlns:a14="http://schemas.microsoft.com/office/drawing/2010/main" val="0"/>
              </a:ext>
            </a:extLst>
          </a:blip>
          <a:srcRect/>
          <a:stretch>
            <a:fillRect/>
          </a:stretch>
        </p:blipFill>
        <p:spPr bwMode="auto">
          <a:xfrm>
            <a:off x="2207038" y="1943514"/>
            <a:ext cx="3041432" cy="28244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6"/>
          <p:cNvSpPr/>
          <p:nvPr/>
        </p:nvSpPr>
        <p:spPr>
          <a:xfrm>
            <a:off x="5651006" y="3244334"/>
            <a:ext cx="1595309" cy="646331"/>
          </a:xfrm>
          <a:prstGeom prst="rect">
            <a:avLst/>
          </a:prstGeom>
        </p:spPr>
        <p:txBody>
          <a:bodyPr wrap="none">
            <a:spAutoFit/>
          </a:bodyPr>
          <a:lstStyle/>
          <a:p>
            <a:r>
              <a:rPr lang="en-GB" sz="3600" dirty="0">
                <a:latin typeface="Arial" panose="020B0604020202020204" pitchFamily="34" charset="0"/>
                <a:cs typeface="Arial" panose="020B0604020202020204" pitchFamily="34" charset="0"/>
              </a:rPr>
              <a:t>tongue</a:t>
            </a:r>
            <a:endParaRPr lang="en-GB" sz="3600" dirty="0"/>
          </a:p>
        </p:txBody>
      </p:sp>
      <p:pic>
        <p:nvPicPr>
          <p:cNvPr id="8" name="Picture 7" descr="File:Emoticon &lt;strong&gt;tongue&lt;/strong&gt;.svg - Wikipedia"/>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084820" y="924197"/>
            <a:ext cx="2783477" cy="2783477"/>
          </a:xfrm>
          <a:prstGeom prst="rect">
            <a:avLst/>
          </a:prstGeom>
        </p:spPr>
      </p:pic>
    </p:spTree>
    <p:extLst>
      <p:ext uri="{BB962C8B-B14F-4D97-AF65-F5344CB8AC3E}">
        <p14:creationId xmlns:p14="http://schemas.microsoft.com/office/powerpoint/2010/main" val="190131647"/>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u="sng" dirty="0" smtClean="0">
                <a:latin typeface="Arial" panose="020B0604020202020204" pitchFamily="34" charset="0"/>
                <a:cs typeface="Arial" panose="020B0604020202020204" pitchFamily="34" charset="0"/>
              </a:rPr>
              <a:t>Your Focus Words. Say them out loud.</a:t>
            </a:r>
            <a:endParaRPr lang="en-GB" u="sng"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normAutofit fontScale="92500" lnSpcReduction="20000"/>
          </a:bodyPr>
          <a:lstStyle/>
          <a:p>
            <a:r>
              <a:rPr lang="en-GB" dirty="0"/>
              <a:t>l</a:t>
            </a:r>
            <a:r>
              <a:rPr lang="en-GB" dirty="0" smtClean="0"/>
              <a:t>eague</a:t>
            </a:r>
          </a:p>
          <a:p>
            <a:r>
              <a:rPr lang="en-GB" dirty="0"/>
              <a:t>t</a:t>
            </a:r>
            <a:r>
              <a:rPr lang="en-GB" dirty="0" smtClean="0"/>
              <a:t>ongue</a:t>
            </a:r>
          </a:p>
          <a:p>
            <a:r>
              <a:rPr lang="en-GB" dirty="0"/>
              <a:t>f</a:t>
            </a:r>
            <a:r>
              <a:rPr lang="en-GB" dirty="0" smtClean="0"/>
              <a:t>atigue</a:t>
            </a:r>
          </a:p>
          <a:p>
            <a:r>
              <a:rPr lang="en-GB" dirty="0"/>
              <a:t>v</a:t>
            </a:r>
            <a:r>
              <a:rPr lang="en-GB" dirty="0" smtClean="0"/>
              <a:t>ague</a:t>
            </a:r>
          </a:p>
          <a:p>
            <a:r>
              <a:rPr lang="en-GB" dirty="0"/>
              <a:t>p</a:t>
            </a:r>
            <a:r>
              <a:rPr lang="en-GB" dirty="0" smtClean="0"/>
              <a:t>lague</a:t>
            </a:r>
          </a:p>
          <a:p>
            <a:r>
              <a:rPr lang="en-GB" dirty="0"/>
              <a:t>d</a:t>
            </a:r>
            <a:r>
              <a:rPr lang="en-GB" dirty="0" smtClean="0"/>
              <a:t>ialogue</a:t>
            </a:r>
          </a:p>
          <a:p>
            <a:r>
              <a:rPr lang="en-GB" dirty="0" smtClean="0"/>
              <a:t>mosque</a:t>
            </a:r>
          </a:p>
          <a:p>
            <a:r>
              <a:rPr lang="en-GB" dirty="0" smtClean="0"/>
              <a:t>technique</a:t>
            </a:r>
          </a:p>
          <a:p>
            <a:r>
              <a:rPr lang="en-GB" dirty="0"/>
              <a:t>a</a:t>
            </a:r>
            <a:r>
              <a:rPr lang="en-GB" dirty="0" smtClean="0"/>
              <a:t>ntique</a:t>
            </a:r>
          </a:p>
          <a:p>
            <a:r>
              <a:rPr lang="en-GB" dirty="0" smtClean="0"/>
              <a:t>unique</a:t>
            </a:r>
            <a:endParaRPr lang="en-GB" dirty="0"/>
          </a:p>
        </p:txBody>
      </p:sp>
      <p:pic>
        <p:nvPicPr>
          <p:cNvPr id="4" name="Picture 3" descr="Tips on Writing an Annotated Bibliography - Excelsior ..."/>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785106" y="2144383"/>
            <a:ext cx="4507328" cy="3786154"/>
          </a:xfrm>
          <a:prstGeom prst="rect">
            <a:avLst/>
          </a:prstGeom>
        </p:spPr>
      </p:pic>
    </p:spTree>
    <p:extLst>
      <p:ext uri="{BB962C8B-B14F-4D97-AF65-F5344CB8AC3E}">
        <p14:creationId xmlns:p14="http://schemas.microsoft.com/office/powerpoint/2010/main" val="26965733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u="sng" dirty="0" smtClean="0">
                <a:latin typeface="Arial" panose="020B0604020202020204" pitchFamily="34" charset="0"/>
                <a:cs typeface="Arial" panose="020B0604020202020204" pitchFamily="34" charset="0"/>
              </a:rPr>
              <a:t>Can you remember what these words mean?</a:t>
            </a:r>
            <a:endParaRPr lang="en-GB" u="sng"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normAutofit fontScale="92500" lnSpcReduction="20000"/>
          </a:bodyPr>
          <a:lstStyle/>
          <a:p>
            <a:r>
              <a:rPr lang="en-GB" dirty="0"/>
              <a:t>l</a:t>
            </a:r>
            <a:r>
              <a:rPr lang="en-GB" dirty="0" smtClean="0"/>
              <a:t>eague = A group of clubs which play each other in a championship.</a:t>
            </a:r>
          </a:p>
          <a:p>
            <a:r>
              <a:rPr lang="en-GB" dirty="0"/>
              <a:t>t</a:t>
            </a:r>
            <a:r>
              <a:rPr lang="en-GB" dirty="0" smtClean="0"/>
              <a:t>ongue = The red fleshy organ in the mouth used for tasting and eating.</a:t>
            </a:r>
          </a:p>
          <a:p>
            <a:r>
              <a:rPr lang="en-GB" dirty="0"/>
              <a:t>f</a:t>
            </a:r>
            <a:r>
              <a:rPr lang="en-GB" dirty="0" smtClean="0"/>
              <a:t>atigue = Very tired.</a:t>
            </a:r>
          </a:p>
          <a:p>
            <a:r>
              <a:rPr lang="en-GB" dirty="0"/>
              <a:t>v</a:t>
            </a:r>
            <a:r>
              <a:rPr lang="en-GB" dirty="0" smtClean="0"/>
              <a:t>ague = </a:t>
            </a:r>
            <a:r>
              <a:rPr lang="en-GB" dirty="0"/>
              <a:t>U</a:t>
            </a:r>
            <a:r>
              <a:rPr lang="en-GB" dirty="0" smtClean="0"/>
              <a:t>nclear </a:t>
            </a:r>
          </a:p>
          <a:p>
            <a:r>
              <a:rPr lang="en-GB" dirty="0"/>
              <a:t>p</a:t>
            </a:r>
            <a:r>
              <a:rPr lang="en-GB" dirty="0" smtClean="0"/>
              <a:t>lague = A horrible disease </a:t>
            </a:r>
          </a:p>
          <a:p>
            <a:r>
              <a:rPr lang="en-GB" dirty="0"/>
              <a:t>d</a:t>
            </a:r>
            <a:r>
              <a:rPr lang="en-GB" dirty="0" smtClean="0"/>
              <a:t>ialogue = To talk between two people.</a:t>
            </a:r>
          </a:p>
          <a:p>
            <a:r>
              <a:rPr lang="en-GB" dirty="0"/>
              <a:t>m</a:t>
            </a:r>
            <a:r>
              <a:rPr lang="en-GB" dirty="0" smtClean="0"/>
              <a:t>osque = A building of worship for Muslims</a:t>
            </a:r>
          </a:p>
          <a:p>
            <a:r>
              <a:rPr lang="en-GB" dirty="0"/>
              <a:t>t</a:t>
            </a:r>
            <a:r>
              <a:rPr lang="en-GB" dirty="0" smtClean="0"/>
              <a:t>echnique = A way of carrying a particular task like a skill.</a:t>
            </a:r>
          </a:p>
          <a:p>
            <a:r>
              <a:rPr lang="en-GB" dirty="0"/>
              <a:t>a</a:t>
            </a:r>
            <a:r>
              <a:rPr lang="en-GB" dirty="0" smtClean="0"/>
              <a:t>ntique = A collectable object or art that has a high value.</a:t>
            </a:r>
          </a:p>
          <a:p>
            <a:r>
              <a:rPr lang="en-GB" dirty="0"/>
              <a:t>u</a:t>
            </a:r>
            <a:r>
              <a:rPr lang="en-GB" dirty="0" smtClean="0"/>
              <a:t>nique = Only one of its kind. You are all unique!</a:t>
            </a:r>
            <a:endParaRPr lang="en-GB" dirty="0"/>
          </a:p>
        </p:txBody>
      </p:sp>
    </p:spTree>
    <p:extLst>
      <p:ext uri="{BB962C8B-B14F-4D97-AF65-F5344CB8AC3E}">
        <p14:creationId xmlns:p14="http://schemas.microsoft.com/office/powerpoint/2010/main" val="268400376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pPr algn="ctr"/>
            <a:r>
              <a:rPr lang="en-GB" b="1" u="sng" dirty="0" smtClean="0"/>
              <a:t>Your Turn</a:t>
            </a:r>
            <a:endParaRPr lang="en-GB" b="1" u="sng" dirty="0"/>
          </a:p>
        </p:txBody>
      </p:sp>
      <p:sp>
        <p:nvSpPr>
          <p:cNvPr id="5" name="Text Placeholder 4"/>
          <p:cNvSpPr>
            <a:spLocks noGrp="1"/>
          </p:cNvSpPr>
          <p:nvPr>
            <p:ph type="body" idx="1"/>
          </p:nvPr>
        </p:nvSpPr>
        <p:spPr/>
        <p:txBody>
          <a:bodyPr>
            <a:normAutofit/>
          </a:bodyPr>
          <a:lstStyle/>
          <a:p>
            <a:r>
              <a:rPr lang="en-GB" sz="3900" dirty="0" smtClean="0">
                <a:latin typeface="Arial" panose="020B0604020202020204" pitchFamily="34" charset="0"/>
                <a:cs typeface="Arial" panose="020B0604020202020204" pitchFamily="34" charset="0"/>
              </a:rPr>
              <a:t>Scrambled Words</a:t>
            </a:r>
            <a:endParaRPr lang="en-GB" sz="3900" dirty="0">
              <a:latin typeface="Arial" panose="020B0604020202020204" pitchFamily="34" charset="0"/>
              <a:cs typeface="Arial" panose="020B0604020202020204" pitchFamily="34" charset="0"/>
            </a:endParaRPr>
          </a:p>
        </p:txBody>
      </p:sp>
      <p:sp>
        <p:nvSpPr>
          <p:cNvPr id="6" name="Content Placeholder 5"/>
          <p:cNvSpPr>
            <a:spLocks noGrp="1"/>
          </p:cNvSpPr>
          <p:nvPr>
            <p:ph sz="half" idx="2"/>
          </p:nvPr>
        </p:nvSpPr>
        <p:spPr/>
        <p:txBody>
          <a:bodyPr>
            <a:normAutofit fontScale="77500" lnSpcReduction="20000"/>
          </a:bodyPr>
          <a:lstStyle/>
          <a:p>
            <a:r>
              <a:rPr lang="en-US" dirty="0"/>
              <a:t> </a:t>
            </a:r>
            <a:r>
              <a:rPr lang="en-US" dirty="0" smtClean="0"/>
              <a:t>Fold </a:t>
            </a:r>
            <a:r>
              <a:rPr lang="en-US" dirty="0"/>
              <a:t>a piece of paper three times lengthwise (making three long rectangular columns).  Write your words in the first column.  </a:t>
            </a:r>
            <a:endParaRPr lang="en-GB" dirty="0"/>
          </a:p>
          <a:p>
            <a:r>
              <a:rPr lang="en-US" dirty="0"/>
              <a:t>Then write them again with the letters all mixed up (scrambled) in the second column.  </a:t>
            </a:r>
            <a:endParaRPr lang="en-GB" dirty="0"/>
          </a:p>
          <a:p>
            <a:r>
              <a:rPr lang="en-US" dirty="0"/>
              <a:t>Put your words aside.  Come back later to unscramble your words.  Write the unscrambled words in the third column</a:t>
            </a:r>
            <a:r>
              <a:rPr lang="en-US" dirty="0" smtClean="0"/>
              <a:t>. Check them against the words in your first column.</a:t>
            </a:r>
          </a:p>
          <a:p>
            <a:r>
              <a:rPr lang="en-US" dirty="0" smtClean="0"/>
              <a:t>Use the words in your focus list.</a:t>
            </a:r>
            <a:endParaRPr lang="en-GB" dirty="0"/>
          </a:p>
          <a:p>
            <a:endParaRPr lang="en-GB" dirty="0"/>
          </a:p>
        </p:txBody>
      </p:sp>
      <p:sp>
        <p:nvSpPr>
          <p:cNvPr id="7" name="Text Placeholder 6"/>
          <p:cNvSpPr>
            <a:spLocks noGrp="1"/>
          </p:cNvSpPr>
          <p:nvPr>
            <p:ph type="body" sz="quarter" idx="3"/>
          </p:nvPr>
        </p:nvSpPr>
        <p:spPr/>
        <p:txBody>
          <a:bodyPr>
            <a:normAutofit/>
          </a:bodyPr>
          <a:lstStyle/>
          <a:p>
            <a:r>
              <a:rPr lang="en-GB" sz="2800" dirty="0" smtClean="0">
                <a:latin typeface="Arial" panose="020B0604020202020204" pitchFamily="34" charset="0"/>
                <a:cs typeface="Arial" panose="020B0604020202020204" pitchFamily="34" charset="0"/>
              </a:rPr>
              <a:t>On-line Task: Spelling Frame</a:t>
            </a:r>
            <a:endParaRPr lang="en-GB" sz="2800" dirty="0">
              <a:latin typeface="Arial" panose="020B0604020202020204" pitchFamily="34" charset="0"/>
              <a:cs typeface="Arial" panose="020B0604020202020204" pitchFamily="34" charset="0"/>
            </a:endParaRPr>
          </a:p>
        </p:txBody>
      </p:sp>
      <p:sp>
        <p:nvSpPr>
          <p:cNvPr id="8" name="Content Placeholder 7"/>
          <p:cNvSpPr>
            <a:spLocks noGrp="1"/>
          </p:cNvSpPr>
          <p:nvPr>
            <p:ph sz="quarter" idx="4"/>
          </p:nvPr>
        </p:nvSpPr>
        <p:spPr/>
        <p:txBody>
          <a:bodyPr>
            <a:normAutofit fontScale="62500" lnSpcReduction="20000"/>
          </a:bodyPr>
          <a:lstStyle/>
          <a:p>
            <a:pPr marL="0" indent="0">
              <a:buNone/>
            </a:pPr>
            <a:r>
              <a:rPr lang="en-GB" dirty="0"/>
              <a:t>Either, cut and paste this link into your browser</a:t>
            </a:r>
          </a:p>
          <a:p>
            <a:pPr marL="0" indent="0">
              <a:buNone/>
            </a:pPr>
            <a:r>
              <a:rPr lang="en-GB" dirty="0">
                <a:hlinkClick r:id="rId2"/>
              </a:rPr>
              <a:t>https://spellingframe.co.uk/spelling-rule/20/17-Words-ending-with-the-g-sound-spelt%E2%80%93gue-and-the-k-sound-spelt-%E2%80%93que-(French-in-origin)</a:t>
            </a:r>
            <a:r>
              <a:rPr lang="en-GB" dirty="0" smtClean="0"/>
              <a:t>  </a:t>
            </a:r>
          </a:p>
          <a:p>
            <a:pPr marL="0" indent="0">
              <a:buNone/>
            </a:pPr>
            <a:r>
              <a:rPr lang="en-GB" dirty="0" smtClean="0"/>
              <a:t>OR </a:t>
            </a:r>
            <a:endParaRPr lang="en-GB" dirty="0"/>
          </a:p>
          <a:p>
            <a:pPr marL="0" indent="0">
              <a:buNone/>
            </a:pPr>
            <a:r>
              <a:rPr lang="en-GB" dirty="0"/>
              <a:t>Go onto your browser</a:t>
            </a:r>
          </a:p>
          <a:p>
            <a:pPr marL="0" indent="0">
              <a:buNone/>
            </a:pPr>
            <a:r>
              <a:rPr lang="en-GB" dirty="0"/>
              <a:t>Type in Spelling Frame</a:t>
            </a:r>
          </a:p>
          <a:p>
            <a:pPr marL="0" indent="0">
              <a:buNone/>
            </a:pPr>
            <a:r>
              <a:rPr lang="en-GB" dirty="0"/>
              <a:t>Select Year 3 and 4</a:t>
            </a:r>
          </a:p>
          <a:p>
            <a:pPr marL="0" indent="0">
              <a:buNone/>
            </a:pPr>
            <a:r>
              <a:rPr lang="en-GB" dirty="0"/>
              <a:t>Select Rule </a:t>
            </a:r>
            <a:r>
              <a:rPr lang="en-GB" dirty="0" smtClean="0"/>
              <a:t>17 ‘</a:t>
            </a:r>
            <a:r>
              <a:rPr lang="en-GB" dirty="0" err="1" smtClean="0"/>
              <a:t>gue</a:t>
            </a:r>
            <a:r>
              <a:rPr lang="en-GB" dirty="0" smtClean="0"/>
              <a:t>’ and ‘que’</a:t>
            </a:r>
            <a:endParaRPr lang="en-GB" dirty="0"/>
          </a:p>
          <a:p>
            <a:pPr marL="0" indent="0">
              <a:buNone/>
            </a:pPr>
            <a:r>
              <a:rPr lang="en-GB" dirty="0"/>
              <a:t>Select Spelling Tiles </a:t>
            </a:r>
          </a:p>
          <a:p>
            <a:pPr marL="0" indent="0">
              <a:buNone/>
            </a:pPr>
            <a:r>
              <a:rPr lang="en-GB" dirty="0"/>
              <a:t>Select </a:t>
            </a:r>
            <a:r>
              <a:rPr lang="en-GB" dirty="0" smtClean="0"/>
              <a:t>Sorting Puzzle and Segment Silhouette. If you have time, do the free game.</a:t>
            </a:r>
            <a:endParaRPr lang="en-GB" dirty="0"/>
          </a:p>
          <a:p>
            <a:endParaRPr lang="en-GB" dirty="0"/>
          </a:p>
        </p:txBody>
      </p:sp>
      <p:pic>
        <p:nvPicPr>
          <p:cNvPr id="9" name="Picture 8" descr="True Stories, Honest Lies: Ask the storyteller: &lt;strong&gt;Your turn&lt;/strong&gt;!"/>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332412" y="365125"/>
            <a:ext cx="2272937" cy="1278527"/>
          </a:xfrm>
          <a:prstGeom prst="rect">
            <a:avLst/>
          </a:prstGeom>
        </p:spPr>
      </p:pic>
      <p:pic>
        <p:nvPicPr>
          <p:cNvPr id="10" name="Picture 9" descr="True Stories, Honest Lies: Ask the storyteller: &lt;strong&gt;Your turn&lt;/strong&gt;!"/>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763794" y="365124"/>
            <a:ext cx="2272937" cy="1278527"/>
          </a:xfrm>
          <a:prstGeom prst="rect">
            <a:avLst/>
          </a:prstGeom>
        </p:spPr>
      </p:pic>
    </p:spTree>
    <p:extLst>
      <p:ext uri="{BB962C8B-B14F-4D97-AF65-F5344CB8AC3E}">
        <p14:creationId xmlns:p14="http://schemas.microsoft.com/office/powerpoint/2010/main" val="2026262041"/>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TRIBEWORK: When It’s Time to Say &lt;strong&gt;Goodbye&lt;/strong&gt;"/>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618322" y="1045028"/>
            <a:ext cx="6251358" cy="4141525"/>
          </a:xfrm>
          <a:prstGeom prst="rect">
            <a:avLst/>
          </a:prstGeom>
        </p:spPr>
      </p:pic>
    </p:spTree>
    <p:extLst>
      <p:ext uri="{BB962C8B-B14F-4D97-AF65-F5344CB8AC3E}">
        <p14:creationId xmlns:p14="http://schemas.microsoft.com/office/powerpoint/2010/main" val="325715621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609</TotalTime>
  <Words>607</Words>
  <Application>Microsoft Office PowerPoint</Application>
  <PresentationFormat>Widescreen</PresentationFormat>
  <Paragraphs>96</Paragraphs>
  <Slides>16</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16</vt:i4>
      </vt:variant>
    </vt:vector>
  </HeadingPairs>
  <TitlesOfParts>
    <vt:vector size="21" baseType="lpstr">
      <vt:lpstr>Arial</vt:lpstr>
      <vt:lpstr>Calibri</vt:lpstr>
      <vt:lpstr>Calibri Light</vt:lpstr>
      <vt:lpstr>Clear Sans Light</vt:lpstr>
      <vt:lpstr>Office Theme</vt:lpstr>
      <vt:lpstr>Welcome back to Year 4  Home Learning Spellings with Mrs Andrews</vt:lpstr>
      <vt:lpstr>I hope you have had a good half term holiday. I did.  </vt:lpstr>
      <vt:lpstr>Every Week</vt:lpstr>
      <vt:lpstr>All of your spelling words for this week and the last week before the half term holiday, focus on two letter patterns that usually appear at the end of words. Both have similar patterns. </vt:lpstr>
      <vt:lpstr>From last time, can you think of any words which end with ‘gue’ or ‘que’? </vt:lpstr>
      <vt:lpstr>How many can you think of? </vt:lpstr>
      <vt:lpstr>This is the Squeeze O-Matic 17. It squeezes letters together which makes a word. Can you work out the word? Can you work with an adult or partner to figure out what they might be? Don’t forget that they’ll all have either a ‘que’ (/k/ sound) or a ‘gue’ (/g/ sound).  </vt:lpstr>
      <vt:lpstr>Answer is …</vt:lpstr>
      <vt:lpstr>Don’t forget that they’ll all have either a ‘que’ (/k/ sound) or a ‘gue’ (/g/ sound).</vt:lpstr>
      <vt:lpstr>Answer is …</vt:lpstr>
      <vt:lpstr>Don’t forget that they’ll all have either a ‘que’ (/k/ sound) or a ‘gue’ (/g/ sound).</vt:lpstr>
      <vt:lpstr>Answer is … tongue</vt:lpstr>
      <vt:lpstr>Your Focus Words. Say them out loud.</vt:lpstr>
      <vt:lpstr>Can you remember what these words mean?</vt:lpstr>
      <vt:lpstr>Your Turn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Year 4 to Home Learning Spellings:</dc:title>
  <dc:creator>Suzanne Andrews</dc:creator>
  <cp:lastModifiedBy>Mary-Anne Broadway</cp:lastModifiedBy>
  <cp:revision>82</cp:revision>
  <dcterms:created xsi:type="dcterms:W3CDTF">2020-03-26T14:38:58Z</dcterms:created>
  <dcterms:modified xsi:type="dcterms:W3CDTF">2020-05-21T10:08:21Z</dcterms:modified>
</cp:coreProperties>
</file>