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835" y="4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752bbdf7f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752bbdf7f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752bbdf7f3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752bbdf7f3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752bbdf7f3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752bbdf7f3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752bbdf7f3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752bbdf7f3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752bbdf7f3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752bbdf7f3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752bbdf7f3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752bbdf7f3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752bbdf7f3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752bbdf7f3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752bbdf7f3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752bbdf7f3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752bbdf7f3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752bbdf7f3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752bbdf7f3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752bbdf7f3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752bbdf7f3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752bbdf7f3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752bbdf7f3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752bbdf7f3_0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752bbdf7f3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752bbdf7f3_0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752bbdf7f3_1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752bbdf7f3_1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752bbdf7f3_1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752bbdf7f3_1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752bbdf7f3_1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752bbdf7f3_1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752bbdf7f3_1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752bbdf7f3_1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752bbdf7f3_1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752bbdf7f3_1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752bbdf7f3_1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752bbdf7f3_1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0" y="257175"/>
            <a:ext cx="8520600" cy="4245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u="sng"/>
              <a:t>Year 4 Maths</a:t>
            </a:r>
            <a:endParaRPr sz="4400" u="sng"/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u="sng"/>
              <a:t>4.5.2020</a:t>
            </a:r>
            <a:endParaRPr sz="4400" u="sng"/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u="sng"/>
              <a:t>To learn how to multiply three single digit numbers</a:t>
            </a:r>
            <a:endParaRPr sz="4400" u="sng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body" idx="1"/>
          </p:nvPr>
        </p:nvSpPr>
        <p:spPr>
          <a:xfrm>
            <a:off x="311700" y="66765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Remember the x means ‘lots of’</a:t>
            </a:r>
            <a:endParaRPr sz="28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8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8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8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8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800"/>
              <a:t>3 lots of five is 15</a:t>
            </a:r>
            <a:endParaRPr sz="2800"/>
          </a:p>
        </p:txBody>
      </p:sp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26225" y="2156450"/>
            <a:ext cx="4587525" cy="1408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Now we have </a:t>
            </a:r>
            <a:r>
              <a:rPr lang="en-GB" b="1"/>
              <a:t>4 lots of 3 x 5</a:t>
            </a:r>
            <a:r>
              <a:rPr lang="en-GB"/>
              <a:t> or </a:t>
            </a:r>
            <a:r>
              <a:rPr lang="en-GB" b="1"/>
              <a:t>4 x 3 x 5</a:t>
            </a:r>
            <a:r>
              <a:rPr lang="en-GB"/>
              <a:t> or </a:t>
            </a:r>
            <a:r>
              <a:rPr lang="en-GB" b="1"/>
              <a:t>4 lots of 15 </a:t>
            </a:r>
            <a:endParaRPr b="1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b="1"/>
              <a:t>BUT </a:t>
            </a:r>
            <a:r>
              <a:rPr lang="en-GB"/>
              <a:t>x can be done in any order so we could also say: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3 lots of 4 x 5 which is much easier to do! 3 lots of 20 is </a:t>
            </a:r>
            <a:r>
              <a:rPr lang="en-GB" b="1"/>
              <a:t>60</a:t>
            </a:r>
            <a:r>
              <a:rPr lang="en-GB"/>
              <a:t>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The trick is to try and spot the easiest way of doing it!</a:t>
            </a:r>
            <a:endParaRPr/>
          </a:p>
        </p:txBody>
      </p:sp>
      <p:pic>
        <p:nvPicPr>
          <p:cNvPr id="66" name="Google Shape;6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77900" y="132563"/>
            <a:ext cx="5010150" cy="2828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Try this one: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You could do 8 lots of 2 x 2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Or 2 lots of 8 x 2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Or 2 lots of 2 x 8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I think I would find the first way easier, so 8 x 4 = </a:t>
            </a:r>
            <a:r>
              <a:rPr lang="en-GB" b="1"/>
              <a:t>32</a:t>
            </a:r>
            <a:endParaRPr b="1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72" name="Google Shape;7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80188" y="1533100"/>
            <a:ext cx="4690325" cy="1120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Your turn to have a go!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Write down three calculations that you could do, then choose the one that you think will be the easiest.</a:t>
            </a:r>
            <a:endParaRPr/>
          </a:p>
        </p:txBody>
      </p:sp>
      <p:pic>
        <p:nvPicPr>
          <p:cNvPr id="78" name="Google Shape;7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0375" y="1821600"/>
            <a:ext cx="3429325" cy="75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You could do 10 lots of 7 x 3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OR 3 lots of 10 x 7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Or 7 lots of 3 x 10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The answer is </a:t>
            </a:r>
            <a:r>
              <a:rPr lang="en-GB" b="1"/>
              <a:t>210</a:t>
            </a:r>
            <a:endParaRPr b="1"/>
          </a:p>
        </p:txBody>
      </p:sp>
      <p:pic>
        <p:nvPicPr>
          <p:cNvPr id="84" name="Google Shape;8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49050" y="1254525"/>
            <a:ext cx="3429325" cy="75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We can use this knowledge to help us solve problems.</a:t>
            </a:r>
            <a:endParaRPr/>
          </a:p>
        </p:txBody>
      </p:sp>
      <p:pic>
        <p:nvPicPr>
          <p:cNvPr id="90" name="Google Shape;9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85963" y="1710500"/>
            <a:ext cx="5172075" cy="3181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First we can draw a picture: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96" name="Google Shape;9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45763" y="1664488"/>
            <a:ext cx="5153025" cy="3267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1"/>
          <p:cNvSpPr txBox="1">
            <a:spLocks noGrp="1"/>
          </p:cNvSpPr>
          <p:nvPr>
            <p:ph type="body" idx="1"/>
          </p:nvPr>
        </p:nvSpPr>
        <p:spPr>
          <a:xfrm>
            <a:off x="311700" y="562875"/>
            <a:ext cx="8520600" cy="446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Now, we can fill in the calculation: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We could do 5 lots of 2 x 4 OR 2 lots of 5 x 4 which is easier. The answer is </a:t>
            </a:r>
            <a:r>
              <a:rPr lang="en-GB" b="1"/>
              <a:t>40</a:t>
            </a:r>
            <a:r>
              <a:rPr lang="en-GB"/>
              <a:t>.</a:t>
            </a:r>
            <a:endParaRPr/>
          </a:p>
        </p:txBody>
      </p:sp>
      <p:pic>
        <p:nvPicPr>
          <p:cNvPr id="102" name="Google Shape;102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30088" y="1017725"/>
            <a:ext cx="5133975" cy="3181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Google Shape;10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52600" y="615988"/>
            <a:ext cx="5638800" cy="3952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66888" y="619125"/>
            <a:ext cx="5610225" cy="3905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Now, complete the Lesson 1 practise questions.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73775" y="1152475"/>
            <a:ext cx="7215600" cy="2927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04276" y="575725"/>
            <a:ext cx="6921124" cy="3884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33600" y="1966913"/>
            <a:ext cx="4876800" cy="1209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24063" y="1166813"/>
            <a:ext cx="5095875" cy="2809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9"/>
          <p:cNvSpPr txBox="1">
            <a:spLocks noGrp="1"/>
          </p:cNvSpPr>
          <p:nvPr>
            <p:ph type="body" idx="1"/>
          </p:nvPr>
        </p:nvSpPr>
        <p:spPr>
          <a:xfrm>
            <a:off x="311700" y="116240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Now try the Lesson 2 Prove It questions.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u="sng">
                <a:solidFill>
                  <a:schemeClr val="dk1"/>
                </a:solidFill>
              </a:rPr>
              <a:t>Hints and Tips:</a:t>
            </a:r>
            <a:endParaRPr u="sng"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-GB">
                <a:solidFill>
                  <a:schemeClr val="dk1"/>
                </a:solidFill>
              </a:rPr>
              <a:t>If it says </a:t>
            </a:r>
            <a:r>
              <a:rPr lang="en-GB" b="1">
                <a:solidFill>
                  <a:schemeClr val="dk1"/>
                </a:solidFill>
              </a:rPr>
              <a:t>explain </a:t>
            </a:r>
            <a:r>
              <a:rPr lang="en-GB">
                <a:solidFill>
                  <a:schemeClr val="dk1"/>
                </a:solidFill>
              </a:rPr>
              <a:t>you will need to use mathematical language to explain what you mean. </a:t>
            </a:r>
            <a:r>
              <a:rPr lang="en-GB" b="1">
                <a:solidFill>
                  <a:schemeClr val="dk1"/>
                </a:solidFill>
              </a:rPr>
              <a:t>Multiply</a:t>
            </a:r>
            <a:r>
              <a:rPr lang="en-GB">
                <a:solidFill>
                  <a:schemeClr val="dk1"/>
                </a:solidFill>
              </a:rPr>
              <a:t> and </a:t>
            </a:r>
            <a:r>
              <a:rPr lang="en-GB" b="1">
                <a:solidFill>
                  <a:schemeClr val="dk1"/>
                </a:solidFill>
              </a:rPr>
              <a:t>factor</a:t>
            </a:r>
            <a:r>
              <a:rPr lang="en-GB">
                <a:solidFill>
                  <a:schemeClr val="dk1"/>
                </a:solidFill>
              </a:rPr>
              <a:t> are two key words for this area of learning.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-GB">
                <a:solidFill>
                  <a:schemeClr val="dk1"/>
                </a:solidFill>
              </a:rPr>
              <a:t>Using an example to support your answer is important. Otherwise we may ask you to go back and </a:t>
            </a:r>
            <a:r>
              <a:rPr lang="en-GB" u="sng">
                <a:solidFill>
                  <a:schemeClr val="dk1"/>
                </a:solidFill>
              </a:rPr>
              <a:t>prove it!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-GB">
                <a:solidFill>
                  <a:schemeClr val="dk1"/>
                </a:solidFill>
              </a:rPr>
              <a:t>If you get a sometimes, always, never questions you will need at least 2 examples to prove your point.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-GB">
                <a:solidFill>
                  <a:schemeClr val="dk1"/>
                </a:solidFill>
              </a:rPr>
              <a:t>Working systematically, in an order, usually means you don’t miss an example. 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41350" y="379538"/>
            <a:ext cx="4638675" cy="1724025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30"/>
          <p:cNvSpPr txBox="1"/>
          <p:nvPr/>
        </p:nvSpPr>
        <p:spPr>
          <a:xfrm>
            <a:off x="993500" y="2386350"/>
            <a:ext cx="7325100" cy="248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First of all, what time tables do I know with the answer 10?</a:t>
            </a:r>
            <a:endParaRPr sz="16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I know </a:t>
            </a:r>
            <a:r>
              <a:rPr lang="en-GB" sz="1600" b="1"/>
              <a:t>10 x 1</a:t>
            </a:r>
            <a:r>
              <a:rPr lang="en-GB" sz="1600"/>
              <a:t> </a:t>
            </a:r>
            <a:endParaRPr sz="16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I know I can replace the 10 with 10 x 1 or 5 x 2 </a:t>
            </a:r>
            <a:endParaRPr sz="16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So now I have </a:t>
            </a:r>
            <a:r>
              <a:rPr lang="en-GB" sz="1600" b="1"/>
              <a:t>10 x 1 x 1</a:t>
            </a:r>
            <a:r>
              <a:rPr lang="en-GB" sz="1600"/>
              <a:t>  or </a:t>
            </a:r>
            <a:r>
              <a:rPr lang="en-GB" sz="1600" b="1"/>
              <a:t>5 x 2 x 1</a:t>
            </a:r>
            <a:r>
              <a:rPr lang="en-GB" sz="1600"/>
              <a:t> </a:t>
            </a:r>
            <a:endParaRPr sz="16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AND I know that I can write my three numbers in any order, so...</a:t>
            </a:r>
            <a:endParaRPr sz="16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oogle Shape;153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33588" y="1100138"/>
            <a:ext cx="5076825" cy="2943225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31"/>
          <p:cNvSpPr txBox="1"/>
          <p:nvPr/>
        </p:nvSpPr>
        <p:spPr>
          <a:xfrm>
            <a:off x="1330500" y="4248650"/>
            <a:ext cx="6340800" cy="4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There are 9 different possibilities.</a:t>
            </a:r>
            <a:endParaRPr sz="16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3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Now, try the Question 3 Prove It questions.: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u="sng">
                <a:solidFill>
                  <a:schemeClr val="dk1"/>
                </a:solidFill>
              </a:rPr>
              <a:t>Hints and Tips:</a:t>
            </a:r>
            <a:endParaRPr u="sng"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-GB">
                <a:solidFill>
                  <a:schemeClr val="dk1"/>
                </a:solidFill>
              </a:rPr>
              <a:t>If it says </a:t>
            </a:r>
            <a:r>
              <a:rPr lang="en-GB" b="1">
                <a:solidFill>
                  <a:schemeClr val="dk1"/>
                </a:solidFill>
              </a:rPr>
              <a:t>explain </a:t>
            </a:r>
            <a:r>
              <a:rPr lang="en-GB">
                <a:solidFill>
                  <a:schemeClr val="dk1"/>
                </a:solidFill>
              </a:rPr>
              <a:t>you will need to use mathematical language to explain what you mean. </a:t>
            </a:r>
            <a:r>
              <a:rPr lang="en-GB" b="1">
                <a:solidFill>
                  <a:schemeClr val="dk1"/>
                </a:solidFill>
              </a:rPr>
              <a:t>Multiply</a:t>
            </a:r>
            <a:r>
              <a:rPr lang="en-GB">
                <a:solidFill>
                  <a:schemeClr val="dk1"/>
                </a:solidFill>
              </a:rPr>
              <a:t> and </a:t>
            </a:r>
            <a:r>
              <a:rPr lang="en-GB" b="1">
                <a:solidFill>
                  <a:schemeClr val="dk1"/>
                </a:solidFill>
              </a:rPr>
              <a:t>factor</a:t>
            </a:r>
            <a:r>
              <a:rPr lang="en-GB">
                <a:solidFill>
                  <a:schemeClr val="dk1"/>
                </a:solidFill>
              </a:rPr>
              <a:t> are two key words for this area of learning.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-GB">
                <a:solidFill>
                  <a:schemeClr val="dk1"/>
                </a:solidFill>
              </a:rPr>
              <a:t>Using an example to support your answer is important. Otherwise we may ask you to go back and </a:t>
            </a:r>
            <a:r>
              <a:rPr lang="en-GB" u="sng">
                <a:solidFill>
                  <a:schemeClr val="dk1"/>
                </a:solidFill>
              </a:rPr>
              <a:t>prove it!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-GB">
                <a:solidFill>
                  <a:schemeClr val="dk1"/>
                </a:solidFill>
              </a:rPr>
              <a:t>If you get a sometimes, always, never questions you will need at least 2 examples to prove your point.</a:t>
            </a:r>
            <a:endParaRPr>
              <a:solidFill>
                <a:schemeClr val="dk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-GB">
                <a:solidFill>
                  <a:schemeClr val="dk1"/>
                </a:solidFill>
              </a:rPr>
              <a:t>Working systematically, in an order, usually means you don’t miss an example.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531</Words>
  <Application>Microsoft Office PowerPoint</Application>
  <PresentationFormat>On-screen Show (16:9)</PresentationFormat>
  <Paragraphs>70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Arial</vt:lpstr>
      <vt:lpstr>Simple Light</vt:lpstr>
      <vt:lpstr>Year 4 Maths 4.5.2020 To learn how to multiply three single digit numbers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Maths 4.5.2020 To learn how to multiply three single digit numbers</dc:title>
  <dc:creator>Mary-Anne Broadway</dc:creator>
  <cp:lastModifiedBy>Mary-Anne Broadway</cp:lastModifiedBy>
  <cp:revision>1</cp:revision>
  <dcterms:modified xsi:type="dcterms:W3CDTF">2020-05-01T16:18:06Z</dcterms:modified>
</cp:coreProperties>
</file>