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3" r:id="rId3"/>
    <p:sldId id="303" r:id="rId4"/>
    <p:sldId id="296" r:id="rId5"/>
    <p:sldId id="285" r:id="rId6"/>
    <p:sldId id="301" r:id="rId7"/>
    <p:sldId id="304" r:id="rId8"/>
    <p:sldId id="299" r:id="rId9"/>
    <p:sldId id="305" r:id="rId10"/>
    <p:sldId id="281" r:id="rId11"/>
    <p:sldId id="306" r:id="rId12"/>
    <p:sldId id="307" r:id="rId13"/>
    <p:sldId id="308" r:id="rId14"/>
    <p:sldId id="309" r:id="rId15"/>
    <p:sldId id="310" r:id="rId16"/>
    <p:sldId id="311" r:id="rId17"/>
    <p:sldId id="312" r:id="rId18"/>
    <p:sldId id="263" r:id="rId19"/>
    <p:sldId id="265" r:id="rId20"/>
    <p:sldId id="272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632" autoAdjust="0"/>
    <p:restoredTop sz="94660"/>
  </p:normalViewPr>
  <p:slideViewPr>
    <p:cSldViewPr snapToGrid="0">
      <p:cViewPr varScale="1">
        <p:scale>
          <a:sx n="57" d="100"/>
          <a:sy n="57" d="100"/>
        </p:scale>
        <p:origin x="70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60CF-CFD7-444D-87E7-C82037EB1B7F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85303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60CF-CFD7-444D-87E7-C82037EB1B7F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03835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60CF-CFD7-444D-87E7-C82037EB1B7F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805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60CF-CFD7-444D-87E7-C82037EB1B7F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80742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60CF-CFD7-444D-87E7-C82037EB1B7F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69676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60CF-CFD7-444D-87E7-C82037EB1B7F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4659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60CF-CFD7-444D-87E7-C82037EB1B7F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3157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60CF-CFD7-444D-87E7-C82037EB1B7F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03624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60CF-CFD7-444D-87E7-C82037EB1B7F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88876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60CF-CFD7-444D-87E7-C82037EB1B7F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22465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60CF-CFD7-444D-87E7-C82037EB1B7F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01541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7460CF-CFD7-444D-87E7-C82037EB1B7F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9026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topics/zt62mnb/articles/zyq7v9q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topics/zt62mnb/articles/z3mktv4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Welcome back to Home Learning Spellings with           Mrs Andrews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 descr="Tuesday tiddlywinks - The IPKat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6316" y="3668963"/>
            <a:ext cx="5012735" cy="1503454"/>
          </a:xfrm>
          <a:prstGeom prst="rect">
            <a:avLst/>
          </a:prstGeom>
        </p:spPr>
      </p:pic>
      <p:pic>
        <p:nvPicPr>
          <p:cNvPr id="5" name="Picture 4" descr="ภูกระดึง แห่งประเทศไทย | สาระ ความรู้ ข่าวสาร ความบันเทิง ...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99" y="195535"/>
            <a:ext cx="1838597" cy="1140766"/>
          </a:xfrm>
          <a:prstGeom prst="rect">
            <a:avLst/>
          </a:prstGeom>
        </p:spPr>
      </p:pic>
      <p:pic>
        <p:nvPicPr>
          <p:cNvPr id="6" name="Picture 5" descr="ภูกระดึง แห่งประเทศไทย | สาระ ความรู้ ข่าวสาร ความบันเทิง ...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4430" y="58931"/>
            <a:ext cx="1838597" cy="1140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61502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I hope you had a good half term holiday!  I did!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831850" y="4562475"/>
            <a:ext cx="10807156" cy="1500187"/>
          </a:xfrm>
        </p:spPr>
        <p:txBody>
          <a:bodyPr>
            <a:noAutofit/>
          </a:bodyPr>
          <a:lstStyle/>
          <a:p>
            <a:r>
              <a:rPr lang="en-GB" sz="36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now … it is time to do some spellings!</a:t>
            </a:r>
            <a:endParaRPr lang="en-GB" sz="3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 descr="Table design for a dictionary that can have words with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0383" y="257381"/>
            <a:ext cx="7296150" cy="2362200"/>
          </a:xfrm>
          <a:prstGeom prst="rect">
            <a:avLst/>
          </a:prstGeom>
        </p:spPr>
      </p:pic>
      <p:pic>
        <p:nvPicPr>
          <p:cNvPr id="2" name="Picture 1" descr="File:&lt;strong&gt;Question mark&lt;/strong&gt;.svg - Wikipedi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0195" y="773906"/>
            <a:ext cx="1204776" cy="2110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18321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54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This week, is recap week!</a:t>
            </a:r>
            <a:endParaRPr lang="en-GB" sz="5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This week, we are going to recap the last two weeks spelling principles.</a:t>
            </a:r>
          </a:p>
          <a:p>
            <a:endParaRPr lang="en-GB" dirty="0"/>
          </a:p>
          <a:p>
            <a:r>
              <a:rPr lang="en-GB" dirty="0" smtClean="0"/>
              <a:t>Can you remember what they were?</a:t>
            </a:r>
          </a:p>
          <a:p>
            <a:endParaRPr lang="en-GB" dirty="0"/>
          </a:p>
          <a:p>
            <a:r>
              <a:rPr lang="en-GB" alt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Rule 1: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The short /u/ sound that can be written with the letters ‘</a:t>
            </a:r>
            <a:r>
              <a:rPr lang="en-GB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ou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’. </a:t>
            </a:r>
          </a:p>
          <a:p>
            <a:r>
              <a:rPr lang="en-GB" alt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endParaRPr lang="en-GB" alt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Rule 2: </a:t>
            </a:r>
            <a:r>
              <a:rPr lang="en-GB" alt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Words </a:t>
            </a:r>
            <a:r>
              <a:rPr lang="en-GB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that contain a short /</a:t>
            </a:r>
            <a:r>
              <a:rPr lang="en-GB" alt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/ sound but is spelt using a ‘y’.</a:t>
            </a:r>
          </a:p>
          <a:p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6475113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Lets Remind ourselves about Rule 1</a:t>
            </a:r>
            <a:endParaRPr lang="en-GB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38688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en-GB" sz="32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ou</a:t>
            </a:r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gh, y</a:t>
            </a:r>
            <a:r>
              <a:rPr lang="en-GB" sz="32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ou</a:t>
            </a:r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ng, t</a:t>
            </a:r>
            <a:r>
              <a:rPr lang="en-GB" sz="32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ou</a:t>
            </a:r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ch, d</a:t>
            </a:r>
            <a:r>
              <a:rPr lang="en-GB" sz="32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ou</a:t>
            </a:r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ble, tr</a:t>
            </a:r>
            <a:r>
              <a:rPr lang="en-GB" sz="32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ou</a:t>
            </a:r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ble.</a:t>
            </a:r>
          </a:p>
          <a:p>
            <a:pPr marL="0" indent="0">
              <a:buNone/>
            </a:pPr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Q) What sound does the ‘</a:t>
            </a:r>
            <a:r>
              <a:rPr lang="en-GB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ou</a:t>
            </a:r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’ make? </a:t>
            </a:r>
          </a:p>
          <a:p>
            <a:pPr marL="514350" indent="-514350">
              <a:buAutoNum type="alphaUcParenR"/>
            </a:pPr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It makes a short ‘u’ sound </a:t>
            </a:r>
          </a:p>
          <a:p>
            <a:pPr marL="0" indent="0">
              <a:buNone/>
            </a:pPr>
            <a:r>
              <a:rPr lang="en-GB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(Some people say ‘uh’ sound but I think it is more of a short ‘u’ sound).</a:t>
            </a:r>
          </a:p>
          <a:p>
            <a:pPr marL="0" indent="0">
              <a:buNone/>
            </a:pPr>
            <a:endParaRPr lang="en-GB" sz="3200" b="1" u="sng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32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So the spelling rule is that the short /u</a:t>
            </a:r>
            <a:r>
              <a:rPr lang="en-GB" sz="3200" b="1" u="sng" dirty="0">
                <a:latin typeface="Arial" panose="020B0604020202020204" pitchFamily="34" charset="0"/>
                <a:cs typeface="Arial" panose="020B0604020202020204" pitchFamily="34" charset="0"/>
              </a:rPr>
              <a:t>/ sound </a:t>
            </a:r>
            <a:r>
              <a:rPr lang="en-GB" sz="32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can also be </a:t>
            </a:r>
            <a:r>
              <a:rPr lang="en-GB" sz="3200" b="1" u="sng" dirty="0">
                <a:latin typeface="Arial" panose="020B0604020202020204" pitchFamily="34" charset="0"/>
                <a:cs typeface="Arial" panose="020B0604020202020204" pitchFamily="34" charset="0"/>
              </a:rPr>
              <a:t>written with the letters </a:t>
            </a:r>
            <a:r>
              <a:rPr lang="en-GB" sz="32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en-GB" sz="3200" b="1" u="sng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ou</a:t>
            </a:r>
            <a:r>
              <a:rPr lang="en-GB" sz="32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’  </a:t>
            </a:r>
          </a:p>
          <a:p>
            <a:pPr marL="0" indent="0">
              <a:buNone/>
            </a:pPr>
            <a:endParaRPr lang="en-GB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 descr="Kids &lt;strong&gt;Rule&lt;/strong&gt; Free Stock Photo - Public Domain Picture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9252" y="1690688"/>
            <a:ext cx="3124548" cy="1479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73836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</a:rPr>
              <a:t>Let’s watch the BBC </a:t>
            </a:r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Bite size clip again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3200" dirty="0" smtClean="0">
                <a:hlinkClick r:id="rId2"/>
              </a:rPr>
              <a:t>https</a:t>
            </a:r>
            <a:r>
              <a:rPr lang="en-GB" sz="3200" dirty="0">
                <a:hlinkClick r:id="rId2"/>
              </a:rPr>
              <a:t>://www.bbc.co.uk/bitesize/topics/zt62mnb/articles/zyq7v9q</a:t>
            </a:r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3200" dirty="0" smtClean="0"/>
          </a:p>
          <a:p>
            <a:r>
              <a:rPr lang="en-GB" sz="3200" dirty="0" smtClean="0"/>
              <a:t>The ‘u’ sound which is spelt ‘</a:t>
            </a:r>
            <a:r>
              <a:rPr lang="en-GB" sz="3200" dirty="0" err="1" smtClean="0"/>
              <a:t>ou</a:t>
            </a:r>
            <a:r>
              <a:rPr lang="en-GB" sz="3200" dirty="0" smtClean="0"/>
              <a:t>’ is in words such as…</a:t>
            </a:r>
            <a:endParaRPr lang="en-GB" sz="3200" dirty="0"/>
          </a:p>
          <a:p>
            <a:r>
              <a:rPr lang="en-GB" sz="3200" dirty="0"/>
              <a:t>c</a:t>
            </a:r>
            <a:r>
              <a:rPr lang="en-GB" sz="3200" u="sng" dirty="0" smtClean="0"/>
              <a:t>ou</a:t>
            </a:r>
            <a:r>
              <a:rPr lang="en-GB" sz="3200" dirty="0" smtClean="0"/>
              <a:t>ntry</a:t>
            </a:r>
          </a:p>
          <a:p>
            <a:r>
              <a:rPr lang="en-GB" sz="3200" dirty="0"/>
              <a:t>c</a:t>
            </a:r>
            <a:r>
              <a:rPr lang="en-GB" sz="3200" u="sng" dirty="0" smtClean="0"/>
              <a:t>ou</a:t>
            </a:r>
            <a:r>
              <a:rPr lang="en-GB" sz="3200" dirty="0" smtClean="0"/>
              <a:t>sin </a:t>
            </a:r>
          </a:p>
          <a:p>
            <a:r>
              <a:rPr lang="en-GB" sz="3200" dirty="0" smtClean="0"/>
              <a:t>c</a:t>
            </a:r>
            <a:r>
              <a:rPr lang="en-GB" sz="3200" u="sng" dirty="0" smtClean="0"/>
              <a:t>ou</a:t>
            </a:r>
            <a:r>
              <a:rPr lang="en-GB" sz="3200" dirty="0" smtClean="0"/>
              <a:t>rage</a:t>
            </a:r>
          </a:p>
          <a:p>
            <a:r>
              <a:rPr lang="en-GB" sz="3200" dirty="0" smtClean="0"/>
              <a:t>t</a:t>
            </a:r>
            <a:r>
              <a:rPr lang="en-GB" sz="3200" u="sng" dirty="0" smtClean="0"/>
              <a:t>ou</a:t>
            </a:r>
            <a:r>
              <a:rPr lang="en-GB" sz="3200" dirty="0" smtClean="0"/>
              <a:t>ch</a:t>
            </a:r>
            <a:endParaRPr lang="en-GB" sz="3200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722517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91696"/>
            <a:ext cx="10515600" cy="1325563"/>
          </a:xfrm>
        </p:spPr>
        <p:txBody>
          <a:bodyPr>
            <a:normAutofit/>
          </a:bodyPr>
          <a:lstStyle/>
          <a:p>
            <a:r>
              <a:rPr lang="en-GB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Can you work out this word?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3544" y="2689523"/>
            <a:ext cx="2838373" cy="263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3694439" y="1660894"/>
            <a:ext cx="358303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g</a:t>
            </a:r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</a:t>
            </a:r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e</a:t>
            </a:r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o c </a:t>
            </a:r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a</a:t>
            </a:r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 u r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623723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91696"/>
            <a:ext cx="10515600" cy="1325563"/>
          </a:xfrm>
        </p:spPr>
        <p:txBody>
          <a:bodyPr>
            <a:normAutofit/>
          </a:bodyPr>
          <a:lstStyle/>
          <a:p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Answer is …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3544" y="2689523"/>
            <a:ext cx="2838373" cy="263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7968033" y="3851099"/>
            <a:ext cx="32654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c</a:t>
            </a:r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o u r a g e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813326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6394" y="524745"/>
            <a:ext cx="10515600" cy="1325563"/>
          </a:xfrm>
        </p:spPr>
        <p:txBody>
          <a:bodyPr>
            <a:normAutofit/>
          </a:bodyPr>
          <a:lstStyle/>
          <a:p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Can you work out this word</a:t>
            </a:r>
            <a:r>
              <a:rPr lang="en-GB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  <a:endParaRPr lang="en-GB" dirty="0"/>
          </a:p>
        </p:txBody>
      </p:sp>
      <p:pic>
        <p:nvPicPr>
          <p:cNvPr id="4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3544" y="2689523"/>
            <a:ext cx="2838373" cy="263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3750012" y="1766193"/>
            <a:ext cx="297549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b</a:t>
            </a:r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o l u e d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8524629" y="3820370"/>
            <a:ext cx="341760" cy="8402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indent="0" algn="ctr">
              <a:buNone/>
            </a:pPr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291607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6394" y="524745"/>
            <a:ext cx="10515600" cy="1325563"/>
          </a:xfrm>
        </p:spPr>
        <p:txBody>
          <a:bodyPr>
            <a:normAutofit/>
          </a:bodyPr>
          <a:lstStyle/>
          <a:p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Answer is …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3544" y="2689523"/>
            <a:ext cx="2838373" cy="263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7926051" y="3820370"/>
            <a:ext cx="3132589" cy="8402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indent="0" algn="ctr">
              <a:buNone/>
            </a:pPr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</a:t>
            </a:r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d o u b l e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730310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Your 10 Spelling Words for the ‘</a:t>
            </a:r>
            <a:r>
              <a:rPr lang="en-GB" u="sng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ou</a:t>
            </a:r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’ rule were...</a:t>
            </a:r>
            <a:endParaRPr lang="en-GB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r>
              <a:rPr lang="en-GB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young</a:t>
            </a:r>
          </a:p>
          <a:p>
            <a:r>
              <a:rPr lang="en-GB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trouble</a:t>
            </a:r>
          </a:p>
          <a:p>
            <a:r>
              <a:rPr lang="en-GB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country</a:t>
            </a:r>
          </a:p>
          <a:p>
            <a:r>
              <a:rPr lang="en-GB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double</a:t>
            </a:r>
          </a:p>
          <a:p>
            <a:r>
              <a:rPr lang="en-GB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touch </a:t>
            </a:r>
          </a:p>
          <a:p>
            <a:r>
              <a:rPr lang="en-GB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enough </a:t>
            </a:r>
          </a:p>
          <a:p>
            <a:r>
              <a:rPr lang="en-GB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rough</a:t>
            </a:r>
          </a:p>
          <a:p>
            <a:r>
              <a:rPr lang="en-GB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courage</a:t>
            </a:r>
          </a:p>
          <a:p>
            <a:r>
              <a:rPr lang="en-GB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cousin</a:t>
            </a:r>
          </a:p>
          <a:p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GB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ough</a:t>
            </a:r>
          </a:p>
          <a:p>
            <a:pPr marL="0" indent="0" algn="ctr">
              <a:buNone/>
            </a:pPr>
            <a:r>
              <a:rPr lang="en-GB" altLang="en-US" sz="9600" dirty="0">
                <a:latin typeface="Arial" panose="020B0604020202020204" pitchFamily="34" charset="0"/>
                <a:cs typeface="Arial" panose="020B0604020202020204" pitchFamily="34" charset="0"/>
              </a:rPr>
              <a:t>Do you remember them? If not, you need to try to remember them</a:t>
            </a:r>
            <a:r>
              <a:rPr lang="en-GB" alt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. I promise you that they will be good for your reading and writing!</a:t>
            </a:r>
            <a:endParaRPr lang="en-GB" sz="9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38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</a:t>
            </a:r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</p:txBody>
      </p:sp>
      <p:pic>
        <p:nvPicPr>
          <p:cNvPr id="6" name="Picture 5" descr="Tips on Writing an Annotated Bibliography - Excelsior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0316" y="2171925"/>
            <a:ext cx="1841144" cy="1546561"/>
          </a:xfrm>
          <a:prstGeom prst="rect">
            <a:avLst/>
          </a:prstGeom>
        </p:spPr>
      </p:pic>
      <p:pic>
        <p:nvPicPr>
          <p:cNvPr id="9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482"/>
          <a:stretch>
            <a:fillRect/>
          </a:stretch>
        </p:blipFill>
        <p:spPr bwMode="auto">
          <a:xfrm>
            <a:off x="4685211" y="2564828"/>
            <a:ext cx="3622766" cy="23073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432662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Now remind ourselves of Rule 2</a:t>
            </a:r>
            <a:endParaRPr lang="en-GB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Words that contain a short /</a:t>
            </a:r>
            <a:r>
              <a:rPr lang="en-GB" alt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/ sound but is spelt using a ‘y</a:t>
            </a:r>
            <a:r>
              <a:rPr lang="en-GB" alt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’</a:t>
            </a:r>
          </a:p>
          <a:p>
            <a:endParaRPr lang="en-GB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Can you remember any of the words that follow this spelling principle? If you can, say them out loud now…</a:t>
            </a:r>
            <a:endParaRPr lang="en-GB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  <p:pic>
        <p:nvPicPr>
          <p:cNvPr id="4" name="Picture 3" descr="Kids &lt;strong&gt;Rule&lt;/strong&gt; Free Stock Photo - Public Domain Picture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2235" y="4410302"/>
            <a:ext cx="3124548" cy="1479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08642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</a:rPr>
              <a:t>Let’s watch the BBC Bite size clip again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hlinkClick r:id="rId2"/>
              </a:rPr>
              <a:t>https://www.bbc.co.uk/bitesize/topics/zt62mnb/articles/z3mktv4</a:t>
            </a:r>
            <a:endParaRPr lang="en-GB" dirty="0"/>
          </a:p>
          <a:p>
            <a:endParaRPr lang="en-GB" dirty="0"/>
          </a:p>
          <a:p>
            <a:r>
              <a:rPr lang="en-GB" dirty="0"/>
              <a:t>So  short '</a:t>
            </a:r>
            <a:r>
              <a:rPr lang="en-GB" dirty="0" err="1"/>
              <a:t>i</a:t>
            </a:r>
            <a:r>
              <a:rPr lang="en-GB" dirty="0"/>
              <a:t>' is spelt with a ‘y’ in a few words such as…</a:t>
            </a:r>
          </a:p>
          <a:p>
            <a:r>
              <a:rPr lang="en-GB" dirty="0"/>
              <a:t>gym</a:t>
            </a:r>
          </a:p>
          <a:p>
            <a:r>
              <a:rPr lang="en-GB" dirty="0"/>
              <a:t>myth</a:t>
            </a:r>
          </a:p>
          <a:p>
            <a:r>
              <a:rPr lang="en-GB" dirty="0"/>
              <a:t>pyramid</a:t>
            </a:r>
          </a:p>
          <a:p>
            <a:r>
              <a:rPr lang="en-GB" dirty="0"/>
              <a:t>mystery</a:t>
            </a:r>
          </a:p>
          <a:p>
            <a:r>
              <a:rPr lang="en-GB" dirty="0" smtClean="0"/>
              <a:t>Egypt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367252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6394" y="524745"/>
            <a:ext cx="10515600" cy="1325563"/>
          </a:xfrm>
        </p:spPr>
        <p:txBody>
          <a:bodyPr>
            <a:normAutofit/>
          </a:bodyPr>
          <a:lstStyle/>
          <a:p>
            <a:r>
              <a:rPr lang="en-GB" altLang="en-US" u="sng" dirty="0">
                <a:latin typeface="Arial" panose="020B0604020202020204" pitchFamily="34" charset="0"/>
                <a:cs typeface="Arial" panose="020B0604020202020204" pitchFamily="34" charset="0"/>
              </a:rPr>
              <a:t>Can you work out this word</a:t>
            </a:r>
            <a:r>
              <a:rPr lang="en-GB" altLang="en-US" u="sng" dirty="0" smtClean="0"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  <a:endParaRPr lang="en-GB" u="sng" dirty="0"/>
          </a:p>
        </p:txBody>
      </p:sp>
      <p:pic>
        <p:nvPicPr>
          <p:cNvPr id="4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3544" y="2689523"/>
            <a:ext cx="2838373" cy="263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4299843" y="1766193"/>
            <a:ext cx="187583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m</a:t>
            </a:r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g y 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8524629" y="3820370"/>
            <a:ext cx="341760" cy="8402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indent="0" algn="ctr">
              <a:buNone/>
            </a:pPr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628653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6394" y="524745"/>
            <a:ext cx="10515600" cy="1325563"/>
          </a:xfrm>
        </p:spPr>
        <p:txBody>
          <a:bodyPr>
            <a:normAutofit/>
          </a:bodyPr>
          <a:lstStyle/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Answer is…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3544" y="2689523"/>
            <a:ext cx="2838373" cy="263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8524629" y="3820370"/>
            <a:ext cx="341760" cy="8402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indent="0" algn="ctr">
              <a:buNone/>
            </a:pPr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849924" y="3667338"/>
            <a:ext cx="203292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g y m 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014889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6394" y="524745"/>
            <a:ext cx="10515600" cy="1325563"/>
          </a:xfrm>
        </p:spPr>
        <p:txBody>
          <a:bodyPr>
            <a:normAutofit/>
          </a:bodyPr>
          <a:lstStyle/>
          <a:p>
            <a:r>
              <a:rPr lang="en-GB" altLang="en-US" u="sng" dirty="0">
                <a:latin typeface="Arial" panose="020B0604020202020204" pitchFamily="34" charset="0"/>
                <a:cs typeface="Arial" panose="020B0604020202020204" pitchFamily="34" charset="0"/>
              </a:rPr>
              <a:t>Can you work out this word</a:t>
            </a:r>
            <a:r>
              <a:rPr lang="en-GB" altLang="en-US" u="sng" dirty="0" smtClean="0"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  <a:endParaRPr lang="en-GB" u="sng" dirty="0"/>
          </a:p>
        </p:txBody>
      </p:sp>
      <p:pic>
        <p:nvPicPr>
          <p:cNvPr id="4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3544" y="2689523"/>
            <a:ext cx="2838373" cy="263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5066879" y="1766193"/>
            <a:ext cx="3417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8524629" y="3820370"/>
            <a:ext cx="341760" cy="8402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indent="0" algn="ctr">
              <a:buNone/>
            </a:pPr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217265" y="1450344"/>
            <a:ext cx="44630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y  r  </a:t>
            </a:r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p </a:t>
            </a:r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a  d  </a:t>
            </a:r>
            <a:r>
              <a:rPr lang="en-US" sz="5400" b="1" cap="none" spc="0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i</a:t>
            </a:r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m 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061885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6394" y="524745"/>
            <a:ext cx="10515600" cy="1325563"/>
          </a:xfrm>
        </p:spPr>
        <p:txBody>
          <a:bodyPr>
            <a:normAutofit/>
          </a:bodyPr>
          <a:lstStyle/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Answer is…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3544" y="2689523"/>
            <a:ext cx="2838373" cy="263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8524629" y="3820370"/>
            <a:ext cx="341760" cy="8402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indent="0" algn="ctr">
              <a:buNone/>
            </a:pPr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602982" y="3737270"/>
            <a:ext cx="399179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p y r a m </a:t>
            </a:r>
            <a:r>
              <a:rPr lang="en-US" sz="5400" b="1" cap="none" spc="0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i</a:t>
            </a:r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d  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77957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</a:rPr>
              <a:t>Your 10 </a:t>
            </a:r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‘y’ Spelling Words were…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mystery                   </a:t>
            </a:r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symbol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system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typical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gym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myth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Egypt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pyramid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lyric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ymn</a:t>
            </a:r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symptom</a:t>
            </a:r>
            <a:endParaRPr lang="en-GB" dirty="0"/>
          </a:p>
        </p:txBody>
      </p:sp>
      <p:pic>
        <p:nvPicPr>
          <p:cNvPr id="4" name="Picture 3" descr="Tips on Writing an Annotated Bibliography - Excelsior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1100" y="2585811"/>
            <a:ext cx="3863711" cy="3245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719357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Your turn to do some</a:t>
            </a:r>
            <a:r>
              <a:rPr lang="en-GB" sz="3600" b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6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spelling activities.</a:t>
            </a:r>
            <a:endParaRPr lang="en-GB" sz="36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</a:rPr>
              <a:t>short /u/ sound can also be written with the letters ‘</a:t>
            </a:r>
            <a:r>
              <a:rPr lang="en-GB" u="sng" dirty="0" err="1">
                <a:latin typeface="Arial" panose="020B0604020202020204" pitchFamily="34" charset="0"/>
                <a:cs typeface="Arial" panose="020B0604020202020204" pitchFamily="34" charset="0"/>
              </a:rPr>
              <a:t>ou</a:t>
            </a:r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</a:rPr>
              <a:t>’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Pyramid write </a:t>
            </a:r>
            <a:r>
              <a:rPr lang="en-US" dirty="0"/>
              <a:t>your </a:t>
            </a:r>
            <a:r>
              <a:rPr lang="en-US" dirty="0" smtClean="0"/>
              <a:t> 10 Focus ‘</a:t>
            </a:r>
            <a:r>
              <a:rPr lang="en-US" dirty="0" err="1" smtClean="0"/>
              <a:t>ou</a:t>
            </a:r>
            <a:r>
              <a:rPr lang="en-US" dirty="0" smtClean="0"/>
              <a:t>’ spelling </a:t>
            </a:r>
            <a:r>
              <a:rPr lang="en-US" dirty="0"/>
              <a:t>words.  You must write neatly</a:t>
            </a:r>
            <a:r>
              <a:rPr lang="en-US" dirty="0" smtClean="0"/>
              <a:t>!</a:t>
            </a:r>
            <a:endParaRPr lang="en-GB" dirty="0"/>
          </a:p>
          <a:p>
            <a:r>
              <a:rPr lang="en-US" u="sng" dirty="0" smtClean="0"/>
              <a:t>Example</a:t>
            </a:r>
            <a:r>
              <a:rPr lang="en-US" dirty="0" smtClean="0"/>
              <a:t>:</a:t>
            </a:r>
          </a:p>
          <a:p>
            <a:r>
              <a:rPr lang="en-US" dirty="0"/>
              <a:t>t</a:t>
            </a:r>
            <a:endParaRPr lang="en-US" dirty="0" smtClean="0"/>
          </a:p>
          <a:p>
            <a:r>
              <a:rPr lang="en-US" dirty="0"/>
              <a:t>t</a:t>
            </a:r>
            <a:r>
              <a:rPr lang="en-US" dirty="0" smtClean="0"/>
              <a:t>o</a:t>
            </a:r>
          </a:p>
          <a:p>
            <a:r>
              <a:rPr lang="en-US" dirty="0" err="1"/>
              <a:t>t</a:t>
            </a:r>
            <a:r>
              <a:rPr lang="en-US" dirty="0" err="1" smtClean="0"/>
              <a:t>ou</a:t>
            </a:r>
            <a:endParaRPr lang="en-US" dirty="0" smtClean="0"/>
          </a:p>
          <a:p>
            <a:r>
              <a:rPr lang="en-US" dirty="0" err="1"/>
              <a:t>t</a:t>
            </a:r>
            <a:r>
              <a:rPr lang="en-US" dirty="0" err="1" smtClean="0"/>
              <a:t>oug</a:t>
            </a:r>
            <a:endParaRPr lang="en-US" dirty="0" smtClean="0"/>
          </a:p>
          <a:p>
            <a:r>
              <a:rPr lang="en-US" dirty="0"/>
              <a:t>t</a:t>
            </a:r>
            <a:r>
              <a:rPr lang="en-US" dirty="0" smtClean="0"/>
              <a:t>ough</a:t>
            </a:r>
          </a:p>
          <a:p>
            <a:r>
              <a:rPr lang="en-US" b="1" dirty="0" smtClean="0"/>
              <a:t>Then say the word out loud ‘tough</a:t>
            </a:r>
            <a:r>
              <a:rPr lang="en-US" dirty="0" smtClean="0"/>
              <a:t>’</a:t>
            </a:r>
            <a:endParaRPr lang="en-GB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47500" lnSpcReduction="20000"/>
          </a:bodyPr>
          <a:lstStyle/>
          <a:p>
            <a:endParaRPr lang="en-GB" alt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altLang="en-US" sz="44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Words </a:t>
            </a:r>
            <a:r>
              <a:rPr lang="en-GB" altLang="en-US" sz="4400" u="sng" dirty="0">
                <a:latin typeface="Arial" panose="020B0604020202020204" pitchFamily="34" charset="0"/>
                <a:cs typeface="Arial" panose="020B0604020202020204" pitchFamily="34" charset="0"/>
              </a:rPr>
              <a:t>that contain a short /</a:t>
            </a:r>
            <a:r>
              <a:rPr lang="en-GB" altLang="en-US" sz="4400" u="sng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altLang="en-US" sz="4400" u="sng" dirty="0">
                <a:latin typeface="Arial" panose="020B0604020202020204" pitchFamily="34" charset="0"/>
                <a:cs typeface="Arial" panose="020B0604020202020204" pitchFamily="34" charset="0"/>
              </a:rPr>
              <a:t>/ sound but is spelt using a ‘y’.</a:t>
            </a:r>
          </a:p>
          <a:p>
            <a:endParaRPr lang="en-GB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en-US" dirty="0"/>
              <a:t>Write each of your </a:t>
            </a:r>
            <a:r>
              <a:rPr lang="en-US" dirty="0" smtClean="0"/>
              <a:t>11 Focus spelling </a:t>
            </a:r>
            <a:r>
              <a:rPr lang="en-US" dirty="0"/>
              <a:t>words.  Write each letter using a different </a:t>
            </a:r>
            <a:r>
              <a:rPr lang="en-US" dirty="0" err="1"/>
              <a:t>coloured</a:t>
            </a:r>
            <a:r>
              <a:rPr lang="en-US" dirty="0"/>
              <a:t> </a:t>
            </a:r>
            <a:r>
              <a:rPr lang="en-US" dirty="0" smtClean="0"/>
              <a:t>pencil or pen! </a:t>
            </a:r>
            <a:endParaRPr lang="en-GB" dirty="0"/>
          </a:p>
          <a:p>
            <a:r>
              <a:rPr lang="en-US" b="1" dirty="0"/>
              <a:t> </a:t>
            </a:r>
            <a:r>
              <a:rPr lang="en-US" u="sng" dirty="0" smtClean="0"/>
              <a:t>Example</a:t>
            </a:r>
            <a:r>
              <a:rPr lang="en-US" dirty="0" smtClean="0"/>
              <a:t>-</a:t>
            </a:r>
          </a:p>
          <a:p>
            <a:r>
              <a:rPr lang="en-US" b="1" dirty="0" smtClean="0">
                <a:solidFill>
                  <a:srgbClr val="00B0F0"/>
                </a:solidFill>
              </a:rPr>
              <a:t>m</a:t>
            </a:r>
            <a:r>
              <a:rPr lang="en-US" b="1" dirty="0" smtClean="0"/>
              <a:t> </a:t>
            </a:r>
            <a:r>
              <a:rPr lang="en-US" b="1" dirty="0" smtClean="0">
                <a:solidFill>
                  <a:srgbClr val="FF0000"/>
                </a:solidFill>
              </a:rPr>
              <a:t>y </a:t>
            </a:r>
            <a:r>
              <a:rPr lang="en-US" b="1" dirty="0" smtClean="0">
                <a:solidFill>
                  <a:srgbClr val="7030A0"/>
                </a:solidFill>
              </a:rPr>
              <a:t>t </a:t>
            </a:r>
            <a:r>
              <a:rPr lang="en-US" b="1" dirty="0" smtClean="0">
                <a:solidFill>
                  <a:schemeClr val="accent6"/>
                </a:solidFill>
              </a:rPr>
              <a:t>h</a:t>
            </a:r>
          </a:p>
          <a:p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Then say the word out loud ‘myth’</a:t>
            </a:r>
            <a:endParaRPr lang="en-GB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Picture 8" descr="True Stories, Honest Lies: Ask the storyteller: &lt;strong&gt;Your turn&lt;/strong&gt;!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8197" y="537621"/>
            <a:ext cx="1726306" cy="971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54814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34290" y="1665699"/>
            <a:ext cx="9739745" cy="77559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>
                <a:latin typeface="XCCW Joined 4a" panose="03050602040000000000" pitchFamily="66" charset="0"/>
              </a:rPr>
              <a:t>On a sheet of paper, </a:t>
            </a:r>
            <a:r>
              <a:rPr lang="en-GB" sz="2000" dirty="0">
                <a:latin typeface="XCCW Joined 4a" panose="03050602040000000000" pitchFamily="66" charset="0"/>
                <a:cs typeface="Arial" panose="020B0604020202020204" pitchFamily="34" charset="0"/>
              </a:rPr>
              <a:t>choose </a:t>
            </a:r>
            <a:r>
              <a:rPr lang="en-GB" sz="2000" b="1" u="sng" dirty="0" smtClean="0">
                <a:latin typeface="XCCW Joined 4a" panose="03050602040000000000" pitchFamily="66" charset="0"/>
                <a:cs typeface="Arial" panose="020B0604020202020204" pitchFamily="34" charset="0"/>
              </a:rPr>
              <a:t>6 </a:t>
            </a:r>
            <a:r>
              <a:rPr lang="en-GB" sz="2000" dirty="0">
                <a:latin typeface="XCCW Joined 4a" panose="03050602040000000000" pitchFamily="66" charset="0"/>
                <a:cs typeface="Arial" panose="020B0604020202020204" pitchFamily="34" charset="0"/>
              </a:rPr>
              <a:t>tricky spelling </a:t>
            </a:r>
            <a:r>
              <a:rPr lang="en-GB" sz="2000" dirty="0" smtClean="0">
                <a:latin typeface="XCCW Joined 4a" panose="03050602040000000000" pitchFamily="66" charset="0"/>
                <a:cs typeface="Arial" panose="020B0604020202020204" pitchFamily="34" charset="0"/>
              </a:rPr>
              <a:t>words</a:t>
            </a:r>
            <a:r>
              <a:rPr lang="en-GB" sz="2000" u="sng" dirty="0" smtClean="0">
                <a:latin typeface="XCCW Joined 4a" panose="03050602040000000000" pitchFamily="66" charset="0"/>
                <a:cs typeface="Arial" panose="020B0604020202020204" pitchFamily="34" charset="0"/>
              </a:rPr>
              <a:t>, three from each list </a:t>
            </a:r>
            <a:r>
              <a:rPr lang="en-GB" sz="2000" dirty="0" smtClean="0">
                <a:latin typeface="XCCW Joined 4a" panose="03050602040000000000" pitchFamily="66" charset="0"/>
                <a:cs typeface="Arial" panose="020B0604020202020204" pitchFamily="34" charset="0"/>
              </a:rPr>
              <a:t>and </a:t>
            </a:r>
            <a:r>
              <a:rPr lang="en-GB" sz="2000" dirty="0">
                <a:latin typeface="XCCW Joined 4a" panose="03050602040000000000" pitchFamily="66" charset="0"/>
                <a:cs typeface="Arial" panose="020B0604020202020204" pitchFamily="34" charset="0"/>
              </a:rPr>
              <a:t>put them into a sentence so you can practise your handwriting as well as writing sentences that make sense</a:t>
            </a:r>
            <a:r>
              <a:rPr lang="en-GB" sz="2000" dirty="0" smtClean="0">
                <a:latin typeface="XCCW Joined 4a" panose="03050602040000000000" pitchFamily="66" charset="0"/>
                <a:cs typeface="Arial" panose="020B0604020202020204" pitchFamily="34" charset="0"/>
              </a:rPr>
              <a:t>.</a:t>
            </a:r>
          </a:p>
          <a:p>
            <a:endParaRPr lang="en-GB" sz="2000" dirty="0">
              <a:latin typeface="XCCW Joined 4a" panose="03050602040000000000" pitchFamily="66" charset="0"/>
              <a:cs typeface="Arial" panose="020B0604020202020204" pitchFamily="34" charset="0"/>
            </a:endParaRPr>
          </a:p>
          <a:p>
            <a:r>
              <a:rPr lang="en-GB" sz="2000" dirty="0" smtClean="0"/>
              <a:t>young</a:t>
            </a:r>
          </a:p>
          <a:p>
            <a:r>
              <a:rPr lang="en-GB" sz="2000" dirty="0" smtClean="0"/>
              <a:t>trouble</a:t>
            </a:r>
            <a:endParaRPr lang="en-GB" sz="2000" dirty="0"/>
          </a:p>
          <a:p>
            <a:r>
              <a:rPr lang="en-GB" sz="2000" dirty="0"/>
              <a:t>country</a:t>
            </a:r>
          </a:p>
          <a:p>
            <a:r>
              <a:rPr lang="en-GB" sz="2000" dirty="0"/>
              <a:t>double</a:t>
            </a:r>
          </a:p>
          <a:p>
            <a:r>
              <a:rPr lang="en-GB" sz="2000" dirty="0"/>
              <a:t>touch </a:t>
            </a:r>
          </a:p>
          <a:p>
            <a:r>
              <a:rPr lang="en-GB" sz="2000" dirty="0"/>
              <a:t>enough </a:t>
            </a:r>
          </a:p>
          <a:p>
            <a:r>
              <a:rPr lang="en-GB" sz="2000" dirty="0"/>
              <a:t>rough</a:t>
            </a:r>
          </a:p>
          <a:p>
            <a:r>
              <a:rPr lang="en-GB" sz="2000" dirty="0"/>
              <a:t>courage</a:t>
            </a:r>
          </a:p>
          <a:p>
            <a:r>
              <a:rPr lang="en-GB" sz="2000" dirty="0"/>
              <a:t>cousin</a:t>
            </a:r>
          </a:p>
          <a:p>
            <a:r>
              <a:rPr lang="en-GB" sz="2000" dirty="0"/>
              <a:t>tough</a:t>
            </a:r>
          </a:p>
          <a:p>
            <a:endParaRPr lang="en-GB" sz="2000" dirty="0" smtClean="0">
              <a:latin typeface="XCCW Joined 4a" panose="03050602040000000000" pitchFamily="66" charset="0"/>
              <a:cs typeface="Arial" panose="020B0604020202020204" pitchFamily="34" charset="0"/>
            </a:endParaRPr>
          </a:p>
          <a:p>
            <a:endParaRPr lang="en-GB" sz="2000" dirty="0">
              <a:latin typeface="XCCW Joined 4a" panose="03050602040000000000" pitchFamily="66" charset="0"/>
              <a:cs typeface="Arial" panose="020B0604020202020204" pitchFamily="34" charset="0"/>
            </a:endParaRPr>
          </a:p>
          <a:p>
            <a:endParaRPr lang="en-GB" sz="2000" dirty="0" smtClean="0">
              <a:latin typeface="XCCW Joined 4a" panose="03050602040000000000" pitchFamily="66" charset="0"/>
              <a:cs typeface="Arial" panose="020B0604020202020204" pitchFamily="34" charset="0"/>
            </a:endParaRPr>
          </a:p>
          <a:p>
            <a:endParaRPr lang="en-GB" sz="2000" dirty="0">
              <a:latin typeface="XCCW Joined 4a" panose="03050602040000000000" pitchFamily="66" charset="0"/>
              <a:cs typeface="Arial" panose="020B0604020202020204" pitchFamily="34" charset="0"/>
            </a:endParaRPr>
          </a:p>
          <a:p>
            <a:endParaRPr lang="en-GB" sz="2000" dirty="0" smtClean="0">
              <a:latin typeface="XCCW Joined 4a" panose="03050602040000000000" pitchFamily="66" charset="0"/>
              <a:cs typeface="Arial" panose="020B0604020202020204" pitchFamily="34" charset="0"/>
            </a:endParaRPr>
          </a:p>
          <a:p>
            <a:endParaRPr lang="en-GB" sz="2000" dirty="0">
              <a:latin typeface="XCCW Joined 4a" panose="03050602040000000000" pitchFamily="66" charset="0"/>
              <a:cs typeface="Arial" panose="020B0604020202020204" pitchFamily="34" charset="0"/>
            </a:endParaRPr>
          </a:p>
          <a:p>
            <a:endParaRPr lang="en-GB" sz="2000" dirty="0" smtClean="0">
              <a:latin typeface="XCCW Joined 4a" panose="03050602040000000000" pitchFamily="66" charset="0"/>
              <a:cs typeface="Arial" panose="020B0604020202020204" pitchFamily="34" charset="0"/>
            </a:endParaRPr>
          </a:p>
          <a:p>
            <a:endParaRPr lang="en-GB" sz="2000" dirty="0">
              <a:latin typeface="XCCW Joined 4a" panose="03050602040000000000" pitchFamily="66" charset="0"/>
              <a:cs typeface="Arial" panose="020B0604020202020204" pitchFamily="34" charset="0"/>
            </a:endParaRPr>
          </a:p>
          <a:p>
            <a:endParaRPr lang="en-GB" sz="2000" dirty="0" smtClean="0">
              <a:latin typeface="XCCW Joined 4a" panose="03050602040000000000" pitchFamily="66" charset="0"/>
              <a:cs typeface="Arial" panose="020B0604020202020204" pitchFamily="34" charset="0"/>
            </a:endParaRPr>
          </a:p>
          <a:p>
            <a:endParaRPr lang="en-GB" sz="2000" dirty="0">
              <a:latin typeface="XCCW Joined 4a" panose="03050602040000000000" pitchFamily="66" charset="0"/>
              <a:cs typeface="Arial" panose="020B0604020202020204" pitchFamily="34" charset="0"/>
            </a:endParaRPr>
          </a:p>
          <a:p>
            <a:endParaRPr lang="en-GB" dirty="0" smtClean="0">
              <a:solidFill>
                <a:srgbClr val="0000FF"/>
              </a:solidFill>
              <a:latin typeface="XCCW Joined 4a" panose="03050602040000000000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53222" y="667388"/>
            <a:ext cx="881202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 smtClean="0">
                <a:latin typeface="XCCW Joined 4a" panose="03050602040000000000" pitchFamily="66" charset="0"/>
              </a:rPr>
              <a:t>Your turn to do your handwriting task</a:t>
            </a:r>
            <a:endParaRPr lang="en-GB" sz="3600" dirty="0">
              <a:latin typeface="XCCW Joined 4a" panose="03050602040000000000" pitchFamily="66" charset="0"/>
            </a:endParaRPr>
          </a:p>
        </p:txBody>
      </p:sp>
      <p:pic>
        <p:nvPicPr>
          <p:cNvPr id="2" name="Picture 1" descr="File:The Serbian Alphabet (&lt;strong&gt;Handwriting&lt;/strong&gt;).svg - Wikimedia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7760" y="3025327"/>
            <a:ext cx="5068389" cy="251835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21428" y="2904369"/>
            <a:ext cx="6096000" cy="313932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mystery                  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symbol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system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typical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gym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myth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Egypt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pyramid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lyric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hymn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symptom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1476547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TRIBEWORK: When It’s Time to Say &lt;strong&gt;Goodbye&lt;/strong&gt;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4894" y="1280160"/>
            <a:ext cx="6238295" cy="4132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42291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839</TotalTime>
  <Words>619</Words>
  <Application>Microsoft Office PowerPoint</Application>
  <PresentationFormat>Widescreen</PresentationFormat>
  <Paragraphs>138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XCCW Joined 4a</vt:lpstr>
      <vt:lpstr>Office Theme</vt:lpstr>
      <vt:lpstr>Welcome back to Home Learning Spellings with           Mrs Andrews</vt:lpstr>
      <vt:lpstr>I hope you had a good half term holiday!  I did!</vt:lpstr>
      <vt:lpstr>This week, is recap week!</vt:lpstr>
      <vt:lpstr>Lets Remind ourselves about Rule 1</vt:lpstr>
      <vt:lpstr>Let’s watch the BBC Bite size clip again </vt:lpstr>
      <vt:lpstr>Can you work out this word?</vt:lpstr>
      <vt:lpstr>Answer is …</vt:lpstr>
      <vt:lpstr>Can you work out this word? </vt:lpstr>
      <vt:lpstr>Answer is …</vt:lpstr>
      <vt:lpstr>Your 10 Spelling Words for the ‘ou’ rule were...</vt:lpstr>
      <vt:lpstr>Now remind ourselves of Rule 2</vt:lpstr>
      <vt:lpstr>Let’s watch the BBC Bite size clip again</vt:lpstr>
      <vt:lpstr>Can you work out this word? </vt:lpstr>
      <vt:lpstr>Answer is…</vt:lpstr>
      <vt:lpstr>Can you work out this word? </vt:lpstr>
      <vt:lpstr>Answer is…</vt:lpstr>
      <vt:lpstr>Your 10 ‘y’ Spelling Words were…</vt:lpstr>
      <vt:lpstr>Your turn to do some spelling activities.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Home Learning Spellings with Mrs Andrews</dc:title>
  <dc:creator>Suzanne Andrews</dc:creator>
  <cp:lastModifiedBy>Natasha Spencer</cp:lastModifiedBy>
  <cp:revision>104</cp:revision>
  <dcterms:created xsi:type="dcterms:W3CDTF">2020-03-27T11:00:33Z</dcterms:created>
  <dcterms:modified xsi:type="dcterms:W3CDTF">2020-06-01T06:22:50Z</dcterms:modified>
</cp:coreProperties>
</file>