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74" r:id="rId4"/>
    <p:sldId id="284" r:id="rId5"/>
    <p:sldId id="295" r:id="rId6"/>
    <p:sldId id="296" r:id="rId7"/>
    <p:sldId id="285" r:id="rId8"/>
    <p:sldId id="297" r:id="rId9"/>
    <p:sldId id="298" r:id="rId10"/>
    <p:sldId id="301" r:id="rId11"/>
    <p:sldId id="300" r:id="rId12"/>
    <p:sldId id="299" r:id="rId13"/>
    <p:sldId id="302" r:id="rId14"/>
    <p:sldId id="281" r:id="rId15"/>
    <p:sldId id="286" r:id="rId16"/>
    <p:sldId id="263" r:id="rId17"/>
    <p:sldId id="265" r:id="rId18"/>
    <p:sldId id="27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32" autoAdjust="0"/>
    <p:restoredTop sz="94660"/>
  </p:normalViewPr>
  <p:slideViewPr>
    <p:cSldViewPr snapToGrid="0">
      <p:cViewPr varScale="1">
        <p:scale>
          <a:sx n="88" d="100"/>
          <a:sy n="88" d="100"/>
        </p:scale>
        <p:origin x="51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530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383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0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074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967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65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15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362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887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246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154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460CF-CFD7-444D-87E7-C82037EB1B7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026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t62mnb/articles/zyq7v9q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spellingframe.co.uk/spelling-rule/10/3-The-sound-spelt-ou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Welcome back to Home Learning Spellings with           Mrs Andrews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Tuesday tiddlywinks - The IPKa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316" y="3668963"/>
            <a:ext cx="5012735" cy="1503454"/>
          </a:xfrm>
          <a:prstGeom prst="rect">
            <a:avLst/>
          </a:prstGeom>
        </p:spPr>
      </p:pic>
      <p:pic>
        <p:nvPicPr>
          <p:cNvPr id="5" name="Picture 4" descr="ภูกระดึง แห่งประเทศไทย | สาระ ความรู้ ข่าวสาร ความบันเทิง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99" y="195535"/>
            <a:ext cx="1838597" cy="1140766"/>
          </a:xfrm>
          <a:prstGeom prst="rect">
            <a:avLst/>
          </a:prstGeom>
        </p:spPr>
      </p:pic>
      <p:pic>
        <p:nvPicPr>
          <p:cNvPr id="6" name="Picture 5" descr="ภูกระดึง แห่งประเทศไทย | สาระ ความรู้ ข่าวสาร ความบันเทิง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430" y="58931"/>
            <a:ext cx="1838597" cy="1140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150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 hope you have had a good week  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1850" y="4562475"/>
            <a:ext cx="10807156" cy="1500187"/>
          </a:xfrm>
        </p:spPr>
        <p:txBody>
          <a:bodyPr>
            <a:noAutofit/>
          </a:bodyPr>
          <a:lstStyle/>
          <a:p>
            <a:r>
              <a:rPr lang="en-GB" sz="3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now … it is time to do some spellings!</a:t>
            </a:r>
            <a:endParaRPr lang="en-GB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Table design for a dictionary that can have words with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917" y="773906"/>
            <a:ext cx="7296150" cy="2362200"/>
          </a:xfrm>
          <a:prstGeom prst="rect">
            <a:avLst/>
          </a:prstGeom>
        </p:spPr>
      </p:pic>
      <p:pic>
        <p:nvPicPr>
          <p:cNvPr id="2" name="Picture 1" descr="File:&lt;strong&gt;Question mark&lt;/strong&gt;.svg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195" y="773906"/>
            <a:ext cx="1204776" cy="211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832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XCCW Joined 4a" panose="03050602040000000000" pitchFamily="66" charset="0"/>
                <a:cs typeface="Arial" panose="020B0604020202020204" pitchFamily="34" charset="0"/>
              </a:rPr>
              <a:t>Every Week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  <a:latin typeface="XCCW Joined 4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 will be sending you: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 Power Point which will be linked to your Year 3 main focus words and spelling principle, 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 task worksheet and / or 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 on-line task such as Spelling Frame. I will direct you to the correct web page. Remember the main website we use is </a:t>
            </a:r>
            <a:r>
              <a:rPr lang="en-GB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spellingframe.co.uk/spelling-rule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ou should do a minimum of 1 spelling task per week but you can do both if you wish. 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 you must do the handwriting task in which you will be asked to choose 5 tricky spelling words and put them into a sentence so you can practise your handwriting as well as writing sentences that make sense.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&lt;strong&gt;calendar&lt;/strong&gt; | Christopher De Vo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2732" y="220265"/>
            <a:ext cx="3957441" cy="1615282"/>
          </a:xfrm>
          <a:prstGeom prst="rect">
            <a:avLst/>
          </a:prstGeom>
        </p:spPr>
      </p:pic>
      <p:pic>
        <p:nvPicPr>
          <p:cNvPr id="5" name="Picture 4" descr="&lt;strong&gt;calendar&lt;/strong&gt; | Christopher De Vo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27" y="141936"/>
            <a:ext cx="3957441" cy="1615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69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This week, we are going to look at a new spelling principle.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What are the 2 missing letters in these words? Tell your adult or write them down.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endParaRPr lang="en-GB" alt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GB" alt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gh</a:t>
            </a: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endParaRPr lang="en-GB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ng</a:t>
            </a: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endParaRPr lang="en-GB" alt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alt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endParaRPr lang="en-GB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endParaRPr lang="en-GB" alt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GB" alt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ble</a:t>
            </a:r>
            <a:endParaRPr lang="en-GB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endParaRPr lang="en-GB" alt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tr</a:t>
            </a:r>
            <a:r>
              <a:rPr lang="en-GB" alt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ble</a:t>
            </a:r>
            <a:endParaRPr lang="en-GB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271" y="3085351"/>
            <a:ext cx="2165570" cy="240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158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Answer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en-GB" altLang="en-US" sz="14400" dirty="0" smtClean="0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GB" altLang="en-US" sz="14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altLang="en-US" sz="14400" dirty="0" smtClean="0">
                <a:latin typeface="Arial" panose="020B0604020202020204" pitchFamily="34" charset="0"/>
                <a:cs typeface="Arial" panose="020B0604020202020204" pitchFamily="34" charset="0"/>
              </a:rPr>
              <a:t>gh</a:t>
            </a: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endParaRPr lang="en-GB" altLang="en-US" sz="1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en-GB" altLang="en-US" sz="14400" dirty="0" smtClean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altLang="en-US" sz="14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altLang="en-US" sz="14400" dirty="0" smtClean="0">
                <a:latin typeface="Arial" panose="020B0604020202020204" pitchFamily="34" charset="0"/>
                <a:cs typeface="Arial" panose="020B0604020202020204" pitchFamily="34" charset="0"/>
              </a:rPr>
              <a:t>ng</a:t>
            </a:r>
            <a:endParaRPr lang="en-GB" altLang="en-US" sz="1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endParaRPr lang="en-GB" altLang="en-US" sz="14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en-GB" altLang="en-US" sz="14400" dirty="0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altLang="en-US" sz="14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altLang="en-US" sz="14400" dirty="0" smtClean="0"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endParaRPr lang="en-GB" altLang="en-US" sz="1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endParaRPr lang="en-GB" altLang="en-US" sz="14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en-GB" altLang="en-US" sz="144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GB" altLang="en-US" sz="14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altLang="en-US" sz="14400" dirty="0" smtClean="0">
                <a:latin typeface="Arial" panose="020B0604020202020204" pitchFamily="34" charset="0"/>
                <a:cs typeface="Arial" panose="020B0604020202020204" pitchFamily="34" charset="0"/>
              </a:rPr>
              <a:t>ble</a:t>
            </a: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endParaRPr lang="en-GB" sz="1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en-GB" sz="14400" dirty="0" smtClean="0">
                <a:latin typeface="Arial" panose="020B0604020202020204" pitchFamily="34" charset="0"/>
                <a:cs typeface="Arial" panose="020B0604020202020204" pitchFamily="34" charset="0"/>
              </a:rPr>
              <a:t>tr</a:t>
            </a:r>
            <a:r>
              <a:rPr lang="en-GB" sz="14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sz="14400" dirty="0" smtClean="0">
                <a:latin typeface="Arial" panose="020B0604020202020204" pitchFamily="34" charset="0"/>
                <a:cs typeface="Arial" panose="020B0604020202020204" pitchFamily="34" charset="0"/>
              </a:rPr>
              <a:t>ble</a:t>
            </a: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endParaRPr lang="en-GB" sz="1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en-GB" sz="14400" dirty="0" smtClean="0">
                <a:latin typeface="Arial" panose="020B0604020202020204" pitchFamily="34" charset="0"/>
                <a:cs typeface="Arial" panose="020B0604020202020204" pitchFamily="34" charset="0"/>
              </a:rPr>
              <a:t>Now can you say these words out loud. </a:t>
            </a: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endParaRPr lang="en-GB" sz="1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spcBef>
                <a:spcPct val="0"/>
              </a:spcBef>
              <a:buFontTx/>
              <a:buNone/>
            </a:pP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File:Classic smiley.svg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7853" y="1703231"/>
            <a:ext cx="2997246" cy="2992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755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Our New Spelling Principle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GB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gh, y</a:t>
            </a:r>
            <a:r>
              <a:rPr lang="en-GB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ng, t</a:t>
            </a:r>
            <a:r>
              <a:rPr lang="en-GB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ch, d</a:t>
            </a:r>
            <a:r>
              <a:rPr lang="en-GB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ble, tr</a:t>
            </a:r>
            <a:r>
              <a:rPr lang="en-GB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ble.</a:t>
            </a:r>
          </a:p>
          <a:p>
            <a:pPr marL="0" indent="0">
              <a:buNone/>
            </a:pP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Q) What sound does the ‘</a:t>
            </a:r>
            <a:r>
              <a:rPr lang="en-GB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’ make? </a:t>
            </a:r>
          </a:p>
          <a:p>
            <a:pPr marL="514350" indent="-514350">
              <a:buAutoNum type="alphaUcParenR"/>
            </a:pP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It makes a short ‘u’ sound </a:t>
            </a:r>
          </a:p>
          <a:p>
            <a:pPr marL="0" indent="0">
              <a:buNone/>
            </a:pP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(Some people say ‘uh’ sound but I think it is more of a short ‘u’ sound).</a:t>
            </a:r>
          </a:p>
          <a:p>
            <a:pPr marL="0" indent="0">
              <a:buNone/>
            </a:pPr>
            <a:endParaRPr lang="en-GB" sz="3200" b="1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So our spelling rule is that the short /u</a:t>
            </a:r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/ sound </a:t>
            </a:r>
            <a:r>
              <a:rPr lang="en-GB" sz="3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can also be </a:t>
            </a:r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written with the letters </a:t>
            </a:r>
            <a:r>
              <a:rPr lang="en-GB" sz="3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sz="3200" b="1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sz="3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’  </a:t>
            </a:r>
          </a:p>
          <a:p>
            <a:pPr marL="0" indent="0">
              <a:buNone/>
            </a:pP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Top Tip: So you need to be careful when you are reading that you make the correct sounds for the words.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Kids &lt;strong&gt;Rule&lt;/strong&gt;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8526" y="1825625"/>
            <a:ext cx="3124548" cy="1479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3836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Let’s watch the BBC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Bitesize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clip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>
                <a:hlinkClick r:id="rId2"/>
              </a:rPr>
              <a:t>https</a:t>
            </a:r>
            <a:r>
              <a:rPr lang="en-GB" dirty="0">
                <a:hlinkClick r:id="rId2"/>
              </a:rPr>
              <a:t>://www.bbc.co.uk/bitesize/topics/zt62mnb/articles/zyq7v9q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 smtClean="0"/>
          </a:p>
          <a:p>
            <a:r>
              <a:rPr lang="en-GB" dirty="0" smtClean="0"/>
              <a:t>The ‘u’ sound which is spelt ‘</a:t>
            </a:r>
            <a:r>
              <a:rPr lang="en-GB" dirty="0" err="1" smtClean="0"/>
              <a:t>ou</a:t>
            </a:r>
            <a:r>
              <a:rPr lang="en-GB" dirty="0" smtClean="0"/>
              <a:t>’ is in words such as…</a:t>
            </a:r>
            <a:endParaRPr lang="en-GB" dirty="0"/>
          </a:p>
          <a:p>
            <a:r>
              <a:rPr lang="en-GB" dirty="0"/>
              <a:t>c</a:t>
            </a:r>
            <a:r>
              <a:rPr lang="en-GB" u="sng" dirty="0" smtClean="0"/>
              <a:t>ou</a:t>
            </a:r>
            <a:r>
              <a:rPr lang="en-GB" dirty="0" smtClean="0"/>
              <a:t>ntry</a:t>
            </a:r>
          </a:p>
          <a:p>
            <a:r>
              <a:rPr lang="en-GB" dirty="0"/>
              <a:t>c</a:t>
            </a:r>
            <a:r>
              <a:rPr lang="en-GB" u="sng" dirty="0" smtClean="0"/>
              <a:t>ou</a:t>
            </a:r>
            <a:r>
              <a:rPr lang="en-GB" dirty="0" smtClean="0"/>
              <a:t>sin </a:t>
            </a:r>
          </a:p>
          <a:p>
            <a:r>
              <a:rPr lang="en-GB" dirty="0" smtClean="0"/>
              <a:t>c</a:t>
            </a:r>
            <a:r>
              <a:rPr lang="en-GB" u="sng" dirty="0" smtClean="0"/>
              <a:t>ou</a:t>
            </a:r>
            <a:r>
              <a:rPr lang="en-GB" dirty="0" smtClean="0"/>
              <a:t>rage</a:t>
            </a:r>
          </a:p>
          <a:p>
            <a:r>
              <a:rPr lang="en-GB" dirty="0" smtClean="0"/>
              <a:t>t</a:t>
            </a:r>
            <a:r>
              <a:rPr lang="en-GB" u="sng" dirty="0" smtClean="0"/>
              <a:t>ou</a:t>
            </a:r>
            <a:r>
              <a:rPr lang="en-GB" dirty="0" smtClean="0"/>
              <a:t>ch</a:t>
            </a:r>
            <a:endParaRPr lang="en-GB" dirty="0"/>
          </a:p>
          <a:p>
            <a:r>
              <a:rPr lang="en-GB" dirty="0" smtClean="0"/>
              <a:t>Can </a:t>
            </a:r>
            <a:r>
              <a:rPr lang="en-GB" dirty="0"/>
              <a:t>you think of any more</a:t>
            </a:r>
            <a:r>
              <a:rPr lang="en-GB" dirty="0" smtClean="0"/>
              <a:t>? Tell your adult about any more words that follow this rule or write the words down.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2251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91696"/>
            <a:ext cx="10515600" cy="1325563"/>
          </a:xfrm>
        </p:spPr>
        <p:txBody>
          <a:bodyPr>
            <a:normAutofit/>
          </a:bodyPr>
          <a:lstStyle/>
          <a:p>
            <a:r>
              <a:rPr lang="en-GB" altLang="en-US" sz="2200" dirty="0">
                <a:latin typeface="Arial" panose="020B0604020202020204" pitchFamily="34" charset="0"/>
                <a:cs typeface="Arial" panose="020B0604020202020204" pitchFamily="34" charset="0"/>
              </a:rPr>
              <a:t>This is the </a:t>
            </a:r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Squeeze O-</a:t>
            </a:r>
            <a:r>
              <a:rPr lang="en-GB" alt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Matic</a:t>
            </a:r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17</a:t>
            </a:r>
            <a:r>
              <a:rPr lang="en-GB" alt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It squeezes </a:t>
            </a:r>
            <a:r>
              <a:rPr lang="en-GB" alt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letters </a:t>
            </a:r>
            <a:r>
              <a:rPr lang="en-GB" altLang="en-US" sz="2200" dirty="0">
                <a:latin typeface="Arial" panose="020B0604020202020204" pitchFamily="34" charset="0"/>
                <a:cs typeface="Arial" panose="020B0604020202020204" pitchFamily="34" charset="0"/>
              </a:rPr>
              <a:t>together </a:t>
            </a:r>
            <a:r>
              <a:rPr lang="en-GB" alt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which makes a word. Can you work out the word?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144" y="2779985"/>
            <a:ext cx="2838373" cy="263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4061608" y="1751356"/>
            <a:ext cx="25042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</a:rPr>
              <a:t>o</a:t>
            </a:r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</a:rPr>
              <a:t> g h u r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6562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019" y="2889409"/>
            <a:ext cx="2165570" cy="240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615054" y="2336303"/>
            <a:ext cx="18673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</a:rPr>
              <a:t>rough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93163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91696"/>
            <a:ext cx="10515600" cy="1325563"/>
          </a:xfrm>
        </p:spPr>
        <p:txBody>
          <a:bodyPr>
            <a:normAutofit/>
          </a:bodyPr>
          <a:lstStyle/>
          <a:p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Can you work out this word?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544" y="2689523"/>
            <a:ext cx="2838373" cy="263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732911" y="1660894"/>
            <a:ext cx="35060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u o c t  y r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2372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387" y="2902471"/>
            <a:ext cx="2165570" cy="240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1969175" y="2127298"/>
            <a:ext cx="23996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country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21802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91696"/>
            <a:ext cx="10515600" cy="1325563"/>
          </a:xfrm>
        </p:spPr>
        <p:txBody>
          <a:bodyPr>
            <a:normAutofit/>
          </a:bodyPr>
          <a:lstStyle/>
          <a:p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Can you work out this word?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544" y="2689523"/>
            <a:ext cx="2838373" cy="263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262685" y="1766193"/>
            <a:ext cx="19501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gyonu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91607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387" y="2902471"/>
            <a:ext cx="2165570" cy="240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193918" y="2127298"/>
            <a:ext cx="19501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young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6746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Your 10 Spelling Words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oung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rouble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ountry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ouble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ouch 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enough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ough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ourage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ousin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ough</a:t>
            </a:r>
          </a:p>
          <a:p>
            <a:pPr marL="0" indent="0">
              <a:buNone/>
            </a:pPr>
            <a:r>
              <a:rPr lang="en-GB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Q) What do these words mean?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pic>
        <p:nvPicPr>
          <p:cNvPr id="6" name="Picture 5" descr="Tips on Writing an Annotated Bibliography - Excelsior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2656" y="365125"/>
            <a:ext cx="1841144" cy="1546561"/>
          </a:xfrm>
          <a:prstGeom prst="rect">
            <a:avLst/>
          </a:prstGeom>
        </p:spPr>
      </p:pic>
      <p:pic>
        <p:nvPicPr>
          <p:cNvPr id="9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482"/>
          <a:stretch>
            <a:fillRect/>
          </a:stretch>
        </p:blipFill>
        <p:spPr bwMode="auto">
          <a:xfrm>
            <a:off x="6069874" y="2564828"/>
            <a:ext cx="3622766" cy="230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32662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Can you work out what these words mean by reading these sentences? Talk to your adult about them</a:t>
            </a: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oung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= The classroom was filled with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young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children.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rouble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= Please do not get into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trouble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on the playground.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country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= Our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country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is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reat Britain.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ouble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Double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click to open the computer document.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touch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= Do not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touch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the objects on display.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enough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= Three eggs will be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enough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for the recipe.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ough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= The path was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rough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and rocky. I nearly fell over!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ourage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= I admire her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courage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. She was brave.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ousin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= My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cousin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is coming to stay for Christmas.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ough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= This meat is too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tough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. I cannot chew it!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4" name="Picture 3" descr="Oxford &lt;strong&gt;Dictionary&lt;/strong&gt; of English - Wikipedia, the free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3892" y="3846059"/>
            <a:ext cx="1994120" cy="2211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2007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Your turn to do some</a:t>
            </a:r>
            <a:r>
              <a:rPr lang="en-GB" b="1" u="sng" dirty="0"/>
              <a:t> </a:t>
            </a:r>
            <a:r>
              <a:rPr lang="en-GB" b="1" u="sng" dirty="0" smtClean="0"/>
              <a:t>spelling activities.</a:t>
            </a:r>
            <a:endParaRPr lang="en-GB" b="1" u="sng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 Search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Complete the word search on your focus words.</a:t>
            </a:r>
          </a:p>
          <a:p>
            <a:pPr marL="0" indent="0">
              <a:buNone/>
            </a:pPr>
            <a:r>
              <a:rPr lang="en-GB" dirty="0" smtClean="0"/>
              <a:t>The answer sheet is attached.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 smtClean="0"/>
              <a:t>Spelling Frame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GB" sz="2400" dirty="0"/>
              <a:t>1. Spelling Frame</a:t>
            </a:r>
          </a:p>
          <a:p>
            <a:pPr lvl="0"/>
            <a:r>
              <a:rPr lang="en-GB" sz="2400" dirty="0"/>
              <a:t>Copy and paste this </a:t>
            </a:r>
            <a:r>
              <a:rPr lang="en-GB" sz="2400" dirty="0" smtClean="0"/>
              <a:t>link</a:t>
            </a:r>
          </a:p>
          <a:p>
            <a:pPr lvl="0"/>
            <a:r>
              <a:rPr lang="en-GB" sz="2400" dirty="0">
                <a:hlinkClick r:id="rId2"/>
              </a:rPr>
              <a:t>https://spellingframe.co.uk/spelling-rule/10/3-The-sound-spelt-ou</a:t>
            </a:r>
            <a:endParaRPr lang="en-GB" sz="2400" dirty="0"/>
          </a:p>
          <a:p>
            <a:pPr lvl="0"/>
            <a:r>
              <a:rPr lang="en-GB" sz="2400" dirty="0" smtClean="0"/>
              <a:t>OR</a:t>
            </a:r>
            <a:endParaRPr lang="en-GB" sz="2400" dirty="0"/>
          </a:p>
          <a:p>
            <a:pPr lvl="0"/>
            <a:r>
              <a:rPr lang="en-GB" sz="2400" dirty="0"/>
              <a:t>Write Spelling Frame into your browser</a:t>
            </a:r>
          </a:p>
          <a:p>
            <a:pPr lvl="0"/>
            <a:r>
              <a:rPr lang="en-GB" sz="2400" dirty="0"/>
              <a:t>Select Year </a:t>
            </a:r>
            <a:r>
              <a:rPr lang="en-GB" sz="2400" dirty="0" smtClean="0"/>
              <a:t>3 AND 4, </a:t>
            </a:r>
            <a:r>
              <a:rPr lang="en-GB" sz="2400" dirty="0"/>
              <a:t>Rule </a:t>
            </a:r>
            <a:r>
              <a:rPr lang="en-GB" sz="2400" dirty="0" smtClean="0"/>
              <a:t>3 (sound spelt </a:t>
            </a:r>
            <a:r>
              <a:rPr lang="en-GB" sz="2400" dirty="0" err="1" smtClean="0"/>
              <a:t>ou</a:t>
            </a:r>
            <a:r>
              <a:rPr lang="en-GB" sz="2400" dirty="0" smtClean="0"/>
              <a:t>)</a:t>
            </a:r>
          </a:p>
          <a:p>
            <a:pPr lvl="0"/>
            <a:r>
              <a:rPr lang="en-GB" sz="2400" dirty="0" smtClean="0"/>
              <a:t>Select </a:t>
            </a:r>
            <a:r>
              <a:rPr lang="en-GB" sz="2400" dirty="0"/>
              <a:t>Segment </a:t>
            </a:r>
            <a:r>
              <a:rPr lang="en-GB" sz="2400" dirty="0" smtClean="0"/>
              <a:t>Puzzle </a:t>
            </a:r>
            <a:r>
              <a:rPr lang="en-GB" sz="2400" dirty="0"/>
              <a:t>and </a:t>
            </a:r>
            <a:r>
              <a:rPr lang="en-GB" sz="2400" dirty="0" smtClean="0"/>
              <a:t>try the free spelling game.</a:t>
            </a:r>
            <a:endParaRPr lang="en-GB" sz="2400" dirty="0"/>
          </a:p>
          <a:p>
            <a:pPr lvl="0"/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 descr="True Stories, Honest Lies: Ask the storyteller: &lt;strong&gt;Your turn&lt;/strong&gt;!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8197" y="537621"/>
            <a:ext cx="1726306" cy="971047"/>
          </a:xfrm>
          <a:prstGeom prst="rect">
            <a:avLst/>
          </a:prstGeom>
        </p:spPr>
      </p:pic>
      <p:pic>
        <p:nvPicPr>
          <p:cNvPr id="10" name="Picture 9" descr="ROYGBIV - Wikiped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349" y="1643651"/>
            <a:ext cx="1449977" cy="724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5481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34290" y="1665699"/>
            <a:ext cx="9739745" cy="7755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XCCW Joined 4a" panose="03050602040000000000" pitchFamily="66" charset="0"/>
              </a:rPr>
              <a:t>On a sheet of paper, </a:t>
            </a:r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choose 5 tricky spelling words and put them into a sentence so you can practise your handwriting as well as writing sentences that make sense</a:t>
            </a:r>
            <a:r>
              <a:rPr lang="en-GB" sz="2000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.</a:t>
            </a: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r>
              <a:rPr lang="en-GB" sz="2000" dirty="0"/>
              <a:t>young</a:t>
            </a:r>
          </a:p>
          <a:p>
            <a:r>
              <a:rPr lang="en-GB" sz="2000" dirty="0"/>
              <a:t>trouble</a:t>
            </a:r>
          </a:p>
          <a:p>
            <a:r>
              <a:rPr lang="en-GB" sz="2000" dirty="0"/>
              <a:t>country</a:t>
            </a:r>
          </a:p>
          <a:p>
            <a:r>
              <a:rPr lang="en-GB" sz="2000" dirty="0"/>
              <a:t>double</a:t>
            </a:r>
          </a:p>
          <a:p>
            <a:r>
              <a:rPr lang="en-GB" sz="2000" dirty="0"/>
              <a:t>touch </a:t>
            </a:r>
          </a:p>
          <a:p>
            <a:r>
              <a:rPr lang="en-GB" sz="2000" dirty="0"/>
              <a:t>enough </a:t>
            </a:r>
          </a:p>
          <a:p>
            <a:r>
              <a:rPr lang="en-GB" sz="2000" dirty="0"/>
              <a:t>rough</a:t>
            </a:r>
          </a:p>
          <a:p>
            <a:r>
              <a:rPr lang="en-GB" sz="2000" dirty="0"/>
              <a:t>courage</a:t>
            </a:r>
          </a:p>
          <a:p>
            <a:r>
              <a:rPr lang="en-GB" sz="2000" dirty="0"/>
              <a:t>cousin</a:t>
            </a:r>
          </a:p>
          <a:p>
            <a:r>
              <a:rPr lang="en-GB" sz="2000" dirty="0"/>
              <a:t>tough</a:t>
            </a:r>
          </a:p>
          <a:p>
            <a:endParaRPr lang="en-GB" sz="2000" dirty="0" smtClean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 smtClean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 smtClean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 smtClean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 smtClean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dirty="0" smtClean="0">
              <a:solidFill>
                <a:srgbClr val="0000FF"/>
              </a:solidFill>
              <a:latin typeface="XCCW Joined 4a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53222" y="667388"/>
            <a:ext cx="88120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 smtClean="0">
                <a:latin typeface="XCCW Joined 4a" panose="03050602040000000000" pitchFamily="66" charset="0"/>
              </a:rPr>
              <a:t>Your turn to do your handwriting task</a:t>
            </a:r>
            <a:endParaRPr lang="en-GB" sz="3600" dirty="0">
              <a:latin typeface="XCCW Joined 4a" panose="03050602040000000000" pitchFamily="66" charset="0"/>
            </a:endParaRPr>
          </a:p>
        </p:txBody>
      </p:sp>
      <p:pic>
        <p:nvPicPr>
          <p:cNvPr id="2" name="Picture 1" descr="File:The Serbian Alphabet (&lt;strong&gt;Handwriting&lt;/strong&gt;).svg - Wikimedia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760" y="3025327"/>
            <a:ext cx="5068389" cy="2518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7654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RIBEWORK: When It’s Time to Say &lt;strong&gt;Goodbye&lt;/strong&gt;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894" y="1280160"/>
            <a:ext cx="6238295" cy="413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2291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775</TotalTime>
  <Words>683</Words>
  <Application>Microsoft Office PowerPoint</Application>
  <PresentationFormat>Widescreen</PresentationFormat>
  <Paragraphs>126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XCCW Joined 4a</vt:lpstr>
      <vt:lpstr>Office Theme</vt:lpstr>
      <vt:lpstr>Welcome back to Home Learning Spellings with           Mrs Andrews</vt:lpstr>
      <vt:lpstr>I hope you have had a good week  </vt:lpstr>
      <vt:lpstr>Every Week</vt:lpstr>
      <vt:lpstr>This week, we are going to look at a new spelling principle.</vt:lpstr>
      <vt:lpstr>Answer</vt:lpstr>
      <vt:lpstr>Our New Spelling Principle</vt:lpstr>
      <vt:lpstr>Let’s watch the BBC Bitesize clip </vt:lpstr>
      <vt:lpstr>This is the Squeeze O-Matic 17. It squeezes letters together which makes a word. Can you work out the word?</vt:lpstr>
      <vt:lpstr>Answer…</vt:lpstr>
      <vt:lpstr>Can you work out this word?</vt:lpstr>
      <vt:lpstr>Answer…</vt:lpstr>
      <vt:lpstr>Can you work out this word?</vt:lpstr>
      <vt:lpstr>Answer…</vt:lpstr>
      <vt:lpstr>Your 10 Spelling Words</vt:lpstr>
      <vt:lpstr>Can you work out what these words mean by reading these sentences? Talk to your adult about them.</vt:lpstr>
      <vt:lpstr>Your turn to do some spelling activities.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Home Learning Spellings with Mrs Andrews</dc:title>
  <dc:creator>Suzanne Andrews</dc:creator>
  <cp:lastModifiedBy>Natasha Spencer</cp:lastModifiedBy>
  <cp:revision>91</cp:revision>
  <dcterms:created xsi:type="dcterms:W3CDTF">2020-03-27T11:00:33Z</dcterms:created>
  <dcterms:modified xsi:type="dcterms:W3CDTF">2020-05-14T17:40:42Z</dcterms:modified>
</cp:coreProperties>
</file>