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303" r:id="rId4"/>
    <p:sldId id="313" r:id="rId5"/>
    <p:sldId id="315" r:id="rId6"/>
    <p:sldId id="314" r:id="rId7"/>
    <p:sldId id="316" r:id="rId8"/>
    <p:sldId id="308" r:id="rId9"/>
    <p:sldId id="309" r:id="rId10"/>
    <p:sldId id="310" r:id="rId11"/>
    <p:sldId id="311" r:id="rId12"/>
    <p:sldId id="312" r:id="rId13"/>
    <p:sldId id="263" r:id="rId14"/>
    <p:sldId id="265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3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30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383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07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967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5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1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362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87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4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15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460CF-CFD7-444D-87E7-C82037EB1B7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8F231-234F-4EF0-B6D0-185B33909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02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bbc.co.uk/bitesize/topics/z8mxrwx/articles/z9hjwx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Home Learning Spellings with          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uesday tiddlywinks - The IPKa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316" y="3668963"/>
            <a:ext cx="5012735" cy="1503454"/>
          </a:xfrm>
          <a:prstGeom prst="rect">
            <a:avLst/>
          </a:prstGeom>
        </p:spPr>
      </p:pic>
      <p:pic>
        <p:nvPicPr>
          <p:cNvPr id="5" name="Picture 4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95535"/>
            <a:ext cx="1838597" cy="1140766"/>
          </a:xfrm>
          <a:prstGeom prst="rect">
            <a:avLst/>
          </a:prstGeom>
        </p:spPr>
      </p:pic>
      <p:pic>
        <p:nvPicPr>
          <p:cNvPr id="6" name="Picture 5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430" y="58931"/>
            <a:ext cx="1838597" cy="114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150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hope you had a good half term holiday!  I did!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383" y="257381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832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GB" sz="5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half term</a:t>
            </a:r>
            <a:r>
              <a:rPr lang="en-GB" sz="5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5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is recap </a:t>
            </a:r>
            <a:r>
              <a:rPr lang="en-GB" sz="5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half term!</a:t>
            </a:r>
            <a:endParaRPr lang="en-GB" sz="5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half term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 are going to recap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spelling principles that you either learnt with your class teachers or with me during your Home Learning. I will be referring you back to the previous Home Learning power points when we are discussing the spelling principles.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 we are going to focus on the prefixes ‘dis’ and ‘un’.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511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What is a prefix?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Let’s remind ourselves what are prefixes by watching this BBC </a:t>
            </a:r>
            <a:r>
              <a:rPr lang="en-GB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Bitesize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clip.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https://www.bbc.co.uk/bitesize/topics/z8mxrwx/articles/z9hjwxs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Kids &lt;strong&gt;Rule&lt;/strong&gt;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1063" y="440705"/>
            <a:ext cx="2782737" cy="1317452"/>
          </a:xfrm>
          <a:prstGeom prst="rect">
            <a:avLst/>
          </a:prstGeom>
        </p:spPr>
      </p:pic>
      <p:pic>
        <p:nvPicPr>
          <p:cNvPr id="5" name="Picture 4" descr="Kids &lt;strong&gt;Rule&lt;/strong&gt; Free Stock Photo - Public Domain Picture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34" y="338999"/>
            <a:ext cx="2910235" cy="137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587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Prefixes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r>
              <a:rPr lang="en-GB" dirty="0"/>
              <a:t>So a prefix is a  letter or a group of letters added to the front of a root word to change the meaning of the word. </a:t>
            </a:r>
          </a:p>
          <a:p>
            <a:r>
              <a:rPr lang="en-GB" dirty="0"/>
              <a:t>They are not words in their own right!</a:t>
            </a:r>
          </a:p>
          <a:p>
            <a:r>
              <a:rPr lang="en-GB" dirty="0"/>
              <a:t>The root word always stays the same </a:t>
            </a:r>
            <a:r>
              <a:rPr lang="en-GB" dirty="0" smtClean="0"/>
              <a:t>when </a:t>
            </a:r>
            <a:r>
              <a:rPr lang="en-GB" dirty="0"/>
              <a:t>the prefix </a:t>
            </a:r>
            <a:r>
              <a:rPr lang="en-GB" dirty="0" smtClean="0"/>
              <a:t>is added </a:t>
            </a:r>
            <a:r>
              <a:rPr lang="en-GB" dirty="0"/>
              <a:t>to the front.</a:t>
            </a:r>
          </a:p>
          <a:p>
            <a:r>
              <a:rPr lang="en-GB" dirty="0"/>
              <a:t>There are many prefixes. In the Spring term you looked at many prefixes with your class teachers.</a:t>
            </a:r>
          </a:p>
          <a:p>
            <a:endParaRPr lang="en-GB" dirty="0"/>
          </a:p>
          <a:p>
            <a:r>
              <a:rPr lang="en-GB" dirty="0"/>
              <a:t>What do the prefixes ‘dis’ and ‘un’ do the meaning of the word when they are added to the front of the root </a:t>
            </a:r>
            <a:r>
              <a:rPr lang="en-GB" dirty="0" smtClean="0"/>
              <a:t>word?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274" y="365125"/>
            <a:ext cx="2910235" cy="1377814"/>
          </a:xfrm>
          <a:prstGeom prst="rect">
            <a:avLst/>
          </a:prstGeom>
        </p:spPr>
      </p:pic>
      <p:pic>
        <p:nvPicPr>
          <p:cNvPr id="5" name="Picture 4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634" y="312874"/>
            <a:ext cx="2910235" cy="137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03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Prefixes ‘dis’ and ‘un’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prefixes </a:t>
            </a:r>
            <a:r>
              <a:rPr lang="en-GB" b="1" i="1" u="sng" dirty="0">
                <a:latin typeface="Arial" panose="020B0604020202020204" pitchFamily="34" charset="0"/>
                <a:cs typeface="Arial" panose="020B0604020202020204" pitchFamily="34" charset="0"/>
              </a:rPr>
              <a:t>un- and dis-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either change the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meaning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of the root word to the exact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opposite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of its original meaning or mean </a:t>
            </a: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REMEMBER: If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root word starts with the same letter as the end of the prefix the letter will be doubled</a:t>
            </a:r>
            <a:r>
              <a:rPr lang="en-GB" dirty="0"/>
              <a:t>. 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Can you think of any words which start with the prefixes ‘un and ‘dis’?</a:t>
            </a:r>
          </a:p>
          <a:p>
            <a:r>
              <a:rPr lang="en-GB" dirty="0" smtClean="0"/>
              <a:t>Tell your adult.</a:t>
            </a:r>
          </a:p>
          <a:p>
            <a:r>
              <a:rPr lang="en-GB" dirty="0" smtClean="0"/>
              <a:t>For example. disobey means the opposite of obey (or not to obey)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        prefix ‘dis’ + root word ‘obey’ = new word ‘disobey’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        unhappy means not happy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        prefix ‘un’ + root word ‘happy’ = new word ‘unhappy’</a:t>
            </a:r>
            <a:endParaRPr lang="en-GB" dirty="0"/>
          </a:p>
        </p:txBody>
      </p:sp>
      <p:pic>
        <p:nvPicPr>
          <p:cNvPr id="6" name="Picture 5" descr="Kids &lt;strong&gt;Rule&lt;/strong&gt;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217" y="452528"/>
            <a:ext cx="2615256" cy="1238160"/>
          </a:xfrm>
          <a:prstGeom prst="rect">
            <a:avLst/>
          </a:prstGeom>
        </p:spPr>
      </p:pic>
      <p:pic>
        <p:nvPicPr>
          <p:cNvPr id="7" name="Picture 6" descr="Kids &lt;strong&gt;Rule&lt;/strong&gt;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27" y="508173"/>
            <a:ext cx="2330240" cy="110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64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‘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dis’ and ‘un’ Prefix Words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 descr="What are prefixes KS2?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369" y="1825625"/>
            <a:ext cx="8941261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6649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Can you work out this word</a:t>
            </a: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u="sng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893212" y="1766193"/>
            <a:ext cx="46891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d o s c I f m r </a:t>
            </a:r>
            <a:r>
              <a:rPr lang="en-U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524629" y="3820370"/>
            <a:ext cx="341760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2865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Answer is…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524629" y="3820370"/>
            <a:ext cx="341760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92241" y="3737270"/>
            <a:ext cx="36023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discomfort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488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Can you work out this word</a:t>
            </a:r>
            <a:r>
              <a:rPr lang="en-GB" altLang="en-U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GB" u="sng" dirty="0"/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78920" y="1766193"/>
            <a:ext cx="37176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i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u k n I y e l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524629" y="3820370"/>
            <a:ext cx="341760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99373" y="1450344"/>
            <a:ext cx="4988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61885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394" y="52474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Answer is…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544" y="2689523"/>
            <a:ext cx="2838373" cy="263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524629" y="3820370"/>
            <a:ext cx="341760" cy="8402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ctr">
              <a:buNone/>
            </a:pP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149442" y="3737270"/>
            <a:ext cx="28988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unlikely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79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Your 10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‘un’ and ‘dis’ Spelling Words…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unhappy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unlucky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dislike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unusual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dishonest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untie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disappear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disagree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unwell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disobey</a:t>
            </a:r>
          </a:p>
          <a:p>
            <a:endParaRPr lang="en-GB" dirty="0"/>
          </a:p>
        </p:txBody>
      </p:sp>
      <p:pic>
        <p:nvPicPr>
          <p:cNvPr id="4" name="Picture 3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100" y="2585811"/>
            <a:ext cx="3863711" cy="324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935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turn to do some</a:t>
            </a:r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spelling activities.</a:t>
            </a:r>
            <a:endParaRPr lang="en-GB" sz="3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Word Sort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Draw 2 columns for ‘un’ and ‘dis’ and sort the words into the correct columns.</a:t>
            </a:r>
          </a:p>
          <a:p>
            <a:r>
              <a:rPr lang="en-GB" dirty="0" smtClean="0"/>
              <a:t>Answer sheet attached.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Definitions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Write the definitions for the 10 words.</a:t>
            </a: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Answer sheet attached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197" y="537621"/>
            <a:ext cx="1726306" cy="971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48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34290" y="1665699"/>
            <a:ext cx="9739745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XCCW Joined 4a" panose="03050602040000000000" pitchFamily="66" charset="0"/>
              </a:rPr>
              <a:t>On a sheet of paper,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choose </a:t>
            </a:r>
            <a:r>
              <a:rPr lang="en-GB" sz="2000" b="1" u="sng" dirty="0">
                <a:latin typeface="XCCW Joined 4a" panose="03050602040000000000" pitchFamily="66" charset="0"/>
                <a:cs typeface="Arial" panose="020B0604020202020204" pitchFamily="34" charset="0"/>
              </a:rPr>
              <a:t>5</a:t>
            </a:r>
            <a:r>
              <a:rPr lang="en-GB" sz="2000" b="1" u="sng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tricky spelling 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words, and </a:t>
            </a:r>
            <a:r>
              <a:rPr lang="en-GB" sz="2000" dirty="0">
                <a:latin typeface="XCCW Joined 4a" panose="03050602040000000000" pitchFamily="66" charset="0"/>
                <a:cs typeface="Arial" panose="020B0604020202020204" pitchFamily="34" charset="0"/>
              </a:rPr>
              <a:t>put them into a sentence so you can practise your handwriting as well as writing sentences that make sense</a:t>
            </a:r>
            <a:r>
              <a:rPr lang="en-GB" sz="2000" dirty="0" smtClean="0">
                <a:latin typeface="XCCW Joined 4a" panose="03050602040000000000" pitchFamily="66" charset="0"/>
                <a:cs typeface="Arial" panose="020B0604020202020204" pitchFamily="34" charset="0"/>
              </a:rPr>
              <a:t>.</a:t>
            </a:r>
          </a:p>
          <a:p>
            <a:endParaRPr lang="en-GB" sz="2000" dirty="0">
              <a:latin typeface="XCCW Joined 4a" panose="03050602040000000000" pitchFamily="66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unhappy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nlu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cky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dislike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unusual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dishonest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untie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disappear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disagree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unwell</a:t>
            </a: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disobey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3222" y="667388"/>
            <a:ext cx="88120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latin typeface="XCCW Joined 4a" panose="03050602040000000000" pitchFamily="66" charset="0"/>
              </a:rPr>
              <a:t>Your turn to do your handwriting task</a:t>
            </a:r>
            <a:endParaRPr lang="en-GB" sz="3600" dirty="0">
              <a:latin typeface="XCCW Joined 4a" panose="03050602040000000000" pitchFamily="66" charset="0"/>
            </a:endParaRPr>
          </a:p>
        </p:txBody>
      </p:sp>
      <p:pic>
        <p:nvPicPr>
          <p:cNvPr id="2" name="Picture 1" descr="File:The Serbian Alphabet (&lt;strong&gt;Handwriting&lt;/strong&gt;).svg - Wikimedia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452" y="3273701"/>
            <a:ext cx="3905794" cy="194069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794510"/>
              </p:ext>
            </p:extLst>
          </p:nvPr>
        </p:nvGraphicFramePr>
        <p:xfrm>
          <a:off x="10776857" y="3422472"/>
          <a:ext cx="162560" cy="17919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560">
                  <a:extLst>
                    <a:ext uri="{9D8B030D-6E8A-4147-A177-3AD203B41FA5}">
                      <a16:colId xmlns:a16="http://schemas.microsoft.com/office/drawing/2014/main" val="198108818"/>
                    </a:ext>
                  </a:extLst>
                </a:gridCol>
              </a:tblGrid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0090865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7116363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96058220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94519648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9253785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4472613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6463137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marL="228600" indent="-22860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715781"/>
                  </a:ext>
                </a:extLst>
              </a:tr>
              <a:tr h="1799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40934222"/>
                  </a:ext>
                </a:extLst>
              </a:tr>
              <a:tr h="1720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43806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4765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894" y="1280160"/>
            <a:ext cx="6238295" cy="41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29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920</TotalTime>
  <Words>354</Words>
  <Application>Microsoft Office PowerPoint</Application>
  <PresentationFormat>Widescreen</PresentationFormat>
  <Paragraphs>77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XCCW Joined 4a</vt:lpstr>
      <vt:lpstr>Office Theme</vt:lpstr>
      <vt:lpstr>Welcome back to Home Learning Spellings with           Mrs Andrews</vt:lpstr>
      <vt:lpstr>I hope you had a good half term holiday!  I did!</vt:lpstr>
      <vt:lpstr>This half term, is recap half term!</vt:lpstr>
      <vt:lpstr>What is a prefix?</vt:lpstr>
      <vt:lpstr>Prefixes</vt:lpstr>
      <vt:lpstr>Prefixes ‘dis’ and ‘un’</vt:lpstr>
      <vt:lpstr>‘dis’ and ‘un’ Prefix Words</vt:lpstr>
      <vt:lpstr>Can you work out this word? </vt:lpstr>
      <vt:lpstr>Answer is…</vt:lpstr>
      <vt:lpstr>Can you work out this word? </vt:lpstr>
      <vt:lpstr>Answer is…</vt:lpstr>
      <vt:lpstr>Your 10 ‘un’ and ‘dis’ Spelling Words…</vt:lpstr>
      <vt:lpstr>Your turn to do some spelling activities.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Home Learning Spellings with Mrs Andrews</dc:title>
  <dc:creator>Suzanne Andrews</dc:creator>
  <cp:lastModifiedBy>Suzanne Andrews</cp:lastModifiedBy>
  <cp:revision>113</cp:revision>
  <dcterms:created xsi:type="dcterms:W3CDTF">2020-03-27T11:00:33Z</dcterms:created>
  <dcterms:modified xsi:type="dcterms:W3CDTF">2020-06-10T10:45:50Z</dcterms:modified>
</cp:coreProperties>
</file>