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375" r:id="rId3"/>
    <p:sldId id="299" r:id="rId4"/>
    <p:sldId id="376" r:id="rId5"/>
    <p:sldId id="292" r:id="rId6"/>
    <p:sldId id="377" r:id="rId7"/>
    <p:sldId id="294" r:id="rId8"/>
    <p:sldId id="378" r:id="rId9"/>
    <p:sldId id="296" r:id="rId10"/>
    <p:sldId id="379" r:id="rId11"/>
    <p:sldId id="256" r:id="rId12"/>
    <p:sldId id="258" r:id="rId13"/>
    <p:sldId id="257" r:id="rId14"/>
    <p:sldId id="380" r:id="rId15"/>
    <p:sldId id="381" r:id="rId16"/>
    <p:sldId id="382" r:id="rId17"/>
    <p:sldId id="384" r:id="rId18"/>
    <p:sldId id="383" r:id="rId19"/>
    <p:sldId id="385" r:id="rId20"/>
    <p:sldId id="386" r:id="rId21"/>
    <p:sldId id="387" r:id="rId22"/>
    <p:sldId id="388" r:id="rId23"/>
    <p:sldId id="390" r:id="rId24"/>
    <p:sldId id="391" r:id="rId25"/>
    <p:sldId id="392" r:id="rId26"/>
    <p:sldId id="393" r:id="rId27"/>
    <p:sldId id="394" r:id="rId28"/>
    <p:sldId id="389" r:id="rId29"/>
    <p:sldId id="403" r:id="rId30"/>
    <p:sldId id="404" r:id="rId31"/>
    <p:sldId id="395" r:id="rId32"/>
    <p:sldId id="398" r:id="rId33"/>
    <p:sldId id="399" r:id="rId34"/>
    <p:sldId id="400" r:id="rId35"/>
    <p:sldId id="401" r:id="rId36"/>
    <p:sldId id="402" r:id="rId37"/>
    <p:sldId id="397" r:id="rId38"/>
    <p:sldId id="396" r:id="rId39"/>
    <p:sldId id="405" r:id="rId40"/>
    <p:sldId id="407" r:id="rId41"/>
    <p:sldId id="408" r:id="rId42"/>
    <p:sldId id="409" r:id="rId43"/>
    <p:sldId id="410" r:id="rId44"/>
    <p:sldId id="411" r:id="rId45"/>
    <p:sldId id="413" r:id="rId46"/>
    <p:sldId id="412" r:id="rId47"/>
    <p:sldId id="41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660"/>
  </p:normalViewPr>
  <p:slideViewPr>
    <p:cSldViewPr snapToGrid="0">
      <p:cViewPr varScale="1">
        <p:scale>
          <a:sx n="88" d="100"/>
          <a:sy n="88" d="100"/>
        </p:scale>
        <p:origin x="509"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60826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725981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440A109-C683-46E0-AD6D-D89E5BDE0D12}"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946483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440A109-C683-46E0-AD6D-D89E5BDE0D12}"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317464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440A109-C683-46E0-AD6D-D89E5BDE0D12}" type="datetimeFigureOut">
              <a:rPr lang="en-GB" smtClean="0"/>
              <a:t>08/05/2020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197500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440A109-C683-46E0-AD6D-D89E5BDE0D12}" type="datetimeFigureOut">
              <a:rPr lang="en-GB" smtClean="0"/>
              <a:t>08/05/2020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3720979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0A109-C683-46E0-AD6D-D89E5BDE0D12}" type="datetimeFigureOut">
              <a:rPr lang="en-GB" smtClean="0"/>
              <a:t>08/05/2020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136881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40A109-C683-46E0-AD6D-D89E5BDE0D12}"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421638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40A109-C683-46E0-AD6D-D89E5BDE0D12}"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1791348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1975505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592552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40A109-C683-46E0-AD6D-D89E5BDE0D12}" type="datetimeFigureOut">
              <a:rPr lang="en-GB" smtClean="0"/>
              <a:t>08/05/2020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EBA508-6030-4AA5-A8AD-A704FF71AD9F}" type="slidenum">
              <a:rPr lang="en-GB" smtClean="0"/>
              <a:t>‹#›</a:t>
            </a:fld>
            <a:endParaRPr lang="en-GB"/>
          </a:p>
        </p:txBody>
      </p:sp>
    </p:spTree>
    <p:extLst>
      <p:ext uri="{BB962C8B-B14F-4D97-AF65-F5344CB8AC3E}">
        <p14:creationId xmlns:p14="http://schemas.microsoft.com/office/powerpoint/2010/main" val="3032091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5112" y="1370231"/>
            <a:ext cx="9013826" cy="4832092"/>
          </a:xfrm>
          <a:prstGeom prst="rect">
            <a:avLst/>
          </a:prstGeom>
          <a:noFill/>
        </p:spPr>
        <p:txBody>
          <a:bodyPr wrap="square" rtlCol="0">
            <a:spAutoFit/>
          </a:bodyPr>
          <a:lstStyle/>
          <a:p>
            <a:pPr marL="514350" indent="-514350">
              <a:buAutoNum type="arabicPeriod"/>
            </a:pPr>
            <a:r>
              <a:rPr lang="en-GB" sz="2800" dirty="0" smtClean="0"/>
              <a:t>597 + 10 =</a:t>
            </a:r>
          </a:p>
          <a:p>
            <a:pPr marL="514350" indent="-514350">
              <a:buAutoNum type="arabicPeriod"/>
            </a:pPr>
            <a:endParaRPr lang="en-GB" sz="2800" dirty="0"/>
          </a:p>
          <a:p>
            <a:pPr marL="514350" indent="-514350">
              <a:buAutoNum type="arabicPeriod"/>
            </a:pPr>
            <a:r>
              <a:rPr lang="en-GB" sz="2800" dirty="0" smtClean="0"/>
              <a:t>56 + 178 =</a:t>
            </a:r>
            <a:endParaRPr lang="en-GB" sz="2800" dirty="0"/>
          </a:p>
          <a:p>
            <a:pPr marL="514350" indent="-514350">
              <a:buAutoNum type="arabicPeriod"/>
            </a:pPr>
            <a:endParaRPr lang="en-GB" sz="2800" dirty="0"/>
          </a:p>
          <a:p>
            <a:pPr marL="514350" indent="-514350">
              <a:buAutoNum type="arabicPeriod"/>
            </a:pPr>
            <a:r>
              <a:rPr lang="en-GB" sz="2800" dirty="0" smtClean="0"/>
              <a:t>205 - 17 = </a:t>
            </a:r>
          </a:p>
          <a:p>
            <a:pPr marL="514350" indent="-514350">
              <a:buAutoNum type="arabicPeriod"/>
            </a:pPr>
            <a:endParaRPr lang="en-GB" sz="2800" dirty="0"/>
          </a:p>
          <a:p>
            <a:pPr marL="514350" indent="-514350">
              <a:buAutoNum type="arabicPeriod"/>
            </a:pPr>
            <a:r>
              <a:rPr lang="en-GB" sz="2800" dirty="0" smtClean="0"/>
              <a:t>Write the number 482 in words.</a:t>
            </a:r>
          </a:p>
          <a:p>
            <a:pPr marL="514350" indent="-514350">
              <a:buAutoNum type="arabicPeriod"/>
            </a:pPr>
            <a:endParaRPr lang="en-GB" sz="2800" dirty="0"/>
          </a:p>
          <a:p>
            <a:pPr marL="514350" indent="-514350">
              <a:buAutoNum type="arabicPeriod"/>
            </a:pPr>
            <a:r>
              <a:rPr lang="en-GB" sz="2800" dirty="0" smtClean="0"/>
              <a:t>Complete the number sequence</a:t>
            </a:r>
          </a:p>
          <a:p>
            <a:endParaRPr lang="en-GB" sz="2800" dirty="0"/>
          </a:p>
          <a:p>
            <a:r>
              <a:rPr lang="en-GB" sz="2800" dirty="0" smtClean="0"/>
              <a:t>			27, 24, 21, __, __</a:t>
            </a: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1</a:t>
            </a:r>
            <a:endParaRPr lang="en-GB" sz="4000" dirty="0"/>
          </a:p>
        </p:txBody>
      </p:sp>
    </p:spTree>
    <p:extLst>
      <p:ext uri="{BB962C8B-B14F-4D97-AF65-F5344CB8AC3E}">
        <p14:creationId xmlns:p14="http://schemas.microsoft.com/office/powerpoint/2010/main" val="2685955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5112" y="1370231"/>
            <a:ext cx="9013826" cy="5262979"/>
          </a:xfrm>
          <a:prstGeom prst="rect">
            <a:avLst/>
          </a:prstGeom>
          <a:noFill/>
        </p:spPr>
        <p:txBody>
          <a:bodyPr wrap="square" rtlCol="0">
            <a:spAutoFit/>
          </a:bodyPr>
          <a:lstStyle/>
          <a:p>
            <a:pPr marL="514350" indent="-514350">
              <a:buAutoNum type="arabicPeriod"/>
            </a:pPr>
            <a:r>
              <a:rPr lang="en-GB" sz="2800" dirty="0" smtClean="0"/>
              <a:t>597 + 10 = </a:t>
            </a:r>
            <a:r>
              <a:rPr lang="en-GB" sz="2800" dirty="0" smtClean="0">
                <a:solidFill>
                  <a:srgbClr val="FF0000"/>
                </a:solidFill>
              </a:rPr>
              <a:t>607</a:t>
            </a:r>
          </a:p>
          <a:p>
            <a:pPr marL="514350" indent="-514350">
              <a:buAutoNum type="arabicPeriod"/>
            </a:pPr>
            <a:endParaRPr lang="en-GB" sz="2800" dirty="0"/>
          </a:p>
          <a:p>
            <a:pPr marL="514350" indent="-514350">
              <a:buAutoNum type="arabicPeriod"/>
            </a:pPr>
            <a:r>
              <a:rPr lang="en-GB" sz="2800" dirty="0" smtClean="0"/>
              <a:t>56 + 178 = </a:t>
            </a:r>
            <a:r>
              <a:rPr lang="en-GB" sz="2800" dirty="0" smtClean="0">
                <a:solidFill>
                  <a:srgbClr val="FF0000"/>
                </a:solidFill>
              </a:rPr>
              <a:t>234</a:t>
            </a:r>
            <a:endParaRPr lang="en-GB" sz="2800" dirty="0">
              <a:solidFill>
                <a:srgbClr val="FF0000"/>
              </a:solidFill>
            </a:endParaRPr>
          </a:p>
          <a:p>
            <a:pPr marL="514350" indent="-514350">
              <a:buAutoNum type="arabicPeriod"/>
            </a:pPr>
            <a:endParaRPr lang="en-GB" sz="2800" dirty="0"/>
          </a:p>
          <a:p>
            <a:pPr marL="514350" indent="-514350">
              <a:buAutoNum type="arabicPeriod"/>
            </a:pPr>
            <a:r>
              <a:rPr lang="en-GB" sz="2800" dirty="0" smtClean="0"/>
              <a:t>205 - 17 = </a:t>
            </a:r>
            <a:r>
              <a:rPr lang="en-GB" sz="2800" dirty="0" smtClean="0">
                <a:solidFill>
                  <a:srgbClr val="FF0000"/>
                </a:solidFill>
              </a:rPr>
              <a:t>188</a:t>
            </a:r>
          </a:p>
          <a:p>
            <a:pPr marL="514350" indent="-514350">
              <a:buAutoNum type="arabicPeriod"/>
            </a:pPr>
            <a:endParaRPr lang="en-GB" sz="2800" dirty="0"/>
          </a:p>
          <a:p>
            <a:pPr marL="514350" indent="-514350">
              <a:buAutoNum type="arabicPeriod"/>
            </a:pPr>
            <a:r>
              <a:rPr lang="en-GB" sz="2800" dirty="0" smtClean="0"/>
              <a:t>Write the number 482 in words. </a:t>
            </a:r>
            <a:r>
              <a:rPr lang="en-GB" sz="2800" dirty="0" smtClean="0">
                <a:solidFill>
                  <a:srgbClr val="FF0000"/>
                </a:solidFill>
              </a:rPr>
              <a:t>Four hundred and eighty two.</a:t>
            </a:r>
          </a:p>
          <a:p>
            <a:pPr marL="514350" indent="-514350">
              <a:buAutoNum type="arabicPeriod"/>
            </a:pPr>
            <a:endParaRPr lang="en-GB" sz="2800" dirty="0"/>
          </a:p>
          <a:p>
            <a:pPr marL="514350" indent="-514350">
              <a:buAutoNum type="arabicPeriod"/>
            </a:pPr>
            <a:r>
              <a:rPr lang="en-GB" sz="2800" dirty="0" smtClean="0"/>
              <a:t>Complete the number sequence</a:t>
            </a:r>
          </a:p>
          <a:p>
            <a:endParaRPr lang="en-GB" sz="2800" dirty="0"/>
          </a:p>
          <a:p>
            <a:r>
              <a:rPr lang="en-GB" sz="2800" dirty="0" smtClean="0"/>
              <a:t>			27, 24, 21, </a:t>
            </a:r>
            <a:r>
              <a:rPr lang="en-GB" sz="2800" dirty="0" smtClean="0">
                <a:solidFill>
                  <a:srgbClr val="FF0000"/>
                </a:solidFill>
              </a:rPr>
              <a:t>18</a:t>
            </a:r>
            <a:r>
              <a:rPr lang="en-GB" sz="2800" dirty="0" smtClean="0"/>
              <a:t>, </a:t>
            </a:r>
            <a:r>
              <a:rPr lang="en-GB" sz="2800" dirty="0" smtClean="0">
                <a:solidFill>
                  <a:srgbClr val="FF0000"/>
                </a:solidFill>
              </a:rPr>
              <a:t>15</a:t>
            </a:r>
            <a:endParaRPr lang="en-GB" sz="2800" dirty="0">
              <a:solidFill>
                <a:srgbClr val="FF0000"/>
              </a:solidFill>
            </a:endParaRPr>
          </a:p>
        </p:txBody>
      </p:sp>
      <p:sp>
        <p:nvSpPr>
          <p:cNvPr id="6" name="TextBox 5"/>
          <p:cNvSpPr txBox="1"/>
          <p:nvPr/>
        </p:nvSpPr>
        <p:spPr>
          <a:xfrm>
            <a:off x="0" y="0"/>
            <a:ext cx="4441371" cy="707886"/>
          </a:xfrm>
          <a:prstGeom prst="rect">
            <a:avLst/>
          </a:prstGeom>
          <a:noFill/>
        </p:spPr>
        <p:txBody>
          <a:bodyPr wrap="square" rtlCol="0">
            <a:spAutoFit/>
          </a:bodyPr>
          <a:lstStyle/>
          <a:p>
            <a:pPr algn="ctr"/>
            <a:r>
              <a:rPr lang="en-GB" sz="4000" dirty="0" smtClean="0"/>
              <a:t>Day 1 </a:t>
            </a:r>
            <a:r>
              <a:rPr lang="en-GB" sz="4000" dirty="0" smtClean="0">
                <a:solidFill>
                  <a:srgbClr val="FF0000"/>
                </a:solidFill>
              </a:rPr>
              <a:t>ANSWERS</a:t>
            </a:r>
            <a:endParaRPr lang="en-GB" sz="4000" dirty="0">
              <a:solidFill>
                <a:srgbClr val="FF0000"/>
              </a:solidFill>
            </a:endParaRPr>
          </a:p>
        </p:txBody>
      </p:sp>
    </p:spTree>
    <p:extLst>
      <p:ext uri="{BB962C8B-B14F-4D97-AF65-F5344CB8AC3E}">
        <p14:creationId xmlns:p14="http://schemas.microsoft.com/office/powerpoint/2010/main" val="1647900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6986528"/>
          </a:xfrm>
          <a:prstGeom prst="rect">
            <a:avLst/>
          </a:prstGeom>
          <a:noFill/>
        </p:spPr>
        <p:txBody>
          <a:bodyPr wrap="square" rtlCol="0">
            <a:spAutoFit/>
          </a:bodyPr>
          <a:lstStyle/>
          <a:p>
            <a:pPr marL="514350" indent="-514350">
              <a:buAutoNum type="arabicPeriod"/>
            </a:pPr>
            <a:r>
              <a:rPr lang="en-GB" sz="2800" dirty="0" smtClean="0"/>
              <a:t>728 + 125 =</a:t>
            </a:r>
          </a:p>
          <a:p>
            <a:pPr marL="514350" indent="-514350">
              <a:buAutoNum type="arabicPeriod"/>
            </a:pPr>
            <a:endParaRPr lang="en-GB" sz="2800" dirty="0"/>
          </a:p>
          <a:p>
            <a:pPr marL="514350" indent="-514350">
              <a:buAutoNum type="arabicPeriod"/>
            </a:pPr>
            <a:r>
              <a:rPr lang="en-GB" sz="2800" dirty="0" smtClean="0"/>
              <a:t>8 + 4 + 3 </a:t>
            </a:r>
            <a:r>
              <a:rPr lang="en-GB" sz="2800" dirty="0"/>
              <a:t>=</a:t>
            </a:r>
            <a:endParaRPr lang="en-GB" sz="2800" dirty="0" smtClean="0"/>
          </a:p>
          <a:p>
            <a:pPr marL="514350" indent="-514350">
              <a:buAutoNum type="arabicPeriod"/>
            </a:pPr>
            <a:endParaRPr lang="en-GB" sz="2800" dirty="0"/>
          </a:p>
          <a:p>
            <a:pPr marL="514350" indent="-514350">
              <a:buAutoNum type="arabicPeriod"/>
            </a:pPr>
            <a:r>
              <a:rPr lang="en-GB" sz="2800" dirty="0" smtClean="0"/>
              <a:t>Complete the part </a:t>
            </a:r>
            <a:r>
              <a:rPr lang="en-GB" sz="2800" dirty="0" err="1" smtClean="0"/>
              <a:t>part</a:t>
            </a:r>
            <a:r>
              <a:rPr lang="en-GB" sz="2800" dirty="0" smtClean="0"/>
              <a: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Put these numbers in descending order.</a:t>
            </a:r>
          </a:p>
          <a:p>
            <a:r>
              <a:rPr lang="en-GB" sz="2800" dirty="0" smtClean="0"/>
              <a:t>			505, 550, 50, 55, 105 </a:t>
            </a:r>
            <a:endParaRPr lang="en-GB" sz="2800" dirty="0"/>
          </a:p>
          <a:p>
            <a:r>
              <a:rPr lang="en-GB" sz="2800" dirty="0" smtClean="0"/>
              <a:t>5.   How many sides do 3 squares have?</a:t>
            </a: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2</a:t>
            </a:r>
            <a:endParaRPr lang="en-GB" sz="4000" dirty="0"/>
          </a:p>
        </p:txBody>
      </p:sp>
      <p:grpSp>
        <p:nvGrpSpPr>
          <p:cNvPr id="19" name="Group 18"/>
          <p:cNvGrpSpPr/>
          <p:nvPr/>
        </p:nvGrpSpPr>
        <p:grpSpPr>
          <a:xfrm>
            <a:off x="4677651" y="2374285"/>
            <a:ext cx="3011324" cy="1911965"/>
            <a:chOff x="7501103" y="3079135"/>
            <a:chExt cx="3011324" cy="1911965"/>
          </a:xfrm>
        </p:grpSpPr>
        <p:sp>
          <p:nvSpPr>
            <p:cNvPr id="2" name="Oval 1"/>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7" name="Oval 6"/>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700</a:t>
              </a:r>
              <a:endParaRPr lang="en-GB" dirty="0"/>
            </a:p>
          </p:txBody>
        </p:sp>
        <p:sp>
          <p:nvSpPr>
            <p:cNvPr id="8" name="Oval 7"/>
            <p:cNvSpPr/>
            <p:nvPr/>
          </p:nvSpPr>
          <p:spPr>
            <a:xfrm>
              <a:off x="9690101"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0</a:t>
              </a:r>
            </a:p>
          </p:txBody>
        </p:sp>
        <p:cxnSp>
          <p:nvCxnSpPr>
            <p:cNvPr id="9" name="Straight Connector 8"/>
            <p:cNvCxnSpPr>
              <a:stCxn id="7" idx="0"/>
              <a:endCxn id="2"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8" idx="0"/>
              <a:endCxn id="2" idx="5"/>
            </p:cNvCxnSpPr>
            <p:nvPr/>
          </p:nvCxnSpPr>
          <p:spPr>
            <a:xfrm flipH="1" flipV="1">
              <a:off x="9276096" y="3778323"/>
              <a:ext cx="82516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50</a:t>
              </a:r>
              <a:endParaRPr lang="en-GB" dirty="0"/>
            </a:p>
          </p:txBody>
        </p:sp>
      </p:grpSp>
      <p:cxnSp>
        <p:nvCxnSpPr>
          <p:cNvPr id="16" name="Straight Connector 15"/>
          <p:cNvCxnSpPr>
            <a:endCxn id="2" idx="4"/>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7904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88064" y="898034"/>
            <a:ext cx="9013826" cy="7417415"/>
          </a:xfrm>
          <a:prstGeom prst="rect">
            <a:avLst/>
          </a:prstGeom>
          <a:noFill/>
        </p:spPr>
        <p:txBody>
          <a:bodyPr wrap="square" rtlCol="0">
            <a:spAutoFit/>
          </a:bodyPr>
          <a:lstStyle/>
          <a:p>
            <a:pPr marL="514350" indent="-514350">
              <a:buAutoNum type="arabicPeriod"/>
            </a:pPr>
            <a:r>
              <a:rPr lang="en-GB" sz="2800" dirty="0" smtClean="0"/>
              <a:t>728 + 125 = </a:t>
            </a:r>
            <a:r>
              <a:rPr lang="en-GB" sz="2800" dirty="0" smtClean="0">
                <a:solidFill>
                  <a:srgbClr val="FF0000"/>
                </a:solidFill>
              </a:rPr>
              <a:t>853</a:t>
            </a:r>
          </a:p>
          <a:p>
            <a:pPr marL="514350" indent="-514350">
              <a:buAutoNum type="arabicPeriod"/>
            </a:pPr>
            <a:endParaRPr lang="en-GB" sz="2800" dirty="0"/>
          </a:p>
          <a:p>
            <a:pPr marL="514350" indent="-514350">
              <a:buAutoNum type="arabicPeriod"/>
            </a:pPr>
            <a:r>
              <a:rPr lang="en-GB" sz="2800" dirty="0" smtClean="0"/>
              <a:t>8 + 4 + 3 = </a:t>
            </a:r>
            <a:r>
              <a:rPr lang="en-GB" sz="2800" dirty="0" smtClean="0">
                <a:solidFill>
                  <a:srgbClr val="FF0000"/>
                </a:solidFill>
              </a:rPr>
              <a:t>15</a:t>
            </a:r>
          </a:p>
          <a:p>
            <a:pPr marL="514350" indent="-514350">
              <a:buAutoNum type="arabicPeriod"/>
            </a:pPr>
            <a:endParaRPr lang="en-GB" sz="2800" dirty="0"/>
          </a:p>
          <a:p>
            <a:pPr marL="514350" indent="-514350">
              <a:buAutoNum type="arabicPeriod"/>
            </a:pPr>
            <a:r>
              <a:rPr lang="en-GB" sz="2800" dirty="0" smtClean="0"/>
              <a:t>Complete the part </a:t>
            </a:r>
            <a:r>
              <a:rPr lang="en-GB" sz="2800" dirty="0" err="1" smtClean="0"/>
              <a:t>part</a:t>
            </a:r>
            <a:r>
              <a:rPr lang="en-GB" sz="2800" dirty="0" smtClean="0"/>
              <a: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Put these numbers in descending order.</a:t>
            </a:r>
          </a:p>
          <a:p>
            <a:pPr algn="ctr"/>
            <a:r>
              <a:rPr lang="en-GB" sz="2800" dirty="0" smtClean="0"/>
              <a:t>505, 550, 50, 55, 105</a:t>
            </a:r>
          </a:p>
          <a:p>
            <a:pPr algn="ctr"/>
            <a:r>
              <a:rPr lang="en-GB" sz="2800" dirty="0" smtClean="0">
                <a:solidFill>
                  <a:srgbClr val="FF0000"/>
                </a:solidFill>
              </a:rPr>
              <a:t>550, 505, 105, 55, 50 </a:t>
            </a:r>
            <a:endParaRPr lang="en-GB" sz="2800" dirty="0">
              <a:solidFill>
                <a:srgbClr val="FF0000"/>
              </a:solidFill>
            </a:endParaRPr>
          </a:p>
          <a:p>
            <a:pPr marL="514350" indent="-514350">
              <a:buAutoNum type="arabicPeriod" startAt="5"/>
            </a:pPr>
            <a:r>
              <a:rPr lang="en-GB" sz="2800" dirty="0" smtClean="0"/>
              <a:t>How many sides do 3 squares have? </a:t>
            </a:r>
            <a:r>
              <a:rPr lang="en-GB" sz="2800" dirty="0" smtClean="0">
                <a:solidFill>
                  <a:srgbClr val="FF0000"/>
                </a:solidFill>
              </a:rPr>
              <a:t>12</a:t>
            </a:r>
            <a:endParaRPr lang="en-GB" sz="2800" dirty="0">
              <a:solidFill>
                <a:srgbClr val="FF0000"/>
              </a:solidFill>
            </a:endParaRPr>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4114800" cy="707886"/>
          </a:xfrm>
          <a:prstGeom prst="rect">
            <a:avLst/>
          </a:prstGeom>
          <a:noFill/>
        </p:spPr>
        <p:txBody>
          <a:bodyPr wrap="square" rtlCol="0">
            <a:spAutoFit/>
          </a:bodyPr>
          <a:lstStyle/>
          <a:p>
            <a:pPr algn="ctr"/>
            <a:r>
              <a:rPr lang="en-GB" sz="4000" dirty="0" smtClean="0"/>
              <a:t>Day 2 </a:t>
            </a:r>
            <a:r>
              <a:rPr lang="en-GB" sz="4000" dirty="0" smtClean="0">
                <a:solidFill>
                  <a:srgbClr val="FF0000"/>
                </a:solidFill>
              </a:rPr>
              <a:t>ANSWER</a:t>
            </a:r>
            <a:endParaRPr lang="en-GB" sz="4000" dirty="0">
              <a:solidFill>
                <a:srgbClr val="FF0000"/>
              </a:solidFill>
            </a:endParaRPr>
          </a:p>
        </p:txBody>
      </p:sp>
      <p:grpSp>
        <p:nvGrpSpPr>
          <p:cNvPr id="19" name="Group 18"/>
          <p:cNvGrpSpPr/>
          <p:nvPr/>
        </p:nvGrpSpPr>
        <p:grpSpPr>
          <a:xfrm>
            <a:off x="4677651" y="2374285"/>
            <a:ext cx="3011324" cy="1911965"/>
            <a:chOff x="7501103" y="3079135"/>
            <a:chExt cx="3011324" cy="1911965"/>
          </a:xfrm>
        </p:grpSpPr>
        <p:sp>
          <p:nvSpPr>
            <p:cNvPr id="2" name="Oval 1"/>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solidFill>
                    <a:srgbClr val="FF0000"/>
                  </a:solidFill>
                </a:rPr>
                <a:t>750</a:t>
              </a:r>
              <a:endParaRPr lang="en-GB" dirty="0">
                <a:solidFill>
                  <a:srgbClr val="FF0000"/>
                </a:solidFill>
              </a:endParaRPr>
            </a:p>
          </p:txBody>
        </p:sp>
        <p:sp>
          <p:nvSpPr>
            <p:cNvPr id="7" name="Oval 6"/>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700</a:t>
              </a:r>
              <a:endParaRPr lang="en-GB" dirty="0"/>
            </a:p>
          </p:txBody>
        </p:sp>
        <p:sp>
          <p:nvSpPr>
            <p:cNvPr id="8" name="Oval 7"/>
            <p:cNvSpPr/>
            <p:nvPr/>
          </p:nvSpPr>
          <p:spPr>
            <a:xfrm>
              <a:off x="9690101"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0</a:t>
              </a:r>
            </a:p>
          </p:txBody>
        </p:sp>
        <p:cxnSp>
          <p:nvCxnSpPr>
            <p:cNvPr id="9" name="Straight Connector 8"/>
            <p:cNvCxnSpPr>
              <a:stCxn id="7" idx="0"/>
              <a:endCxn id="2"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8" idx="0"/>
              <a:endCxn id="2" idx="5"/>
            </p:cNvCxnSpPr>
            <p:nvPr/>
          </p:nvCxnSpPr>
          <p:spPr>
            <a:xfrm flipH="1" flipV="1">
              <a:off x="9276096" y="3778323"/>
              <a:ext cx="82516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50</a:t>
              </a:r>
              <a:endParaRPr lang="en-GB" dirty="0"/>
            </a:p>
          </p:txBody>
        </p:sp>
      </p:grpSp>
      <p:cxnSp>
        <p:nvCxnSpPr>
          <p:cNvPr id="16" name="Straight Connector 15"/>
          <p:cNvCxnSpPr>
            <a:endCxn id="2" idx="4"/>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0211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7848302"/>
          </a:xfrm>
          <a:prstGeom prst="rect">
            <a:avLst/>
          </a:prstGeom>
          <a:noFill/>
        </p:spPr>
        <p:txBody>
          <a:bodyPr wrap="square" rtlCol="0">
            <a:spAutoFit/>
          </a:bodyPr>
          <a:lstStyle/>
          <a:p>
            <a:pPr marL="514350" indent="-514350">
              <a:buAutoNum type="arabicPeriod"/>
            </a:pPr>
            <a:r>
              <a:rPr lang="en-GB" sz="2800" dirty="0" smtClean="0"/>
              <a:t>512 + 89 =  </a:t>
            </a:r>
          </a:p>
          <a:p>
            <a:pPr marL="514350" indent="-514350">
              <a:buAutoNum type="arabicPeriod"/>
            </a:pPr>
            <a:endParaRPr lang="en-GB" sz="2800" dirty="0"/>
          </a:p>
          <a:p>
            <a:pPr marL="514350" indent="-514350">
              <a:buAutoNum type="arabicPeriod"/>
            </a:pPr>
            <a:r>
              <a:rPr lang="en-GB" sz="2800" dirty="0" smtClean="0"/>
              <a:t>What is 100 less than 436?</a:t>
            </a:r>
          </a:p>
          <a:p>
            <a:pPr marL="514350" indent="-514350">
              <a:buAutoNum type="arabicPeriod"/>
            </a:pPr>
            <a:endParaRPr lang="en-GB" sz="2800" dirty="0"/>
          </a:p>
          <a:p>
            <a:pPr marL="514350" indent="-514350">
              <a:buAutoNum type="arabicPeriod"/>
            </a:pPr>
            <a:r>
              <a:rPr lang="en-GB" sz="2800" dirty="0" smtClean="0"/>
              <a:t>What number is represented by the dienes?</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7 X 3 = </a:t>
            </a:r>
          </a:p>
          <a:p>
            <a:pPr marL="514350" indent="-514350">
              <a:buAutoNum type="arabicPeriod"/>
            </a:pPr>
            <a:endParaRPr lang="en-GB" sz="2800" dirty="0"/>
          </a:p>
          <a:p>
            <a:pPr marL="514350" indent="-514350">
              <a:buAutoNum type="arabicPeriod"/>
            </a:pPr>
            <a:r>
              <a:rPr lang="en-GB" sz="2800" dirty="0" smtClean="0"/>
              <a:t>Name the shape…..</a:t>
            </a:r>
          </a:p>
          <a:p>
            <a:r>
              <a:rPr lang="en-GB" sz="2800" dirty="0"/>
              <a:t>	</a:t>
            </a:r>
            <a:r>
              <a:rPr lang="en-GB" sz="2800" dirty="0" smtClean="0"/>
              <a:t>	</a:t>
            </a:r>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3</a:t>
            </a:r>
            <a:endParaRPr lang="en-GB" sz="4000" dirty="0"/>
          </a:p>
        </p:txBody>
      </p:sp>
      <p:pic>
        <p:nvPicPr>
          <p:cNvPr id="205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197" y="3446204"/>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801" y="3447513"/>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8303"/>
          <a:stretch/>
        </p:blipFill>
        <p:spPr bwMode="auto">
          <a:xfrm>
            <a:off x="1941351" y="3372506"/>
            <a:ext cx="847696" cy="91123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176984" y="3371935"/>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1526" b="18303"/>
          <a:stretch/>
        </p:blipFill>
        <p:spPr bwMode="auto">
          <a:xfrm>
            <a:off x="3720779" y="3372506"/>
            <a:ext cx="156601" cy="91123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1526" b="18303"/>
          <a:stretch/>
        </p:blipFill>
        <p:spPr bwMode="auto">
          <a:xfrm>
            <a:off x="3928406" y="3372506"/>
            <a:ext cx="156601" cy="91123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163289" y="3745858"/>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486114" y="350640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473141" y="3832094"/>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156823" y="4014801"/>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8303"/>
          <a:stretch/>
        </p:blipFill>
        <p:spPr bwMode="auto">
          <a:xfrm>
            <a:off x="2836981" y="3372506"/>
            <a:ext cx="847696" cy="911238"/>
          </a:xfrm>
          <a:prstGeom prst="rect">
            <a:avLst/>
          </a:prstGeom>
          <a:noFill/>
          <a:extLst>
            <a:ext uri="{909E8E84-426E-40DD-AFC4-6F175D3DCCD1}">
              <a14:hiddenFill xmlns:a14="http://schemas.microsoft.com/office/drawing/2010/main">
                <a:solidFill>
                  <a:srgbClr val="FFFFFF"/>
                </a:solidFill>
              </a14:hiddenFill>
            </a:ext>
          </a:extLst>
        </p:spPr>
      </p:pic>
      <p:sp>
        <p:nvSpPr>
          <p:cNvPr id="2" name="Pentagon 1"/>
          <p:cNvSpPr/>
          <p:nvPr/>
        </p:nvSpPr>
        <p:spPr>
          <a:xfrm rot="2726061">
            <a:off x="4677662" y="5420917"/>
            <a:ext cx="1588025" cy="123898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6579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7848302"/>
          </a:xfrm>
          <a:prstGeom prst="rect">
            <a:avLst/>
          </a:prstGeom>
          <a:noFill/>
        </p:spPr>
        <p:txBody>
          <a:bodyPr wrap="square" rtlCol="0">
            <a:spAutoFit/>
          </a:bodyPr>
          <a:lstStyle/>
          <a:p>
            <a:pPr marL="514350" indent="-514350">
              <a:buAutoNum type="arabicPeriod"/>
            </a:pPr>
            <a:r>
              <a:rPr lang="en-GB" sz="2800" dirty="0" smtClean="0"/>
              <a:t>512 + 89 = </a:t>
            </a:r>
            <a:r>
              <a:rPr lang="en-GB" sz="2800" dirty="0" smtClean="0">
                <a:solidFill>
                  <a:srgbClr val="FF0000"/>
                </a:solidFill>
              </a:rPr>
              <a:t>601</a:t>
            </a:r>
            <a:r>
              <a:rPr lang="en-GB" sz="2800" dirty="0" smtClean="0"/>
              <a:t>  </a:t>
            </a:r>
          </a:p>
          <a:p>
            <a:pPr marL="514350" indent="-514350">
              <a:buAutoNum type="arabicPeriod"/>
            </a:pPr>
            <a:endParaRPr lang="en-GB" sz="2800" dirty="0"/>
          </a:p>
          <a:p>
            <a:pPr marL="514350" indent="-514350">
              <a:buAutoNum type="arabicPeriod"/>
            </a:pPr>
            <a:r>
              <a:rPr lang="en-GB" sz="2800" dirty="0" smtClean="0"/>
              <a:t>What is 100 less than 436? </a:t>
            </a:r>
            <a:r>
              <a:rPr lang="en-GB" sz="2800" dirty="0" smtClean="0">
                <a:solidFill>
                  <a:srgbClr val="FF0000"/>
                </a:solidFill>
              </a:rPr>
              <a:t>336</a:t>
            </a:r>
          </a:p>
          <a:p>
            <a:pPr marL="514350" indent="-514350">
              <a:buAutoNum type="arabicPeriod"/>
            </a:pPr>
            <a:endParaRPr lang="en-GB" sz="2800" dirty="0"/>
          </a:p>
          <a:p>
            <a:pPr marL="514350" indent="-514350">
              <a:buAutoNum type="arabicPeriod"/>
            </a:pPr>
            <a:r>
              <a:rPr lang="en-GB" sz="2800" dirty="0" smtClean="0"/>
              <a:t>What number is represented by the dienes? </a:t>
            </a:r>
            <a:r>
              <a:rPr lang="en-GB" sz="2800" dirty="0" smtClean="0">
                <a:solidFill>
                  <a:srgbClr val="FF0000"/>
                </a:solidFill>
              </a:rPr>
              <a:t>325</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7 X 3 = </a:t>
            </a:r>
            <a:r>
              <a:rPr lang="en-GB" sz="2800" dirty="0" smtClean="0">
                <a:solidFill>
                  <a:srgbClr val="FF0000"/>
                </a:solidFill>
              </a:rPr>
              <a:t>21</a:t>
            </a:r>
            <a:r>
              <a:rPr lang="en-GB" sz="2800" dirty="0" smtClean="0"/>
              <a:t> </a:t>
            </a:r>
          </a:p>
          <a:p>
            <a:pPr marL="514350" indent="-514350">
              <a:buAutoNum type="arabicPeriod"/>
            </a:pPr>
            <a:endParaRPr lang="en-GB" sz="2800" dirty="0"/>
          </a:p>
          <a:p>
            <a:pPr marL="514350" indent="-514350">
              <a:buAutoNum type="arabicPeriod"/>
            </a:pPr>
            <a:r>
              <a:rPr lang="en-GB" sz="2800" dirty="0" smtClean="0"/>
              <a:t>Name the shape….. </a:t>
            </a:r>
            <a:r>
              <a:rPr lang="en-GB" sz="2800" dirty="0" smtClean="0">
                <a:solidFill>
                  <a:srgbClr val="FF0000"/>
                </a:solidFill>
              </a:rPr>
              <a:t>Irregular pentagon</a:t>
            </a:r>
          </a:p>
          <a:p>
            <a:r>
              <a:rPr lang="en-GB" sz="2800" dirty="0"/>
              <a:t>	</a:t>
            </a:r>
            <a:r>
              <a:rPr lang="en-GB" sz="2800" dirty="0" smtClean="0"/>
              <a:t>	</a:t>
            </a:r>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4755530" cy="707886"/>
          </a:xfrm>
          <a:prstGeom prst="rect">
            <a:avLst/>
          </a:prstGeom>
          <a:noFill/>
        </p:spPr>
        <p:txBody>
          <a:bodyPr wrap="square" rtlCol="0">
            <a:spAutoFit/>
          </a:bodyPr>
          <a:lstStyle/>
          <a:p>
            <a:pPr algn="ctr"/>
            <a:r>
              <a:rPr lang="en-GB" sz="4000" dirty="0" smtClean="0"/>
              <a:t>Day 3 </a:t>
            </a:r>
            <a:r>
              <a:rPr lang="en-GB" sz="4000" dirty="0" smtClean="0">
                <a:solidFill>
                  <a:srgbClr val="FF0000"/>
                </a:solidFill>
              </a:rPr>
              <a:t>ANSWERS</a:t>
            </a:r>
            <a:endParaRPr lang="en-GB" sz="4000" dirty="0">
              <a:solidFill>
                <a:srgbClr val="FF0000"/>
              </a:solidFill>
            </a:endParaRPr>
          </a:p>
        </p:txBody>
      </p:sp>
      <p:pic>
        <p:nvPicPr>
          <p:cNvPr id="205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197" y="3446204"/>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801" y="3447513"/>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8303"/>
          <a:stretch/>
        </p:blipFill>
        <p:spPr bwMode="auto">
          <a:xfrm>
            <a:off x="1941351" y="3372506"/>
            <a:ext cx="847696" cy="91123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176984" y="3371935"/>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1526" b="18303"/>
          <a:stretch/>
        </p:blipFill>
        <p:spPr bwMode="auto">
          <a:xfrm>
            <a:off x="3720779" y="3372506"/>
            <a:ext cx="156601" cy="91123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1526" b="18303"/>
          <a:stretch/>
        </p:blipFill>
        <p:spPr bwMode="auto">
          <a:xfrm>
            <a:off x="3928406" y="3372506"/>
            <a:ext cx="156601" cy="91123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163289" y="3745858"/>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486114" y="350640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473141" y="3832094"/>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Interlocking Base 10 Blocks Single Cub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8988" t="28537" r="28382" b="30863"/>
          <a:stretch/>
        </p:blipFill>
        <p:spPr bwMode="auto">
          <a:xfrm>
            <a:off x="4156823" y="4014801"/>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Dienes Blocks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8303"/>
          <a:stretch/>
        </p:blipFill>
        <p:spPr bwMode="auto">
          <a:xfrm>
            <a:off x="2836981" y="3372506"/>
            <a:ext cx="847696" cy="911238"/>
          </a:xfrm>
          <a:prstGeom prst="rect">
            <a:avLst/>
          </a:prstGeom>
          <a:noFill/>
          <a:extLst>
            <a:ext uri="{909E8E84-426E-40DD-AFC4-6F175D3DCCD1}">
              <a14:hiddenFill xmlns:a14="http://schemas.microsoft.com/office/drawing/2010/main">
                <a:solidFill>
                  <a:srgbClr val="FFFFFF"/>
                </a:solidFill>
              </a14:hiddenFill>
            </a:ext>
          </a:extLst>
        </p:spPr>
      </p:pic>
      <p:sp>
        <p:nvSpPr>
          <p:cNvPr id="2" name="Pentagon 1"/>
          <p:cNvSpPr/>
          <p:nvPr/>
        </p:nvSpPr>
        <p:spPr>
          <a:xfrm rot="2726061">
            <a:off x="7381674" y="5399041"/>
            <a:ext cx="1588025" cy="123898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423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8279190"/>
          </a:xfrm>
          <a:prstGeom prst="rect">
            <a:avLst/>
          </a:prstGeom>
          <a:noFill/>
        </p:spPr>
        <p:txBody>
          <a:bodyPr wrap="square" rtlCol="0">
            <a:spAutoFit/>
          </a:bodyPr>
          <a:lstStyle/>
          <a:p>
            <a:pPr marL="514350" indent="-514350">
              <a:buAutoNum type="arabicPeriod"/>
            </a:pPr>
            <a:r>
              <a:rPr lang="en-GB" sz="2800" dirty="0" smtClean="0"/>
              <a:t>444 + 128 = </a:t>
            </a:r>
          </a:p>
          <a:p>
            <a:pPr marL="514350" indent="-514350">
              <a:buAutoNum type="arabicPeriod"/>
            </a:pPr>
            <a:endParaRPr lang="en-GB" sz="2800" dirty="0"/>
          </a:p>
          <a:p>
            <a:pPr marL="514350" indent="-514350">
              <a:buAutoNum type="arabicPeriod"/>
            </a:pPr>
            <a:r>
              <a:rPr lang="en-GB" sz="2800" dirty="0" smtClean="0"/>
              <a:t>350 - 26 = </a:t>
            </a:r>
          </a:p>
          <a:p>
            <a:pPr marL="514350" indent="-514350">
              <a:buAutoNum type="arabicPeriod"/>
            </a:pPr>
            <a:endParaRPr lang="en-GB" sz="2800" dirty="0"/>
          </a:p>
          <a:p>
            <a:pPr marL="514350" indent="-514350">
              <a:buAutoNum type="arabicPeriod"/>
            </a:pPr>
            <a:r>
              <a:rPr lang="en-GB" sz="2800" dirty="0" smtClean="0"/>
              <a:t>24 ÷ 4 =</a:t>
            </a:r>
          </a:p>
          <a:p>
            <a:pPr marL="514350" indent="-514350">
              <a:buAutoNum type="arabicPeriod"/>
            </a:pPr>
            <a:endParaRPr lang="en-GB" sz="2800" dirty="0"/>
          </a:p>
          <a:p>
            <a:pPr marL="514350" indent="-514350">
              <a:buAutoNum type="arabicPeriod"/>
            </a:pPr>
            <a:r>
              <a:rPr lang="en-GB" sz="2800" dirty="0" smtClean="0"/>
              <a:t>Circle the quadrilaterals. </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sentence</a:t>
            </a:r>
            <a:r>
              <a:rPr lang="en-GB" sz="2800" dirty="0"/>
              <a:t> </a:t>
            </a:r>
            <a:r>
              <a:rPr lang="en-GB" sz="2800" dirty="0" smtClean="0"/>
              <a:t>(&lt;&gt;=)</a:t>
            </a:r>
          </a:p>
          <a:p>
            <a:r>
              <a:rPr lang="en-GB" sz="2800" dirty="0"/>
              <a:t>	</a:t>
            </a:r>
            <a:r>
              <a:rPr lang="en-GB" sz="2800" dirty="0" smtClean="0"/>
              <a:t>	six hundred and seven __ 607</a:t>
            </a:r>
          </a:p>
          <a:p>
            <a:pPr marL="514350" indent="-514350">
              <a:buAutoNum type="arabicPeriod"/>
            </a:pP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4</a:t>
            </a:r>
            <a:endParaRPr lang="en-GB" sz="4000" dirty="0"/>
          </a:p>
        </p:txBody>
      </p:sp>
      <p:cxnSp>
        <p:nvCxnSpPr>
          <p:cNvPr id="16" name="Straight Connector 15"/>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Pentagon 1"/>
          <p:cNvSpPr/>
          <p:nvPr/>
        </p:nvSpPr>
        <p:spPr>
          <a:xfrm>
            <a:off x="692331" y="4349931"/>
            <a:ext cx="1018903" cy="83602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012224" y="4349931"/>
            <a:ext cx="940526" cy="8360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Extract 8"/>
          <p:cNvSpPr/>
          <p:nvPr/>
        </p:nvSpPr>
        <p:spPr>
          <a:xfrm>
            <a:off x="3474720" y="4349930"/>
            <a:ext cx="862149" cy="836023"/>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lowchart: Manual Input 9"/>
          <p:cNvSpPr/>
          <p:nvPr/>
        </p:nvSpPr>
        <p:spPr>
          <a:xfrm>
            <a:off x="4924015" y="4349930"/>
            <a:ext cx="967334" cy="836023"/>
          </a:xfrm>
          <a:prstGeom prst="flowChartManualIn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Manual Operation 12"/>
          <p:cNvSpPr/>
          <p:nvPr/>
        </p:nvSpPr>
        <p:spPr>
          <a:xfrm>
            <a:off x="6478495" y="4349929"/>
            <a:ext cx="1280160" cy="836023"/>
          </a:xfrm>
          <a:prstGeom prst="flowChartManualOpe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1879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48875" y="1092606"/>
            <a:ext cx="9013826" cy="8279190"/>
          </a:xfrm>
          <a:prstGeom prst="rect">
            <a:avLst/>
          </a:prstGeom>
          <a:noFill/>
        </p:spPr>
        <p:txBody>
          <a:bodyPr wrap="square" rtlCol="0">
            <a:spAutoFit/>
          </a:bodyPr>
          <a:lstStyle/>
          <a:p>
            <a:pPr marL="514350" indent="-514350">
              <a:buAutoNum type="arabicPeriod"/>
            </a:pPr>
            <a:r>
              <a:rPr lang="en-GB" sz="2800" dirty="0" smtClean="0"/>
              <a:t>444 + 128 = </a:t>
            </a:r>
            <a:r>
              <a:rPr lang="en-GB" sz="2800" dirty="0" smtClean="0">
                <a:solidFill>
                  <a:srgbClr val="FF0000"/>
                </a:solidFill>
              </a:rPr>
              <a:t>572</a:t>
            </a:r>
            <a:r>
              <a:rPr lang="en-GB" sz="2800" dirty="0" smtClean="0"/>
              <a:t> </a:t>
            </a:r>
          </a:p>
          <a:p>
            <a:pPr marL="514350" indent="-514350">
              <a:buAutoNum type="arabicPeriod"/>
            </a:pPr>
            <a:endParaRPr lang="en-GB" sz="2800" dirty="0"/>
          </a:p>
          <a:p>
            <a:pPr marL="514350" indent="-514350">
              <a:buAutoNum type="arabicPeriod"/>
            </a:pPr>
            <a:r>
              <a:rPr lang="en-GB" sz="2800" dirty="0" smtClean="0"/>
              <a:t>350 - 26 = </a:t>
            </a:r>
            <a:r>
              <a:rPr lang="en-GB" sz="2800" dirty="0" smtClean="0">
                <a:solidFill>
                  <a:srgbClr val="FF0000"/>
                </a:solidFill>
              </a:rPr>
              <a:t>324</a:t>
            </a:r>
            <a:r>
              <a:rPr lang="en-GB" sz="2800" dirty="0" smtClean="0"/>
              <a:t> </a:t>
            </a:r>
          </a:p>
          <a:p>
            <a:pPr marL="514350" indent="-514350">
              <a:buAutoNum type="arabicPeriod"/>
            </a:pPr>
            <a:endParaRPr lang="en-GB" sz="2800" dirty="0"/>
          </a:p>
          <a:p>
            <a:pPr marL="514350" indent="-514350">
              <a:buAutoNum type="arabicPeriod"/>
            </a:pPr>
            <a:r>
              <a:rPr lang="en-GB" sz="2800" dirty="0" smtClean="0"/>
              <a:t>24 ÷ 4 = </a:t>
            </a:r>
            <a:r>
              <a:rPr lang="en-GB" sz="2800" dirty="0" smtClean="0">
                <a:solidFill>
                  <a:srgbClr val="FF0000"/>
                </a:solidFill>
              </a:rPr>
              <a:t>6</a:t>
            </a:r>
          </a:p>
          <a:p>
            <a:pPr marL="514350" indent="-514350">
              <a:buAutoNum type="arabicPeriod"/>
            </a:pPr>
            <a:endParaRPr lang="en-GB" sz="2800" dirty="0"/>
          </a:p>
          <a:p>
            <a:pPr marL="514350" indent="-514350">
              <a:buAutoNum type="arabicPeriod"/>
            </a:pPr>
            <a:r>
              <a:rPr lang="en-GB" sz="2800" dirty="0" smtClean="0"/>
              <a:t>Circle the quadrilaterals. </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sentence</a:t>
            </a:r>
            <a:r>
              <a:rPr lang="en-GB" sz="2800" dirty="0"/>
              <a:t> </a:t>
            </a:r>
            <a:r>
              <a:rPr lang="en-GB" sz="2800" dirty="0" smtClean="0"/>
              <a:t>(&lt;&gt;=)</a:t>
            </a:r>
          </a:p>
          <a:p>
            <a:r>
              <a:rPr lang="en-GB" sz="2800" dirty="0"/>
              <a:t>	</a:t>
            </a:r>
            <a:r>
              <a:rPr lang="en-GB" sz="2800" dirty="0" smtClean="0"/>
              <a:t>	six hundred and seven </a:t>
            </a:r>
            <a:r>
              <a:rPr lang="en-GB" sz="2800" b="1" u="sng" dirty="0">
                <a:solidFill>
                  <a:srgbClr val="FF0000"/>
                </a:solidFill>
              </a:rPr>
              <a:t>=</a:t>
            </a:r>
            <a:r>
              <a:rPr lang="en-GB" sz="2800" dirty="0" smtClean="0"/>
              <a:t> 607</a:t>
            </a:r>
          </a:p>
          <a:p>
            <a:pPr marL="514350" indent="-514350">
              <a:buAutoNum type="arabicPeriod"/>
            </a:pP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1" y="0"/>
            <a:ext cx="4167051" cy="707886"/>
          </a:xfrm>
          <a:prstGeom prst="rect">
            <a:avLst/>
          </a:prstGeom>
          <a:noFill/>
        </p:spPr>
        <p:txBody>
          <a:bodyPr wrap="square" rtlCol="0">
            <a:spAutoFit/>
          </a:bodyPr>
          <a:lstStyle/>
          <a:p>
            <a:pPr algn="ctr"/>
            <a:r>
              <a:rPr lang="en-GB" sz="4000" dirty="0" smtClean="0"/>
              <a:t>Day 4 </a:t>
            </a:r>
            <a:r>
              <a:rPr lang="en-GB" sz="4000" dirty="0" smtClean="0">
                <a:solidFill>
                  <a:srgbClr val="FF0000"/>
                </a:solidFill>
              </a:rPr>
              <a:t>ANSWERS</a:t>
            </a:r>
            <a:endParaRPr lang="en-GB" sz="4000" dirty="0">
              <a:solidFill>
                <a:srgbClr val="FF0000"/>
              </a:solidFill>
            </a:endParaRPr>
          </a:p>
        </p:txBody>
      </p:sp>
      <p:cxnSp>
        <p:nvCxnSpPr>
          <p:cNvPr id="16" name="Straight Connector 15"/>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Pentagon 1"/>
          <p:cNvSpPr/>
          <p:nvPr/>
        </p:nvSpPr>
        <p:spPr>
          <a:xfrm>
            <a:off x="692331" y="4349931"/>
            <a:ext cx="1018903" cy="83602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2012224" y="4349931"/>
            <a:ext cx="940526" cy="8360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Extract 8"/>
          <p:cNvSpPr/>
          <p:nvPr/>
        </p:nvSpPr>
        <p:spPr>
          <a:xfrm>
            <a:off x="3474720" y="4349930"/>
            <a:ext cx="862149" cy="836023"/>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lowchart: Manual Input 9"/>
          <p:cNvSpPr/>
          <p:nvPr/>
        </p:nvSpPr>
        <p:spPr>
          <a:xfrm>
            <a:off x="4924015" y="4349930"/>
            <a:ext cx="967334" cy="836023"/>
          </a:xfrm>
          <a:prstGeom prst="flowChartManualIn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Manual Operation 12"/>
          <p:cNvSpPr/>
          <p:nvPr/>
        </p:nvSpPr>
        <p:spPr>
          <a:xfrm>
            <a:off x="6478495" y="4349929"/>
            <a:ext cx="1280160" cy="836023"/>
          </a:xfrm>
          <a:prstGeom prst="flowChartManualOpe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1816644" y="4140921"/>
            <a:ext cx="1383755" cy="131935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715804" y="4108263"/>
            <a:ext cx="1383755" cy="131935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6327320" y="4108262"/>
            <a:ext cx="1641023" cy="131935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2362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29854" y="732399"/>
            <a:ext cx="9013826" cy="10002738"/>
          </a:xfrm>
          <a:prstGeom prst="rect">
            <a:avLst/>
          </a:prstGeom>
          <a:noFill/>
        </p:spPr>
        <p:txBody>
          <a:bodyPr wrap="square" rtlCol="0">
            <a:spAutoFit/>
          </a:bodyPr>
          <a:lstStyle/>
          <a:p>
            <a:pPr marL="514350" indent="-514350">
              <a:buAutoNum type="arabicPeriod"/>
            </a:pPr>
            <a:r>
              <a:rPr lang="en-GB" sz="2800" dirty="0" smtClean="0"/>
              <a:t>426 + 78 = </a:t>
            </a:r>
          </a:p>
          <a:p>
            <a:pPr marL="514350" indent="-514350">
              <a:buAutoNum type="arabicPeriod"/>
            </a:pPr>
            <a:endParaRPr lang="en-GB" sz="2800" dirty="0"/>
          </a:p>
          <a:p>
            <a:pPr marL="514350" indent="-514350">
              <a:buAutoNum type="arabicPeriod"/>
            </a:pPr>
            <a:r>
              <a:rPr lang="en-GB" sz="2800" dirty="0" smtClean="0"/>
              <a:t>277 - 39 = </a:t>
            </a:r>
          </a:p>
          <a:p>
            <a:pPr marL="514350" indent="-514350">
              <a:buAutoNum type="arabicPeriod"/>
            </a:pPr>
            <a:endParaRPr lang="en-GB" sz="2800" dirty="0"/>
          </a:p>
          <a:p>
            <a:pPr marL="514350" indent="-514350">
              <a:buAutoNum type="arabicPeriod"/>
            </a:pPr>
            <a:r>
              <a:rPr lang="en-GB" sz="2800" dirty="0" smtClean="0"/>
              <a:t>Complete the part-part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sequence.</a:t>
            </a:r>
          </a:p>
          <a:p>
            <a:r>
              <a:rPr lang="en-GB" sz="2800" dirty="0"/>
              <a:t>	</a:t>
            </a:r>
            <a:r>
              <a:rPr lang="en-GB" sz="2800" dirty="0" smtClean="0"/>
              <a:t>	90, 80, 70, __, __</a:t>
            </a:r>
          </a:p>
          <a:p>
            <a:r>
              <a:rPr lang="en-GB" sz="2800" dirty="0" smtClean="0"/>
              <a:t>	</a:t>
            </a:r>
          </a:p>
          <a:p>
            <a:pPr marL="514350" indent="-514350">
              <a:buAutoNum type="arabicPeriod" startAt="5"/>
            </a:pPr>
            <a:r>
              <a:rPr lang="en-GB" sz="2800" dirty="0" smtClean="0"/>
              <a:t>What is the difference between 48 and 24?</a:t>
            </a:r>
          </a:p>
          <a:p>
            <a:endParaRPr lang="en-GB" sz="2800" dirty="0"/>
          </a:p>
          <a:p>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5</a:t>
            </a:r>
            <a:endParaRPr lang="en-GB" sz="4000" dirty="0"/>
          </a:p>
        </p:txBody>
      </p:sp>
      <p:cxnSp>
        <p:nvCxnSpPr>
          <p:cNvPr id="16" name="Straight Connector 15"/>
          <p:cNvCxnSpPr>
            <a:endCxn id="14" idx="4"/>
          </p:cNvCxnSpPr>
          <p:nvPr/>
        </p:nvCxnSpPr>
        <p:spPr>
          <a:xfrm flipV="1">
            <a:off x="5943277" y="3008926"/>
            <a:ext cx="0" cy="2597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4459020" y="2189776"/>
            <a:ext cx="3003220" cy="1911965"/>
            <a:chOff x="7501103" y="3079135"/>
            <a:chExt cx="3003220" cy="1911965"/>
          </a:xfrm>
        </p:grpSpPr>
        <p:sp>
          <p:nvSpPr>
            <p:cNvPr id="14" name="Oval 13"/>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729</a:t>
              </a:r>
              <a:endParaRPr lang="en-GB" dirty="0"/>
            </a:p>
          </p:txBody>
        </p:sp>
        <p:sp>
          <p:nvSpPr>
            <p:cNvPr id="15" name="Oval 14"/>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7" name="Oval 16"/>
            <p:cNvSpPr/>
            <p:nvPr/>
          </p:nvSpPr>
          <p:spPr>
            <a:xfrm>
              <a:off x="9681997"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a:t>
              </a:r>
              <a:endParaRPr lang="en-GB" dirty="0"/>
            </a:p>
          </p:txBody>
        </p:sp>
        <p:cxnSp>
          <p:nvCxnSpPr>
            <p:cNvPr id="18" name="Straight Connector 17"/>
            <p:cNvCxnSpPr>
              <a:stCxn id="15" idx="0"/>
              <a:endCxn id="14"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0"/>
              <a:endCxn id="14" idx="5"/>
            </p:cNvCxnSpPr>
            <p:nvPr/>
          </p:nvCxnSpPr>
          <p:spPr>
            <a:xfrm flipH="1" flipV="1">
              <a:off x="9276096" y="3778323"/>
              <a:ext cx="817064" cy="379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20</a:t>
              </a:r>
              <a:endParaRPr lang="en-GB" dirty="0"/>
            </a:p>
          </p:txBody>
        </p:sp>
      </p:grpSp>
    </p:spTree>
    <p:extLst>
      <p:ext uri="{BB962C8B-B14F-4D97-AF65-F5344CB8AC3E}">
        <p14:creationId xmlns:p14="http://schemas.microsoft.com/office/powerpoint/2010/main" val="1798055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29854" y="732399"/>
            <a:ext cx="9013826" cy="10433625"/>
          </a:xfrm>
          <a:prstGeom prst="rect">
            <a:avLst/>
          </a:prstGeom>
          <a:noFill/>
        </p:spPr>
        <p:txBody>
          <a:bodyPr wrap="square" rtlCol="0">
            <a:spAutoFit/>
          </a:bodyPr>
          <a:lstStyle/>
          <a:p>
            <a:pPr marL="514350" indent="-514350">
              <a:buAutoNum type="arabicPeriod"/>
            </a:pPr>
            <a:r>
              <a:rPr lang="en-GB" sz="2800" dirty="0" smtClean="0"/>
              <a:t>426 + 78 = </a:t>
            </a:r>
            <a:r>
              <a:rPr lang="en-GB" sz="2800" dirty="0" smtClean="0">
                <a:solidFill>
                  <a:srgbClr val="FF0000"/>
                </a:solidFill>
              </a:rPr>
              <a:t>504</a:t>
            </a:r>
            <a:r>
              <a:rPr lang="en-GB" sz="2800" dirty="0" smtClean="0"/>
              <a:t> </a:t>
            </a:r>
          </a:p>
          <a:p>
            <a:pPr marL="514350" indent="-514350">
              <a:buAutoNum type="arabicPeriod"/>
            </a:pPr>
            <a:endParaRPr lang="en-GB" sz="2800" dirty="0"/>
          </a:p>
          <a:p>
            <a:pPr marL="514350" indent="-514350">
              <a:buAutoNum type="arabicPeriod"/>
            </a:pPr>
            <a:r>
              <a:rPr lang="en-GB" sz="2800" dirty="0" smtClean="0"/>
              <a:t>277 - 39 = </a:t>
            </a:r>
            <a:r>
              <a:rPr lang="en-GB" sz="2800" dirty="0" smtClean="0">
                <a:solidFill>
                  <a:srgbClr val="FF0000"/>
                </a:solidFill>
              </a:rPr>
              <a:t>238</a:t>
            </a:r>
            <a:r>
              <a:rPr lang="en-GB" sz="2800" dirty="0" smtClean="0"/>
              <a:t> </a:t>
            </a:r>
          </a:p>
          <a:p>
            <a:pPr marL="514350" indent="-514350">
              <a:buAutoNum type="arabicPeriod"/>
            </a:pPr>
            <a:endParaRPr lang="en-GB" sz="2800" dirty="0"/>
          </a:p>
          <a:p>
            <a:pPr marL="514350" indent="-514350">
              <a:buAutoNum type="arabicPeriod"/>
            </a:pPr>
            <a:r>
              <a:rPr lang="en-GB" sz="2800" dirty="0" smtClean="0"/>
              <a:t>Complete the part-part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sequence.</a:t>
            </a:r>
          </a:p>
          <a:p>
            <a:r>
              <a:rPr lang="en-GB" sz="2800" dirty="0"/>
              <a:t>	</a:t>
            </a:r>
            <a:r>
              <a:rPr lang="en-GB" sz="2800" dirty="0" smtClean="0"/>
              <a:t>	90, 80, 70, </a:t>
            </a:r>
            <a:r>
              <a:rPr lang="en-GB" sz="2800" dirty="0" smtClean="0">
                <a:solidFill>
                  <a:srgbClr val="FF0000"/>
                </a:solidFill>
              </a:rPr>
              <a:t>60</a:t>
            </a:r>
            <a:r>
              <a:rPr lang="en-GB" sz="2800" dirty="0" smtClean="0"/>
              <a:t>, </a:t>
            </a:r>
            <a:r>
              <a:rPr lang="en-GB" sz="2800" dirty="0" smtClean="0">
                <a:solidFill>
                  <a:srgbClr val="FF0000"/>
                </a:solidFill>
              </a:rPr>
              <a:t>50</a:t>
            </a:r>
          </a:p>
          <a:p>
            <a:r>
              <a:rPr lang="en-GB" sz="2800" dirty="0" smtClean="0"/>
              <a:t>	</a:t>
            </a:r>
          </a:p>
          <a:p>
            <a:pPr marL="514350" indent="-514350">
              <a:buAutoNum type="arabicPeriod" startAt="5"/>
            </a:pPr>
            <a:r>
              <a:rPr lang="en-GB" sz="2800" dirty="0" smtClean="0"/>
              <a:t>What is the difference between 48 and 24?</a:t>
            </a:r>
          </a:p>
          <a:p>
            <a:pPr algn="ctr"/>
            <a:r>
              <a:rPr lang="en-GB" sz="2800" dirty="0" smtClean="0"/>
              <a:t>	</a:t>
            </a:r>
            <a:r>
              <a:rPr lang="en-GB" sz="2800" dirty="0" smtClean="0">
                <a:solidFill>
                  <a:srgbClr val="FF0000"/>
                </a:solidFill>
              </a:rPr>
              <a:t>48 – 24 = 24</a:t>
            </a:r>
          </a:p>
          <a:p>
            <a:endParaRPr lang="en-GB" sz="2800" dirty="0"/>
          </a:p>
          <a:p>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4088674" cy="707886"/>
          </a:xfrm>
          <a:prstGeom prst="rect">
            <a:avLst/>
          </a:prstGeom>
          <a:noFill/>
        </p:spPr>
        <p:txBody>
          <a:bodyPr wrap="square" rtlCol="0">
            <a:spAutoFit/>
          </a:bodyPr>
          <a:lstStyle/>
          <a:p>
            <a:pPr algn="ctr"/>
            <a:r>
              <a:rPr lang="en-GB" sz="4000" dirty="0" smtClean="0"/>
              <a:t>Day 5 </a:t>
            </a:r>
            <a:r>
              <a:rPr lang="en-GB" sz="4000" dirty="0" smtClean="0">
                <a:solidFill>
                  <a:srgbClr val="FF0000"/>
                </a:solidFill>
              </a:rPr>
              <a:t>ANSWERS</a:t>
            </a:r>
            <a:endParaRPr lang="en-GB" sz="4000" dirty="0">
              <a:solidFill>
                <a:srgbClr val="FF0000"/>
              </a:solidFill>
            </a:endParaRPr>
          </a:p>
        </p:txBody>
      </p:sp>
      <p:cxnSp>
        <p:nvCxnSpPr>
          <p:cNvPr id="16" name="Straight Connector 15"/>
          <p:cNvCxnSpPr>
            <a:endCxn id="14" idx="4"/>
          </p:cNvCxnSpPr>
          <p:nvPr/>
        </p:nvCxnSpPr>
        <p:spPr>
          <a:xfrm flipV="1">
            <a:off x="5943277" y="3008926"/>
            <a:ext cx="0" cy="2597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4459020" y="2189776"/>
            <a:ext cx="3003220" cy="1911965"/>
            <a:chOff x="7501103" y="3079135"/>
            <a:chExt cx="3003220" cy="1911965"/>
          </a:xfrm>
        </p:grpSpPr>
        <p:sp>
          <p:nvSpPr>
            <p:cNvPr id="14" name="Oval 13"/>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729</a:t>
              </a:r>
              <a:endParaRPr lang="en-GB" dirty="0"/>
            </a:p>
          </p:txBody>
        </p:sp>
        <p:sp>
          <p:nvSpPr>
            <p:cNvPr id="15" name="Oval 14"/>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solidFill>
                    <a:srgbClr val="FF0000"/>
                  </a:solidFill>
                </a:rPr>
                <a:t>700</a:t>
              </a:r>
              <a:endParaRPr lang="en-GB" dirty="0">
                <a:solidFill>
                  <a:srgbClr val="FF0000"/>
                </a:solidFill>
              </a:endParaRPr>
            </a:p>
          </p:txBody>
        </p:sp>
        <p:sp>
          <p:nvSpPr>
            <p:cNvPr id="17" name="Oval 16"/>
            <p:cNvSpPr/>
            <p:nvPr/>
          </p:nvSpPr>
          <p:spPr>
            <a:xfrm>
              <a:off x="9681997"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a:t>
              </a:r>
              <a:endParaRPr lang="en-GB" dirty="0"/>
            </a:p>
          </p:txBody>
        </p:sp>
        <p:cxnSp>
          <p:nvCxnSpPr>
            <p:cNvPr id="18" name="Straight Connector 17"/>
            <p:cNvCxnSpPr>
              <a:stCxn id="15" idx="0"/>
              <a:endCxn id="14"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0"/>
              <a:endCxn id="14" idx="5"/>
            </p:cNvCxnSpPr>
            <p:nvPr/>
          </p:nvCxnSpPr>
          <p:spPr>
            <a:xfrm flipH="1" flipV="1">
              <a:off x="9276096" y="3778323"/>
              <a:ext cx="817064" cy="379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20</a:t>
              </a:r>
              <a:endParaRPr lang="en-GB" dirty="0"/>
            </a:p>
          </p:txBody>
        </p:sp>
      </p:grpSp>
    </p:spTree>
    <p:extLst>
      <p:ext uri="{BB962C8B-B14F-4D97-AF65-F5344CB8AC3E}">
        <p14:creationId xmlns:p14="http://schemas.microsoft.com/office/powerpoint/2010/main" val="3649543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acher Rose: Cicle Inicial. Segon. &lt;strong&gt;Numbers&lt;/strong&g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5161" y="133643"/>
            <a:ext cx="9145125" cy="6724357"/>
          </a:xfrm>
          <a:prstGeom prst="rect">
            <a:avLst/>
          </a:prstGeom>
        </p:spPr>
      </p:pic>
      <p:sp>
        <p:nvSpPr>
          <p:cNvPr id="2" name="Title 1"/>
          <p:cNvSpPr>
            <a:spLocks noGrp="1"/>
          </p:cNvSpPr>
          <p:nvPr>
            <p:ph type="ctrTitle"/>
          </p:nvPr>
        </p:nvSpPr>
        <p:spPr>
          <a:xfrm>
            <a:off x="1641770" y="2625003"/>
            <a:ext cx="9144000" cy="1938091"/>
          </a:xfrm>
          <a:solidFill>
            <a:schemeClr val="bg1"/>
          </a:solidFill>
        </p:spPr>
        <p:txBody>
          <a:bodyPr anchor="ctr" anchorCtr="0">
            <a:normAutofit/>
          </a:bodyPr>
          <a:lstStyle/>
          <a:p>
            <a:r>
              <a:rPr lang="en-GB" u="sng" dirty="0" smtClean="0"/>
              <a:t>TLHT add numbers using mental strategies</a:t>
            </a:r>
            <a:endParaRPr lang="en-GB" u="sng" dirty="0"/>
          </a:p>
        </p:txBody>
      </p:sp>
      <p:sp>
        <p:nvSpPr>
          <p:cNvPr id="5" name="Title 1"/>
          <p:cNvSpPr txBox="1">
            <a:spLocks/>
          </p:cNvSpPr>
          <p:nvPr/>
        </p:nvSpPr>
        <p:spPr>
          <a:xfrm>
            <a:off x="1641770" y="205467"/>
            <a:ext cx="9144000" cy="936468"/>
          </a:xfrm>
          <a:prstGeom prst="rect">
            <a:avLst/>
          </a:prstGeom>
          <a:solidFill>
            <a:schemeClr val="bg2"/>
          </a:solidFill>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u="sng" dirty="0" smtClean="0"/>
              <a:t>Week 2 task 1</a:t>
            </a:r>
            <a:endParaRPr lang="en-GB" u="sng" dirty="0"/>
          </a:p>
        </p:txBody>
      </p:sp>
    </p:spTree>
    <p:extLst>
      <p:ext uri="{BB962C8B-B14F-4D97-AF65-F5344CB8AC3E}">
        <p14:creationId xmlns:p14="http://schemas.microsoft.com/office/powerpoint/2010/main" val="2125812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776" y="536582"/>
            <a:ext cx="11057206" cy="5754932"/>
          </a:xfrm>
        </p:spPr>
        <p:txBody>
          <a:bodyPr/>
          <a:lstStyle/>
          <a:p>
            <a:pPr marL="0" indent="0">
              <a:buNone/>
            </a:pPr>
            <a:r>
              <a:rPr lang="en-GB" sz="4000" dirty="0" smtClean="0"/>
              <a:t>This week we are going to revise different mental strategies that we can use to add numbers.</a:t>
            </a:r>
          </a:p>
          <a:p>
            <a:pPr marL="0" indent="0">
              <a:buNone/>
            </a:pPr>
            <a:endParaRPr lang="en-GB" sz="4000" dirty="0"/>
          </a:p>
          <a:p>
            <a:pPr marL="0" indent="0">
              <a:buNone/>
            </a:pPr>
            <a:r>
              <a:rPr lang="en-GB" sz="4000" dirty="0" smtClean="0"/>
              <a:t>Although we want you to practice all these strategies, when it comes to mental maths it is all about choosing the strategy that works best for you to calculate quickly and accurately.</a:t>
            </a:r>
          </a:p>
          <a:p>
            <a:pPr marL="0" indent="0">
              <a:buNone/>
            </a:pPr>
            <a:endParaRPr lang="en-GB" sz="4000" dirty="0"/>
          </a:p>
          <a:p>
            <a:pPr marL="0" indent="0">
              <a:buNone/>
            </a:pPr>
            <a:endParaRPr lang="en-GB" sz="4000" dirty="0" smtClean="0"/>
          </a:p>
          <a:p>
            <a:pPr marL="0" indent="0">
              <a:buNone/>
            </a:pPr>
            <a:endParaRPr lang="en-GB" sz="4000" dirty="0"/>
          </a:p>
          <a:p>
            <a:pPr marL="0" indent="0">
              <a:buNone/>
            </a:pPr>
            <a:endParaRPr lang="en-GB" sz="4000"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275076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720634" y="191559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400092" y="274025"/>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6" name="TextBox 5"/>
          <p:cNvSpPr txBox="1"/>
          <p:nvPr/>
        </p:nvSpPr>
        <p:spPr>
          <a:xfrm>
            <a:off x="2464023" y="991761"/>
            <a:ext cx="6784479" cy="769441"/>
          </a:xfrm>
          <a:prstGeom prst="rect">
            <a:avLst/>
          </a:prstGeom>
          <a:noFill/>
        </p:spPr>
        <p:txBody>
          <a:bodyPr wrap="square" rtlCol="0">
            <a:spAutoFit/>
          </a:bodyPr>
          <a:lstStyle/>
          <a:p>
            <a:pPr algn="ctr"/>
            <a:r>
              <a:rPr lang="en-GB" sz="4400" u="sng" dirty="0" smtClean="0"/>
              <a:t>Counting up</a:t>
            </a:r>
            <a:endParaRPr lang="en-GB" sz="4400" u="sng" dirty="0"/>
          </a:p>
        </p:txBody>
      </p:sp>
      <p:sp>
        <p:nvSpPr>
          <p:cNvPr id="7" name="TextBox 6"/>
          <p:cNvSpPr txBox="1"/>
          <p:nvPr/>
        </p:nvSpPr>
        <p:spPr>
          <a:xfrm>
            <a:off x="579956" y="1808804"/>
            <a:ext cx="11307243" cy="4370427"/>
          </a:xfrm>
          <a:prstGeom prst="rect">
            <a:avLst/>
          </a:prstGeom>
          <a:noFill/>
        </p:spPr>
        <p:txBody>
          <a:bodyPr wrap="square" rtlCol="0">
            <a:spAutoFit/>
          </a:bodyPr>
          <a:lstStyle/>
          <a:p>
            <a:r>
              <a:rPr lang="en-GB" sz="2800" dirty="0" smtClean="0"/>
              <a:t>When you are adding small numbers (usually 1-5) you can simply count up in ones.</a:t>
            </a:r>
          </a:p>
          <a:p>
            <a:endParaRPr lang="en-GB" dirty="0"/>
          </a:p>
          <a:p>
            <a:pPr algn="ctr"/>
            <a:r>
              <a:rPr lang="en-GB" sz="8800" dirty="0" smtClean="0"/>
              <a:t>24 + 3 = 27</a:t>
            </a:r>
          </a:p>
          <a:p>
            <a:r>
              <a:rPr lang="en-GB" sz="2800" dirty="0" smtClean="0"/>
              <a:t>We can show this using a number line like below. </a:t>
            </a:r>
          </a:p>
          <a:p>
            <a:pPr algn="ctr"/>
            <a:endParaRPr lang="en-GB" sz="8800" dirty="0"/>
          </a:p>
        </p:txBody>
      </p:sp>
      <p:pic>
        <p:nvPicPr>
          <p:cNvPr id="8" name="Picture 7"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3113743" y="5429698"/>
            <a:ext cx="5876925" cy="837565"/>
          </a:xfrm>
          <a:prstGeom prst="rect">
            <a:avLst/>
          </a:prstGeom>
          <a:noFill/>
          <a:ln>
            <a:noFill/>
          </a:ln>
          <a:extLst>
            <a:ext uri="{53640926-AAD7-44D8-BBD7-CCE9431645EC}">
              <a14:shadowObscured xmlns:a14="http://schemas.microsoft.com/office/drawing/2010/main"/>
            </a:ext>
          </a:extLst>
        </p:spPr>
      </p:pic>
      <p:sp>
        <p:nvSpPr>
          <p:cNvPr id="9" name="TextBox 8"/>
          <p:cNvSpPr txBox="1"/>
          <p:nvPr/>
        </p:nvSpPr>
        <p:spPr>
          <a:xfrm>
            <a:off x="3113743" y="5940247"/>
            <a:ext cx="535577" cy="477968"/>
          </a:xfrm>
          <a:prstGeom prst="rect">
            <a:avLst/>
          </a:prstGeom>
          <a:noFill/>
        </p:spPr>
        <p:txBody>
          <a:bodyPr wrap="square" rtlCol="0">
            <a:spAutoFit/>
          </a:bodyPr>
          <a:lstStyle/>
          <a:p>
            <a:r>
              <a:rPr lang="en-GB" sz="2400" dirty="0" smtClean="0"/>
              <a:t>24</a:t>
            </a:r>
            <a:endParaRPr lang="en-GB" sz="2400" dirty="0"/>
          </a:p>
        </p:txBody>
      </p:sp>
      <p:sp>
        <p:nvSpPr>
          <p:cNvPr id="12" name="Curved Down Arrow 11"/>
          <p:cNvSpPr/>
          <p:nvPr/>
        </p:nvSpPr>
        <p:spPr>
          <a:xfrm>
            <a:off x="3270904" y="5289020"/>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Down Arrow 12"/>
          <p:cNvSpPr/>
          <p:nvPr/>
        </p:nvSpPr>
        <p:spPr>
          <a:xfrm>
            <a:off x="3899669" y="5278746"/>
            <a:ext cx="522515"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Curved Down Arrow 13"/>
          <p:cNvSpPr/>
          <p:nvPr/>
        </p:nvSpPr>
        <p:spPr>
          <a:xfrm>
            <a:off x="4478847" y="5278746"/>
            <a:ext cx="522515"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TextBox 14"/>
          <p:cNvSpPr txBox="1"/>
          <p:nvPr/>
        </p:nvSpPr>
        <p:spPr>
          <a:xfrm>
            <a:off x="3380189" y="4887070"/>
            <a:ext cx="269130" cy="369332"/>
          </a:xfrm>
          <a:prstGeom prst="rect">
            <a:avLst/>
          </a:prstGeom>
          <a:noFill/>
        </p:spPr>
        <p:txBody>
          <a:bodyPr wrap="square" rtlCol="0">
            <a:spAutoFit/>
          </a:bodyPr>
          <a:lstStyle/>
          <a:p>
            <a:r>
              <a:rPr lang="en-GB" dirty="0" smtClean="0"/>
              <a:t>1</a:t>
            </a:r>
            <a:endParaRPr lang="en-GB" dirty="0"/>
          </a:p>
        </p:txBody>
      </p:sp>
      <p:sp>
        <p:nvSpPr>
          <p:cNvPr id="16" name="TextBox 15"/>
          <p:cNvSpPr txBox="1"/>
          <p:nvPr/>
        </p:nvSpPr>
        <p:spPr>
          <a:xfrm>
            <a:off x="3992864" y="4896034"/>
            <a:ext cx="269130" cy="369332"/>
          </a:xfrm>
          <a:prstGeom prst="rect">
            <a:avLst/>
          </a:prstGeom>
          <a:noFill/>
        </p:spPr>
        <p:txBody>
          <a:bodyPr wrap="square" rtlCol="0">
            <a:spAutoFit/>
          </a:bodyPr>
          <a:lstStyle/>
          <a:p>
            <a:r>
              <a:rPr lang="en-GB" dirty="0"/>
              <a:t>2</a:t>
            </a:r>
          </a:p>
        </p:txBody>
      </p:sp>
      <p:sp>
        <p:nvSpPr>
          <p:cNvPr id="17" name="TextBox 16"/>
          <p:cNvSpPr txBox="1"/>
          <p:nvPr/>
        </p:nvSpPr>
        <p:spPr>
          <a:xfrm>
            <a:off x="4605539" y="4896034"/>
            <a:ext cx="269130" cy="369332"/>
          </a:xfrm>
          <a:prstGeom prst="rect">
            <a:avLst/>
          </a:prstGeom>
          <a:noFill/>
        </p:spPr>
        <p:txBody>
          <a:bodyPr wrap="square" rtlCol="0">
            <a:spAutoFit/>
          </a:bodyPr>
          <a:lstStyle/>
          <a:p>
            <a:r>
              <a:rPr lang="en-GB" dirty="0"/>
              <a:t>3</a:t>
            </a:r>
          </a:p>
        </p:txBody>
      </p:sp>
      <p:sp>
        <p:nvSpPr>
          <p:cNvPr id="18" name="TextBox 17"/>
          <p:cNvSpPr txBox="1"/>
          <p:nvPr/>
        </p:nvSpPr>
        <p:spPr>
          <a:xfrm>
            <a:off x="4679572" y="5964048"/>
            <a:ext cx="535577" cy="477968"/>
          </a:xfrm>
          <a:prstGeom prst="rect">
            <a:avLst/>
          </a:prstGeom>
          <a:noFill/>
        </p:spPr>
        <p:txBody>
          <a:bodyPr wrap="square" rtlCol="0">
            <a:spAutoFit/>
          </a:bodyPr>
          <a:lstStyle/>
          <a:p>
            <a:r>
              <a:rPr lang="en-GB" sz="2400" dirty="0" smtClean="0"/>
              <a:t>27</a:t>
            </a:r>
            <a:endParaRPr lang="en-GB" sz="2400" dirty="0"/>
          </a:p>
        </p:txBody>
      </p:sp>
      <p:sp>
        <p:nvSpPr>
          <p:cNvPr id="19" name="TextBox 18"/>
          <p:cNvSpPr txBox="1"/>
          <p:nvPr/>
        </p:nvSpPr>
        <p:spPr>
          <a:xfrm>
            <a:off x="3609697" y="5950338"/>
            <a:ext cx="535577" cy="477968"/>
          </a:xfrm>
          <a:prstGeom prst="rect">
            <a:avLst/>
          </a:prstGeom>
          <a:noFill/>
        </p:spPr>
        <p:txBody>
          <a:bodyPr wrap="square" rtlCol="0">
            <a:spAutoFit/>
          </a:bodyPr>
          <a:lstStyle/>
          <a:p>
            <a:r>
              <a:rPr lang="en-GB" sz="2400" dirty="0" smtClean="0"/>
              <a:t>25</a:t>
            </a:r>
            <a:endParaRPr lang="en-GB" sz="2400" dirty="0"/>
          </a:p>
        </p:txBody>
      </p:sp>
      <p:sp>
        <p:nvSpPr>
          <p:cNvPr id="20" name="TextBox 19"/>
          <p:cNvSpPr txBox="1"/>
          <p:nvPr/>
        </p:nvSpPr>
        <p:spPr>
          <a:xfrm>
            <a:off x="4154395" y="5950338"/>
            <a:ext cx="535577" cy="477968"/>
          </a:xfrm>
          <a:prstGeom prst="rect">
            <a:avLst/>
          </a:prstGeom>
          <a:noFill/>
        </p:spPr>
        <p:txBody>
          <a:bodyPr wrap="square" rtlCol="0">
            <a:spAutoFit/>
          </a:bodyPr>
          <a:lstStyle/>
          <a:p>
            <a:r>
              <a:rPr lang="en-GB" sz="2400" dirty="0" smtClean="0"/>
              <a:t>26</a:t>
            </a:r>
            <a:endParaRPr lang="en-GB" sz="2400" dirty="0"/>
          </a:p>
        </p:txBody>
      </p:sp>
    </p:spTree>
    <p:extLst>
      <p:ext uri="{BB962C8B-B14F-4D97-AF65-F5344CB8AC3E}">
        <p14:creationId xmlns:p14="http://schemas.microsoft.com/office/powerpoint/2010/main" val="599193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720634" y="191559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6" name="TextBox 5"/>
          <p:cNvSpPr txBox="1"/>
          <p:nvPr/>
        </p:nvSpPr>
        <p:spPr>
          <a:xfrm>
            <a:off x="805039" y="989900"/>
            <a:ext cx="10638022" cy="1015663"/>
          </a:xfrm>
          <a:prstGeom prst="rect">
            <a:avLst/>
          </a:prstGeom>
          <a:noFill/>
        </p:spPr>
        <p:txBody>
          <a:bodyPr wrap="square" rtlCol="0">
            <a:spAutoFit/>
          </a:bodyPr>
          <a:lstStyle/>
          <a:p>
            <a:pPr algn="ctr"/>
            <a:r>
              <a:rPr lang="en-GB" sz="3200" u="sng" dirty="0" smtClean="0"/>
              <a:t>Counting up</a:t>
            </a:r>
          </a:p>
          <a:p>
            <a:r>
              <a:rPr lang="en-GB" sz="2800" dirty="0" smtClean="0"/>
              <a:t>Solve the additions by counting up using the number lines provided.</a:t>
            </a:r>
            <a:endParaRPr lang="en-GB" sz="2800" dirty="0"/>
          </a:p>
        </p:txBody>
      </p:sp>
      <p:pic>
        <p:nvPicPr>
          <p:cNvPr id="8" name="Picture 7"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97537" y="2264332"/>
            <a:ext cx="5876925" cy="837565"/>
          </a:xfrm>
          <a:prstGeom prst="rect">
            <a:avLst/>
          </a:prstGeom>
          <a:noFill/>
          <a:ln>
            <a:noFill/>
          </a:ln>
          <a:extLst>
            <a:ext uri="{53640926-AAD7-44D8-BBD7-CCE9431645EC}">
              <a14:shadowObscured xmlns:a14="http://schemas.microsoft.com/office/drawing/2010/main"/>
            </a:ext>
          </a:extLst>
        </p:spPr>
      </p:pic>
      <p:sp>
        <p:nvSpPr>
          <p:cNvPr id="20" name="TextBox 19"/>
          <p:cNvSpPr txBox="1"/>
          <p:nvPr/>
        </p:nvSpPr>
        <p:spPr>
          <a:xfrm>
            <a:off x="5588473" y="2914007"/>
            <a:ext cx="535577" cy="477968"/>
          </a:xfrm>
          <a:prstGeom prst="rect">
            <a:avLst/>
          </a:prstGeom>
          <a:noFill/>
        </p:spPr>
        <p:txBody>
          <a:bodyPr wrap="square" rtlCol="0">
            <a:spAutoFit/>
          </a:bodyPr>
          <a:lstStyle/>
          <a:p>
            <a:r>
              <a:rPr lang="en-GB" sz="2400" dirty="0" smtClean="0"/>
              <a:t>26</a:t>
            </a:r>
            <a:endParaRPr lang="en-GB" sz="2400" dirty="0"/>
          </a:p>
        </p:txBody>
      </p:sp>
      <p:pic>
        <p:nvPicPr>
          <p:cNvPr id="21" name="Picture 20"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4" y="3868497"/>
            <a:ext cx="5876925" cy="837565"/>
          </a:xfrm>
          <a:prstGeom prst="rect">
            <a:avLst/>
          </a:prstGeom>
          <a:noFill/>
          <a:ln>
            <a:noFill/>
          </a:ln>
          <a:extLst>
            <a:ext uri="{53640926-AAD7-44D8-BBD7-CCE9431645EC}">
              <a14:shadowObscured xmlns:a14="http://schemas.microsoft.com/office/drawing/2010/main"/>
            </a:ext>
          </a:extLst>
        </p:spPr>
      </p:pic>
      <p:pic>
        <p:nvPicPr>
          <p:cNvPr id="22" name="Picture 21"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3" y="5452517"/>
            <a:ext cx="5876925" cy="837565"/>
          </a:xfrm>
          <a:prstGeom prst="rect">
            <a:avLst/>
          </a:prstGeom>
          <a:noFill/>
          <a:ln>
            <a:noFill/>
          </a:ln>
          <a:extLst>
            <a:ext uri="{53640926-AAD7-44D8-BBD7-CCE9431645EC}">
              <a14:shadowObscured xmlns:a14="http://schemas.microsoft.com/office/drawing/2010/main"/>
            </a:ext>
          </a:extLst>
        </p:spPr>
      </p:pic>
      <p:sp>
        <p:nvSpPr>
          <p:cNvPr id="18" name="TextBox 17"/>
          <p:cNvSpPr txBox="1"/>
          <p:nvPr/>
        </p:nvSpPr>
        <p:spPr>
          <a:xfrm>
            <a:off x="5551281" y="6059249"/>
            <a:ext cx="689262" cy="461665"/>
          </a:xfrm>
          <a:prstGeom prst="rect">
            <a:avLst/>
          </a:prstGeom>
          <a:noFill/>
        </p:spPr>
        <p:txBody>
          <a:bodyPr wrap="square" rtlCol="0">
            <a:spAutoFit/>
          </a:bodyPr>
          <a:lstStyle/>
          <a:p>
            <a:r>
              <a:rPr lang="en-GB" sz="2400" dirty="0" smtClean="0"/>
              <a:t>162</a:t>
            </a:r>
            <a:endParaRPr lang="en-GB" sz="2400" dirty="0"/>
          </a:p>
        </p:txBody>
      </p:sp>
      <p:sp>
        <p:nvSpPr>
          <p:cNvPr id="19" name="TextBox 18"/>
          <p:cNvSpPr txBox="1"/>
          <p:nvPr/>
        </p:nvSpPr>
        <p:spPr>
          <a:xfrm>
            <a:off x="5628123" y="4499473"/>
            <a:ext cx="535577" cy="477968"/>
          </a:xfrm>
          <a:prstGeom prst="rect">
            <a:avLst/>
          </a:prstGeom>
          <a:noFill/>
        </p:spPr>
        <p:txBody>
          <a:bodyPr wrap="square" rtlCol="0">
            <a:spAutoFit/>
          </a:bodyPr>
          <a:lstStyle/>
          <a:p>
            <a:r>
              <a:rPr lang="en-GB" sz="2400" dirty="0" smtClean="0"/>
              <a:t>54</a:t>
            </a:r>
            <a:endParaRPr lang="en-GB" sz="2400" dirty="0"/>
          </a:p>
        </p:txBody>
      </p:sp>
      <p:sp>
        <p:nvSpPr>
          <p:cNvPr id="4" name="TextBox 3"/>
          <p:cNvSpPr txBox="1"/>
          <p:nvPr/>
        </p:nvSpPr>
        <p:spPr>
          <a:xfrm>
            <a:off x="1461012" y="2390726"/>
            <a:ext cx="2586446" cy="584775"/>
          </a:xfrm>
          <a:prstGeom prst="rect">
            <a:avLst/>
          </a:prstGeom>
          <a:noFill/>
        </p:spPr>
        <p:txBody>
          <a:bodyPr wrap="square" rtlCol="0">
            <a:spAutoFit/>
          </a:bodyPr>
          <a:lstStyle/>
          <a:p>
            <a:r>
              <a:rPr lang="en-GB" sz="3200" dirty="0" smtClean="0"/>
              <a:t>1. 26 + 3 =</a:t>
            </a:r>
            <a:endParaRPr lang="en-GB" sz="3200" dirty="0"/>
          </a:p>
        </p:txBody>
      </p:sp>
      <p:sp>
        <p:nvSpPr>
          <p:cNvPr id="23" name="TextBox 22"/>
          <p:cNvSpPr txBox="1"/>
          <p:nvPr/>
        </p:nvSpPr>
        <p:spPr>
          <a:xfrm>
            <a:off x="1461012" y="4031292"/>
            <a:ext cx="2586446" cy="584775"/>
          </a:xfrm>
          <a:prstGeom prst="rect">
            <a:avLst/>
          </a:prstGeom>
          <a:noFill/>
        </p:spPr>
        <p:txBody>
          <a:bodyPr wrap="square" rtlCol="0">
            <a:spAutoFit/>
          </a:bodyPr>
          <a:lstStyle/>
          <a:p>
            <a:r>
              <a:rPr lang="en-GB" sz="3200" dirty="0"/>
              <a:t>2</a:t>
            </a:r>
            <a:r>
              <a:rPr lang="en-GB" sz="3200" dirty="0" smtClean="0"/>
              <a:t>. 54 + 4 =</a:t>
            </a:r>
            <a:endParaRPr lang="en-GB" sz="3200" dirty="0"/>
          </a:p>
        </p:txBody>
      </p:sp>
      <p:sp>
        <p:nvSpPr>
          <p:cNvPr id="24" name="TextBox 23"/>
          <p:cNvSpPr txBox="1"/>
          <p:nvPr/>
        </p:nvSpPr>
        <p:spPr>
          <a:xfrm>
            <a:off x="1461012" y="5578911"/>
            <a:ext cx="2586446" cy="584775"/>
          </a:xfrm>
          <a:prstGeom prst="rect">
            <a:avLst/>
          </a:prstGeom>
          <a:noFill/>
        </p:spPr>
        <p:txBody>
          <a:bodyPr wrap="square" rtlCol="0">
            <a:spAutoFit/>
          </a:bodyPr>
          <a:lstStyle/>
          <a:p>
            <a:r>
              <a:rPr lang="en-GB" sz="3200" dirty="0"/>
              <a:t>3</a:t>
            </a:r>
            <a:r>
              <a:rPr lang="en-GB" sz="3200" dirty="0" smtClean="0"/>
              <a:t>. 162 + 2 =</a:t>
            </a:r>
            <a:endParaRPr lang="en-GB" sz="3200" dirty="0"/>
          </a:p>
        </p:txBody>
      </p:sp>
    </p:spTree>
    <p:extLst>
      <p:ext uri="{BB962C8B-B14F-4D97-AF65-F5344CB8AC3E}">
        <p14:creationId xmlns:p14="http://schemas.microsoft.com/office/powerpoint/2010/main" val="362369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720634" y="191559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6" name="TextBox 5"/>
          <p:cNvSpPr txBox="1"/>
          <p:nvPr/>
        </p:nvSpPr>
        <p:spPr>
          <a:xfrm>
            <a:off x="805039" y="989900"/>
            <a:ext cx="10638022" cy="1015663"/>
          </a:xfrm>
          <a:prstGeom prst="rect">
            <a:avLst/>
          </a:prstGeom>
          <a:noFill/>
        </p:spPr>
        <p:txBody>
          <a:bodyPr wrap="square" rtlCol="0">
            <a:spAutoFit/>
          </a:bodyPr>
          <a:lstStyle/>
          <a:p>
            <a:pPr algn="ctr"/>
            <a:r>
              <a:rPr lang="en-GB" sz="3200" u="sng" dirty="0" smtClean="0"/>
              <a:t>Counting up </a:t>
            </a:r>
            <a:r>
              <a:rPr lang="en-GB" sz="3200" u="sng" dirty="0" smtClean="0">
                <a:solidFill>
                  <a:srgbClr val="FF0000"/>
                </a:solidFill>
              </a:rPr>
              <a:t>ANSWERS</a:t>
            </a:r>
          </a:p>
          <a:p>
            <a:r>
              <a:rPr lang="en-GB" sz="2800" dirty="0" smtClean="0"/>
              <a:t>Solve the additions by counting up using the number lines provided.</a:t>
            </a:r>
            <a:endParaRPr lang="en-GB" sz="2800" dirty="0"/>
          </a:p>
        </p:txBody>
      </p:sp>
      <p:pic>
        <p:nvPicPr>
          <p:cNvPr id="8" name="Picture 7"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97537" y="2264332"/>
            <a:ext cx="5876925" cy="837565"/>
          </a:xfrm>
          <a:prstGeom prst="rect">
            <a:avLst/>
          </a:prstGeom>
          <a:noFill/>
          <a:ln>
            <a:noFill/>
          </a:ln>
          <a:extLst>
            <a:ext uri="{53640926-AAD7-44D8-BBD7-CCE9431645EC}">
              <a14:shadowObscured xmlns:a14="http://schemas.microsoft.com/office/drawing/2010/main"/>
            </a:ext>
          </a:extLst>
        </p:spPr>
      </p:pic>
      <p:sp>
        <p:nvSpPr>
          <p:cNvPr id="20" name="TextBox 19"/>
          <p:cNvSpPr txBox="1"/>
          <p:nvPr/>
        </p:nvSpPr>
        <p:spPr>
          <a:xfrm>
            <a:off x="5639384" y="2913071"/>
            <a:ext cx="535577" cy="477968"/>
          </a:xfrm>
          <a:prstGeom prst="rect">
            <a:avLst/>
          </a:prstGeom>
          <a:noFill/>
        </p:spPr>
        <p:txBody>
          <a:bodyPr wrap="square" rtlCol="0">
            <a:spAutoFit/>
          </a:bodyPr>
          <a:lstStyle/>
          <a:p>
            <a:r>
              <a:rPr lang="en-GB" sz="2400" dirty="0" smtClean="0"/>
              <a:t>26</a:t>
            </a:r>
            <a:endParaRPr lang="en-GB" sz="2400" dirty="0"/>
          </a:p>
        </p:txBody>
      </p:sp>
      <p:pic>
        <p:nvPicPr>
          <p:cNvPr id="21" name="Picture 20"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4" y="3868497"/>
            <a:ext cx="5876925" cy="837565"/>
          </a:xfrm>
          <a:prstGeom prst="rect">
            <a:avLst/>
          </a:prstGeom>
          <a:noFill/>
          <a:ln>
            <a:noFill/>
          </a:ln>
          <a:extLst>
            <a:ext uri="{53640926-AAD7-44D8-BBD7-CCE9431645EC}">
              <a14:shadowObscured xmlns:a14="http://schemas.microsoft.com/office/drawing/2010/main"/>
            </a:ext>
          </a:extLst>
        </p:spPr>
      </p:pic>
      <p:pic>
        <p:nvPicPr>
          <p:cNvPr id="22" name="Picture 21"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3" y="5452517"/>
            <a:ext cx="5876925" cy="837565"/>
          </a:xfrm>
          <a:prstGeom prst="rect">
            <a:avLst/>
          </a:prstGeom>
          <a:noFill/>
          <a:ln>
            <a:noFill/>
          </a:ln>
          <a:extLst>
            <a:ext uri="{53640926-AAD7-44D8-BBD7-CCE9431645EC}">
              <a14:shadowObscured xmlns:a14="http://schemas.microsoft.com/office/drawing/2010/main"/>
            </a:ext>
          </a:extLst>
        </p:spPr>
      </p:pic>
      <p:sp>
        <p:nvSpPr>
          <p:cNvPr id="18" name="TextBox 17"/>
          <p:cNvSpPr txBox="1"/>
          <p:nvPr/>
        </p:nvSpPr>
        <p:spPr>
          <a:xfrm>
            <a:off x="5551281" y="6059249"/>
            <a:ext cx="689262" cy="461665"/>
          </a:xfrm>
          <a:prstGeom prst="rect">
            <a:avLst/>
          </a:prstGeom>
          <a:noFill/>
        </p:spPr>
        <p:txBody>
          <a:bodyPr wrap="square" rtlCol="0">
            <a:spAutoFit/>
          </a:bodyPr>
          <a:lstStyle/>
          <a:p>
            <a:r>
              <a:rPr lang="en-GB" sz="2400" dirty="0" smtClean="0"/>
              <a:t>162</a:t>
            </a:r>
            <a:endParaRPr lang="en-GB" sz="2400" dirty="0"/>
          </a:p>
        </p:txBody>
      </p:sp>
      <p:sp>
        <p:nvSpPr>
          <p:cNvPr id="19" name="TextBox 18"/>
          <p:cNvSpPr txBox="1"/>
          <p:nvPr/>
        </p:nvSpPr>
        <p:spPr>
          <a:xfrm>
            <a:off x="5628123" y="4499473"/>
            <a:ext cx="535577" cy="477968"/>
          </a:xfrm>
          <a:prstGeom prst="rect">
            <a:avLst/>
          </a:prstGeom>
          <a:noFill/>
        </p:spPr>
        <p:txBody>
          <a:bodyPr wrap="square" rtlCol="0">
            <a:spAutoFit/>
          </a:bodyPr>
          <a:lstStyle/>
          <a:p>
            <a:r>
              <a:rPr lang="en-GB" sz="2400" dirty="0" smtClean="0"/>
              <a:t>54</a:t>
            </a:r>
            <a:endParaRPr lang="en-GB" sz="2400" dirty="0"/>
          </a:p>
        </p:txBody>
      </p:sp>
      <p:sp>
        <p:nvSpPr>
          <p:cNvPr id="4" name="TextBox 3"/>
          <p:cNvSpPr txBox="1"/>
          <p:nvPr/>
        </p:nvSpPr>
        <p:spPr>
          <a:xfrm>
            <a:off x="1461012" y="2390726"/>
            <a:ext cx="2586446" cy="584775"/>
          </a:xfrm>
          <a:prstGeom prst="rect">
            <a:avLst/>
          </a:prstGeom>
          <a:noFill/>
        </p:spPr>
        <p:txBody>
          <a:bodyPr wrap="square" rtlCol="0">
            <a:spAutoFit/>
          </a:bodyPr>
          <a:lstStyle/>
          <a:p>
            <a:r>
              <a:rPr lang="en-GB" sz="3200" dirty="0" smtClean="0"/>
              <a:t>1. 26 + 3 = </a:t>
            </a:r>
            <a:r>
              <a:rPr lang="en-GB" sz="3200" dirty="0" smtClean="0">
                <a:solidFill>
                  <a:srgbClr val="FF0000"/>
                </a:solidFill>
              </a:rPr>
              <a:t>29</a:t>
            </a:r>
            <a:endParaRPr lang="en-GB" sz="3200" dirty="0">
              <a:solidFill>
                <a:srgbClr val="FF0000"/>
              </a:solidFill>
            </a:endParaRPr>
          </a:p>
        </p:txBody>
      </p:sp>
      <p:sp>
        <p:nvSpPr>
          <p:cNvPr id="23" name="TextBox 22"/>
          <p:cNvSpPr txBox="1"/>
          <p:nvPr/>
        </p:nvSpPr>
        <p:spPr>
          <a:xfrm>
            <a:off x="1461012" y="4031292"/>
            <a:ext cx="2586446" cy="584775"/>
          </a:xfrm>
          <a:prstGeom prst="rect">
            <a:avLst/>
          </a:prstGeom>
          <a:noFill/>
        </p:spPr>
        <p:txBody>
          <a:bodyPr wrap="square" rtlCol="0">
            <a:spAutoFit/>
          </a:bodyPr>
          <a:lstStyle/>
          <a:p>
            <a:r>
              <a:rPr lang="en-GB" sz="3200" dirty="0"/>
              <a:t>2</a:t>
            </a:r>
            <a:r>
              <a:rPr lang="en-GB" sz="3200" dirty="0" smtClean="0"/>
              <a:t>. 54 + 4 = </a:t>
            </a:r>
            <a:r>
              <a:rPr lang="en-GB" sz="3200" dirty="0" smtClean="0">
                <a:solidFill>
                  <a:srgbClr val="FF0000"/>
                </a:solidFill>
              </a:rPr>
              <a:t>58</a:t>
            </a:r>
            <a:endParaRPr lang="en-GB" sz="3200" dirty="0">
              <a:solidFill>
                <a:srgbClr val="FF0000"/>
              </a:solidFill>
            </a:endParaRPr>
          </a:p>
        </p:txBody>
      </p:sp>
      <p:sp>
        <p:nvSpPr>
          <p:cNvPr id="24" name="TextBox 23"/>
          <p:cNvSpPr txBox="1"/>
          <p:nvPr/>
        </p:nvSpPr>
        <p:spPr>
          <a:xfrm>
            <a:off x="1461011" y="5578911"/>
            <a:ext cx="3032611" cy="584775"/>
          </a:xfrm>
          <a:prstGeom prst="rect">
            <a:avLst/>
          </a:prstGeom>
          <a:noFill/>
        </p:spPr>
        <p:txBody>
          <a:bodyPr wrap="square" rtlCol="0">
            <a:spAutoFit/>
          </a:bodyPr>
          <a:lstStyle/>
          <a:p>
            <a:r>
              <a:rPr lang="en-GB" sz="3200" dirty="0"/>
              <a:t>3</a:t>
            </a:r>
            <a:r>
              <a:rPr lang="en-GB" sz="3200" dirty="0" smtClean="0"/>
              <a:t>. 162 + 2 = </a:t>
            </a:r>
            <a:r>
              <a:rPr lang="en-GB" sz="3200" dirty="0" smtClean="0">
                <a:solidFill>
                  <a:srgbClr val="FF0000"/>
                </a:solidFill>
              </a:rPr>
              <a:t>164</a:t>
            </a:r>
            <a:endParaRPr lang="en-GB" sz="3200" dirty="0">
              <a:solidFill>
                <a:srgbClr val="FF0000"/>
              </a:solidFill>
            </a:endParaRPr>
          </a:p>
        </p:txBody>
      </p:sp>
      <p:sp>
        <p:nvSpPr>
          <p:cNvPr id="15" name="Curved Down Arrow 14"/>
          <p:cNvSpPr/>
          <p:nvPr/>
        </p:nvSpPr>
        <p:spPr>
          <a:xfrm>
            <a:off x="5852325" y="2077365"/>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Curved Down Arrow 15"/>
          <p:cNvSpPr/>
          <p:nvPr/>
        </p:nvSpPr>
        <p:spPr>
          <a:xfrm>
            <a:off x="6454965" y="2077025"/>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Curved Down Arrow 16"/>
          <p:cNvSpPr/>
          <p:nvPr/>
        </p:nvSpPr>
        <p:spPr>
          <a:xfrm>
            <a:off x="7057605" y="2057738"/>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Curved Down Arrow 24"/>
          <p:cNvSpPr/>
          <p:nvPr/>
        </p:nvSpPr>
        <p:spPr>
          <a:xfrm>
            <a:off x="7644166" y="3639327"/>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Curved Down Arrow 25"/>
          <p:cNvSpPr/>
          <p:nvPr/>
        </p:nvSpPr>
        <p:spPr>
          <a:xfrm>
            <a:off x="7042817" y="3639327"/>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Curved Down Arrow 26"/>
          <p:cNvSpPr/>
          <p:nvPr/>
        </p:nvSpPr>
        <p:spPr>
          <a:xfrm>
            <a:off x="6441468" y="3674176"/>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Curved Down Arrow 27"/>
          <p:cNvSpPr/>
          <p:nvPr/>
        </p:nvSpPr>
        <p:spPr>
          <a:xfrm>
            <a:off x="5889743" y="3683216"/>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Curved Down Arrow 28"/>
          <p:cNvSpPr/>
          <p:nvPr/>
        </p:nvSpPr>
        <p:spPr>
          <a:xfrm>
            <a:off x="5852325" y="5302313"/>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0" name="Curved Down Arrow 29"/>
          <p:cNvSpPr/>
          <p:nvPr/>
        </p:nvSpPr>
        <p:spPr>
          <a:xfrm>
            <a:off x="6441468" y="5295956"/>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 name="TextBox 30"/>
          <p:cNvSpPr txBox="1"/>
          <p:nvPr/>
        </p:nvSpPr>
        <p:spPr>
          <a:xfrm>
            <a:off x="6187176" y="4519221"/>
            <a:ext cx="535577" cy="477968"/>
          </a:xfrm>
          <a:prstGeom prst="rect">
            <a:avLst/>
          </a:prstGeom>
          <a:noFill/>
        </p:spPr>
        <p:txBody>
          <a:bodyPr wrap="square" rtlCol="0">
            <a:spAutoFit/>
          </a:bodyPr>
          <a:lstStyle/>
          <a:p>
            <a:r>
              <a:rPr lang="en-GB" sz="2400" dirty="0" smtClean="0">
                <a:solidFill>
                  <a:srgbClr val="FF0000"/>
                </a:solidFill>
              </a:rPr>
              <a:t>55</a:t>
            </a:r>
            <a:endParaRPr lang="en-GB" sz="2400" dirty="0">
              <a:solidFill>
                <a:srgbClr val="FF0000"/>
              </a:solidFill>
            </a:endParaRPr>
          </a:p>
        </p:txBody>
      </p:sp>
      <p:sp>
        <p:nvSpPr>
          <p:cNvPr id="32" name="TextBox 31"/>
          <p:cNvSpPr txBox="1"/>
          <p:nvPr/>
        </p:nvSpPr>
        <p:spPr>
          <a:xfrm>
            <a:off x="6718988" y="4514062"/>
            <a:ext cx="535577" cy="477968"/>
          </a:xfrm>
          <a:prstGeom prst="rect">
            <a:avLst/>
          </a:prstGeom>
          <a:noFill/>
        </p:spPr>
        <p:txBody>
          <a:bodyPr wrap="square" rtlCol="0">
            <a:spAutoFit/>
          </a:bodyPr>
          <a:lstStyle/>
          <a:p>
            <a:r>
              <a:rPr lang="en-GB" sz="2400" dirty="0" smtClean="0">
                <a:solidFill>
                  <a:srgbClr val="FF0000"/>
                </a:solidFill>
              </a:rPr>
              <a:t>56</a:t>
            </a:r>
            <a:endParaRPr lang="en-GB" sz="2400" dirty="0">
              <a:solidFill>
                <a:srgbClr val="FF0000"/>
              </a:solidFill>
            </a:endParaRPr>
          </a:p>
        </p:txBody>
      </p:sp>
      <p:sp>
        <p:nvSpPr>
          <p:cNvPr id="33" name="TextBox 32"/>
          <p:cNvSpPr txBox="1"/>
          <p:nvPr/>
        </p:nvSpPr>
        <p:spPr>
          <a:xfrm>
            <a:off x="7267789" y="4530169"/>
            <a:ext cx="535577" cy="477968"/>
          </a:xfrm>
          <a:prstGeom prst="rect">
            <a:avLst/>
          </a:prstGeom>
          <a:noFill/>
        </p:spPr>
        <p:txBody>
          <a:bodyPr wrap="square" rtlCol="0">
            <a:spAutoFit/>
          </a:bodyPr>
          <a:lstStyle/>
          <a:p>
            <a:r>
              <a:rPr lang="en-GB" sz="2400" dirty="0" smtClean="0">
                <a:solidFill>
                  <a:srgbClr val="FF0000"/>
                </a:solidFill>
              </a:rPr>
              <a:t>57</a:t>
            </a:r>
            <a:endParaRPr lang="en-GB" sz="2400" dirty="0">
              <a:solidFill>
                <a:srgbClr val="FF0000"/>
              </a:solidFill>
            </a:endParaRPr>
          </a:p>
        </p:txBody>
      </p:sp>
      <p:sp>
        <p:nvSpPr>
          <p:cNvPr id="34" name="TextBox 33"/>
          <p:cNvSpPr txBox="1"/>
          <p:nvPr/>
        </p:nvSpPr>
        <p:spPr>
          <a:xfrm>
            <a:off x="7840751" y="4530169"/>
            <a:ext cx="535577" cy="477968"/>
          </a:xfrm>
          <a:prstGeom prst="rect">
            <a:avLst/>
          </a:prstGeom>
          <a:noFill/>
        </p:spPr>
        <p:txBody>
          <a:bodyPr wrap="square" rtlCol="0">
            <a:spAutoFit/>
          </a:bodyPr>
          <a:lstStyle/>
          <a:p>
            <a:r>
              <a:rPr lang="en-GB" sz="2400" dirty="0" smtClean="0">
                <a:solidFill>
                  <a:srgbClr val="FF0000"/>
                </a:solidFill>
              </a:rPr>
              <a:t>58</a:t>
            </a:r>
            <a:endParaRPr lang="en-GB" sz="2400" dirty="0">
              <a:solidFill>
                <a:srgbClr val="FF0000"/>
              </a:solidFill>
            </a:endParaRPr>
          </a:p>
        </p:txBody>
      </p:sp>
      <p:sp>
        <p:nvSpPr>
          <p:cNvPr id="35" name="TextBox 34"/>
          <p:cNvSpPr txBox="1"/>
          <p:nvPr/>
        </p:nvSpPr>
        <p:spPr>
          <a:xfrm>
            <a:off x="6187176" y="2920385"/>
            <a:ext cx="535577" cy="477968"/>
          </a:xfrm>
          <a:prstGeom prst="rect">
            <a:avLst/>
          </a:prstGeom>
          <a:noFill/>
        </p:spPr>
        <p:txBody>
          <a:bodyPr wrap="square" rtlCol="0">
            <a:spAutoFit/>
          </a:bodyPr>
          <a:lstStyle/>
          <a:p>
            <a:r>
              <a:rPr lang="en-GB" sz="2400" dirty="0" smtClean="0">
                <a:solidFill>
                  <a:srgbClr val="FF0000"/>
                </a:solidFill>
              </a:rPr>
              <a:t>27</a:t>
            </a:r>
            <a:endParaRPr lang="en-GB" sz="2400" dirty="0">
              <a:solidFill>
                <a:srgbClr val="FF0000"/>
              </a:solidFill>
            </a:endParaRPr>
          </a:p>
        </p:txBody>
      </p:sp>
      <p:sp>
        <p:nvSpPr>
          <p:cNvPr id="36" name="TextBox 35"/>
          <p:cNvSpPr txBox="1"/>
          <p:nvPr/>
        </p:nvSpPr>
        <p:spPr>
          <a:xfrm>
            <a:off x="6732212" y="2927721"/>
            <a:ext cx="535577" cy="477968"/>
          </a:xfrm>
          <a:prstGeom prst="rect">
            <a:avLst/>
          </a:prstGeom>
          <a:noFill/>
        </p:spPr>
        <p:txBody>
          <a:bodyPr wrap="square" rtlCol="0">
            <a:spAutoFit/>
          </a:bodyPr>
          <a:lstStyle/>
          <a:p>
            <a:r>
              <a:rPr lang="en-GB" sz="2400" dirty="0" smtClean="0">
                <a:solidFill>
                  <a:srgbClr val="FF0000"/>
                </a:solidFill>
              </a:rPr>
              <a:t>28</a:t>
            </a:r>
            <a:endParaRPr lang="en-GB" sz="2400" dirty="0">
              <a:solidFill>
                <a:srgbClr val="FF0000"/>
              </a:solidFill>
            </a:endParaRPr>
          </a:p>
        </p:txBody>
      </p:sp>
      <p:sp>
        <p:nvSpPr>
          <p:cNvPr id="37" name="TextBox 36"/>
          <p:cNvSpPr txBox="1"/>
          <p:nvPr/>
        </p:nvSpPr>
        <p:spPr>
          <a:xfrm>
            <a:off x="7286138" y="2927721"/>
            <a:ext cx="535577" cy="477968"/>
          </a:xfrm>
          <a:prstGeom prst="rect">
            <a:avLst/>
          </a:prstGeom>
          <a:noFill/>
        </p:spPr>
        <p:txBody>
          <a:bodyPr wrap="square" rtlCol="0">
            <a:spAutoFit/>
          </a:bodyPr>
          <a:lstStyle/>
          <a:p>
            <a:r>
              <a:rPr lang="en-GB" sz="2400" dirty="0" smtClean="0">
                <a:solidFill>
                  <a:srgbClr val="FF0000"/>
                </a:solidFill>
              </a:rPr>
              <a:t>29</a:t>
            </a:r>
            <a:endParaRPr lang="en-GB" sz="2400" dirty="0">
              <a:solidFill>
                <a:srgbClr val="FF0000"/>
              </a:solidFill>
            </a:endParaRPr>
          </a:p>
        </p:txBody>
      </p:sp>
      <p:sp>
        <p:nvSpPr>
          <p:cNvPr id="38" name="TextBox 37"/>
          <p:cNvSpPr txBox="1"/>
          <p:nvPr/>
        </p:nvSpPr>
        <p:spPr>
          <a:xfrm>
            <a:off x="6099350" y="6070895"/>
            <a:ext cx="749404" cy="461665"/>
          </a:xfrm>
          <a:prstGeom prst="rect">
            <a:avLst/>
          </a:prstGeom>
          <a:noFill/>
        </p:spPr>
        <p:txBody>
          <a:bodyPr wrap="square" rtlCol="0">
            <a:spAutoFit/>
          </a:bodyPr>
          <a:lstStyle/>
          <a:p>
            <a:r>
              <a:rPr lang="en-GB" sz="2400" dirty="0" smtClean="0">
                <a:solidFill>
                  <a:srgbClr val="FF0000"/>
                </a:solidFill>
              </a:rPr>
              <a:t>163</a:t>
            </a:r>
            <a:endParaRPr lang="en-GB" sz="2400" dirty="0">
              <a:solidFill>
                <a:srgbClr val="FF0000"/>
              </a:solidFill>
            </a:endParaRPr>
          </a:p>
        </p:txBody>
      </p:sp>
      <p:sp>
        <p:nvSpPr>
          <p:cNvPr id="39" name="TextBox 38"/>
          <p:cNvSpPr txBox="1"/>
          <p:nvPr/>
        </p:nvSpPr>
        <p:spPr>
          <a:xfrm>
            <a:off x="6633682" y="6059249"/>
            <a:ext cx="740062" cy="461665"/>
          </a:xfrm>
          <a:prstGeom prst="rect">
            <a:avLst/>
          </a:prstGeom>
          <a:noFill/>
        </p:spPr>
        <p:txBody>
          <a:bodyPr wrap="square" rtlCol="0">
            <a:spAutoFit/>
          </a:bodyPr>
          <a:lstStyle/>
          <a:p>
            <a:r>
              <a:rPr lang="en-GB" sz="2400" dirty="0" smtClean="0">
                <a:solidFill>
                  <a:srgbClr val="FF0000"/>
                </a:solidFill>
              </a:rPr>
              <a:t>164</a:t>
            </a:r>
            <a:endParaRPr lang="en-GB" sz="2400" dirty="0">
              <a:solidFill>
                <a:srgbClr val="FF0000"/>
              </a:solidFill>
            </a:endParaRPr>
          </a:p>
        </p:txBody>
      </p:sp>
    </p:spTree>
    <p:extLst>
      <p:ext uri="{BB962C8B-B14F-4D97-AF65-F5344CB8AC3E}">
        <p14:creationId xmlns:p14="http://schemas.microsoft.com/office/powerpoint/2010/main" val="2757965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5" name="Title 1"/>
          <p:cNvSpPr>
            <a:spLocks noGrp="1"/>
          </p:cNvSpPr>
          <p:nvPr>
            <p:ph type="ctrTitle"/>
          </p:nvPr>
        </p:nvSpPr>
        <p:spPr>
          <a:xfrm>
            <a:off x="400092" y="274025"/>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6" name="TextBox 5"/>
          <p:cNvSpPr txBox="1"/>
          <p:nvPr/>
        </p:nvSpPr>
        <p:spPr>
          <a:xfrm>
            <a:off x="2464023" y="991761"/>
            <a:ext cx="6784479" cy="769441"/>
          </a:xfrm>
          <a:prstGeom prst="rect">
            <a:avLst/>
          </a:prstGeom>
          <a:noFill/>
        </p:spPr>
        <p:txBody>
          <a:bodyPr wrap="square" rtlCol="0">
            <a:spAutoFit/>
          </a:bodyPr>
          <a:lstStyle/>
          <a:p>
            <a:pPr algn="ctr"/>
            <a:r>
              <a:rPr lang="en-GB" sz="4400" u="sng" dirty="0" smtClean="0"/>
              <a:t>Counting up</a:t>
            </a:r>
            <a:endParaRPr lang="en-GB" sz="4400" u="sng" dirty="0"/>
          </a:p>
        </p:txBody>
      </p:sp>
      <p:sp>
        <p:nvSpPr>
          <p:cNvPr id="7" name="TextBox 6"/>
          <p:cNvSpPr txBox="1"/>
          <p:nvPr/>
        </p:nvSpPr>
        <p:spPr>
          <a:xfrm>
            <a:off x="1141659" y="1771346"/>
            <a:ext cx="11307243" cy="2154436"/>
          </a:xfrm>
          <a:prstGeom prst="rect">
            <a:avLst/>
          </a:prstGeom>
          <a:noFill/>
        </p:spPr>
        <p:txBody>
          <a:bodyPr wrap="square" rtlCol="0">
            <a:spAutoFit/>
          </a:bodyPr>
          <a:lstStyle/>
          <a:p>
            <a:r>
              <a:rPr lang="en-GB" sz="2800" dirty="0" smtClean="0"/>
              <a:t>You can also count up in tens or hundreds if you are adding these…</a:t>
            </a:r>
          </a:p>
          <a:p>
            <a:endParaRPr lang="en-GB" dirty="0"/>
          </a:p>
          <a:p>
            <a:pPr algn="ctr"/>
            <a:endParaRPr lang="en-GB" sz="8800" dirty="0"/>
          </a:p>
        </p:txBody>
      </p:sp>
      <p:grpSp>
        <p:nvGrpSpPr>
          <p:cNvPr id="11" name="Group 10"/>
          <p:cNvGrpSpPr/>
          <p:nvPr/>
        </p:nvGrpSpPr>
        <p:grpSpPr>
          <a:xfrm>
            <a:off x="6390058" y="4247722"/>
            <a:ext cx="5412880" cy="1215158"/>
            <a:chOff x="639326" y="4067010"/>
            <a:chExt cx="5412880" cy="1215158"/>
          </a:xfrm>
        </p:grpSpPr>
        <p:grpSp>
          <p:nvGrpSpPr>
            <p:cNvPr id="4" name="Group 3"/>
            <p:cNvGrpSpPr/>
            <p:nvPr/>
          </p:nvGrpSpPr>
          <p:grpSpPr>
            <a:xfrm>
              <a:off x="639326" y="4067010"/>
              <a:ext cx="5412880" cy="1215157"/>
              <a:chOff x="1949384" y="4667063"/>
              <a:chExt cx="7679652" cy="1863318"/>
            </a:xfrm>
          </p:grpSpPr>
          <p:pic>
            <p:nvPicPr>
              <p:cNvPr id="8" name="Picture 7"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2083488" y="5071736"/>
                <a:ext cx="7545548" cy="1380193"/>
              </a:xfrm>
              <a:prstGeom prst="rect">
                <a:avLst/>
              </a:prstGeom>
              <a:noFill/>
              <a:ln>
                <a:noFill/>
              </a:ln>
              <a:extLst>
                <a:ext uri="{53640926-AAD7-44D8-BBD7-CCE9431645EC}">
                  <a14:shadowObscured xmlns:a14="http://schemas.microsoft.com/office/drawing/2010/main"/>
                </a:ext>
              </a:extLst>
            </p:spPr>
          </p:pic>
          <p:sp>
            <p:nvSpPr>
              <p:cNvPr id="12" name="Curved Down Arrow 11"/>
              <p:cNvSpPr/>
              <p:nvPr/>
            </p:nvSpPr>
            <p:spPr>
              <a:xfrm>
                <a:off x="2458412" y="5088660"/>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Down Arrow 12"/>
              <p:cNvSpPr/>
              <p:nvPr/>
            </p:nvSpPr>
            <p:spPr>
              <a:xfrm>
                <a:off x="3869686" y="5117200"/>
                <a:ext cx="522515"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Curved Down Arrow 13"/>
              <p:cNvSpPr/>
              <p:nvPr/>
            </p:nvSpPr>
            <p:spPr>
              <a:xfrm>
                <a:off x="3140352" y="5088660"/>
                <a:ext cx="522515"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TextBox 14"/>
              <p:cNvSpPr txBox="1"/>
              <p:nvPr/>
            </p:nvSpPr>
            <p:spPr>
              <a:xfrm>
                <a:off x="2510664" y="4702404"/>
                <a:ext cx="620318" cy="353957"/>
              </a:xfrm>
              <a:prstGeom prst="rect">
                <a:avLst/>
              </a:prstGeom>
              <a:noFill/>
            </p:spPr>
            <p:txBody>
              <a:bodyPr wrap="square" rtlCol="0">
                <a:spAutoFit/>
              </a:bodyPr>
              <a:lstStyle/>
              <a:p>
                <a:r>
                  <a:rPr lang="en-GB" sz="900" dirty="0" smtClean="0"/>
                  <a:t>100</a:t>
                </a:r>
                <a:endParaRPr lang="en-GB" sz="900" dirty="0"/>
              </a:p>
            </p:txBody>
          </p:sp>
          <p:sp>
            <p:nvSpPr>
              <p:cNvPr id="19" name="TextBox 18"/>
              <p:cNvSpPr txBox="1"/>
              <p:nvPr/>
            </p:nvSpPr>
            <p:spPr>
              <a:xfrm>
                <a:off x="1949384" y="5964049"/>
                <a:ext cx="780753" cy="566332"/>
              </a:xfrm>
              <a:prstGeom prst="rect">
                <a:avLst/>
              </a:prstGeom>
              <a:noFill/>
            </p:spPr>
            <p:txBody>
              <a:bodyPr wrap="square" rtlCol="0">
                <a:spAutoFit/>
              </a:bodyPr>
              <a:lstStyle/>
              <a:p>
                <a:r>
                  <a:rPr lang="en-GB" dirty="0" smtClean="0"/>
                  <a:t>123</a:t>
                </a:r>
                <a:endParaRPr lang="en-GB" dirty="0"/>
              </a:p>
            </p:txBody>
          </p:sp>
          <p:sp>
            <p:nvSpPr>
              <p:cNvPr id="21" name="TextBox 20"/>
              <p:cNvSpPr txBox="1"/>
              <p:nvPr/>
            </p:nvSpPr>
            <p:spPr>
              <a:xfrm>
                <a:off x="2688088" y="5964049"/>
                <a:ext cx="780753" cy="566332"/>
              </a:xfrm>
              <a:prstGeom prst="rect">
                <a:avLst/>
              </a:prstGeom>
              <a:noFill/>
            </p:spPr>
            <p:txBody>
              <a:bodyPr wrap="square" rtlCol="0">
                <a:spAutoFit/>
              </a:bodyPr>
              <a:lstStyle/>
              <a:p>
                <a:r>
                  <a:rPr lang="en-GB" dirty="0"/>
                  <a:t>2</a:t>
                </a:r>
                <a:r>
                  <a:rPr lang="en-GB" dirty="0" smtClean="0"/>
                  <a:t>23</a:t>
                </a:r>
                <a:endParaRPr lang="en-GB" dirty="0"/>
              </a:p>
            </p:txBody>
          </p:sp>
          <p:sp>
            <p:nvSpPr>
              <p:cNvPr id="24" name="TextBox 23"/>
              <p:cNvSpPr txBox="1"/>
              <p:nvPr/>
            </p:nvSpPr>
            <p:spPr>
              <a:xfrm>
                <a:off x="3150820" y="4699364"/>
                <a:ext cx="512047" cy="353957"/>
              </a:xfrm>
              <a:prstGeom prst="rect">
                <a:avLst/>
              </a:prstGeom>
              <a:noFill/>
            </p:spPr>
            <p:txBody>
              <a:bodyPr wrap="square" rtlCol="0">
                <a:spAutoFit/>
              </a:bodyPr>
              <a:lstStyle/>
              <a:p>
                <a:r>
                  <a:rPr lang="en-GB" sz="900" dirty="0" smtClean="0"/>
                  <a:t>200</a:t>
                </a:r>
                <a:endParaRPr lang="en-GB" sz="900" dirty="0"/>
              </a:p>
            </p:txBody>
          </p:sp>
          <p:sp>
            <p:nvSpPr>
              <p:cNvPr id="25" name="TextBox 24"/>
              <p:cNvSpPr txBox="1"/>
              <p:nvPr/>
            </p:nvSpPr>
            <p:spPr>
              <a:xfrm>
                <a:off x="3876553" y="4667063"/>
                <a:ext cx="515648" cy="353957"/>
              </a:xfrm>
              <a:prstGeom prst="rect">
                <a:avLst/>
              </a:prstGeom>
              <a:noFill/>
            </p:spPr>
            <p:txBody>
              <a:bodyPr wrap="square" rtlCol="0">
                <a:spAutoFit/>
              </a:bodyPr>
              <a:lstStyle/>
              <a:p>
                <a:r>
                  <a:rPr lang="en-GB" sz="900" dirty="0" smtClean="0"/>
                  <a:t>300</a:t>
                </a:r>
                <a:endParaRPr lang="en-GB" sz="900" dirty="0"/>
              </a:p>
            </p:txBody>
          </p:sp>
        </p:grpSp>
        <p:sp>
          <p:nvSpPr>
            <p:cNvPr id="22" name="TextBox 21"/>
            <p:cNvSpPr txBox="1"/>
            <p:nvPr/>
          </p:nvSpPr>
          <p:spPr>
            <a:xfrm>
              <a:off x="1640831" y="4912836"/>
              <a:ext cx="564794" cy="369332"/>
            </a:xfrm>
            <a:prstGeom prst="rect">
              <a:avLst/>
            </a:prstGeom>
            <a:noFill/>
          </p:spPr>
          <p:txBody>
            <a:bodyPr wrap="square" rtlCol="0">
              <a:spAutoFit/>
            </a:bodyPr>
            <a:lstStyle/>
            <a:p>
              <a:r>
                <a:rPr lang="en-GB" dirty="0" smtClean="0"/>
                <a:t>323</a:t>
              </a:r>
              <a:endParaRPr lang="en-GB" dirty="0"/>
            </a:p>
          </p:txBody>
        </p:sp>
        <p:sp>
          <p:nvSpPr>
            <p:cNvPr id="23" name="TextBox 22"/>
            <p:cNvSpPr txBox="1"/>
            <p:nvPr/>
          </p:nvSpPr>
          <p:spPr>
            <a:xfrm>
              <a:off x="2136434" y="4912836"/>
              <a:ext cx="578088" cy="369332"/>
            </a:xfrm>
            <a:prstGeom prst="rect">
              <a:avLst/>
            </a:prstGeom>
            <a:noFill/>
          </p:spPr>
          <p:txBody>
            <a:bodyPr wrap="square" rtlCol="0">
              <a:spAutoFit/>
            </a:bodyPr>
            <a:lstStyle/>
            <a:p>
              <a:r>
                <a:rPr lang="en-GB" dirty="0" smtClean="0"/>
                <a:t>423</a:t>
              </a:r>
              <a:endParaRPr lang="en-GB" dirty="0"/>
            </a:p>
          </p:txBody>
        </p:sp>
      </p:grpSp>
      <p:sp>
        <p:nvSpPr>
          <p:cNvPr id="10" name="TextBox 9"/>
          <p:cNvSpPr txBox="1"/>
          <p:nvPr/>
        </p:nvSpPr>
        <p:spPr>
          <a:xfrm>
            <a:off x="1346849" y="3041980"/>
            <a:ext cx="3706882" cy="1046440"/>
          </a:xfrm>
          <a:prstGeom prst="rect">
            <a:avLst/>
          </a:prstGeom>
          <a:noFill/>
        </p:spPr>
        <p:txBody>
          <a:bodyPr wrap="square" rtlCol="0">
            <a:spAutoFit/>
          </a:bodyPr>
          <a:lstStyle/>
          <a:p>
            <a:r>
              <a:rPr lang="en-GB" sz="4400" dirty="0"/>
              <a:t>123 + 30 = 153</a:t>
            </a:r>
          </a:p>
          <a:p>
            <a:endParaRPr lang="en-GB" dirty="0"/>
          </a:p>
        </p:txBody>
      </p:sp>
      <p:grpSp>
        <p:nvGrpSpPr>
          <p:cNvPr id="26" name="Group 25"/>
          <p:cNvGrpSpPr/>
          <p:nvPr/>
        </p:nvGrpSpPr>
        <p:grpSpPr>
          <a:xfrm>
            <a:off x="551035" y="4226660"/>
            <a:ext cx="5412880" cy="1215156"/>
            <a:chOff x="639326" y="4067012"/>
            <a:chExt cx="5412880" cy="1215156"/>
          </a:xfrm>
        </p:grpSpPr>
        <p:grpSp>
          <p:nvGrpSpPr>
            <p:cNvPr id="27" name="Group 26"/>
            <p:cNvGrpSpPr/>
            <p:nvPr/>
          </p:nvGrpSpPr>
          <p:grpSpPr>
            <a:xfrm>
              <a:off x="639326" y="4067012"/>
              <a:ext cx="5412880" cy="1215156"/>
              <a:chOff x="1949384" y="4667065"/>
              <a:chExt cx="7679652" cy="1863316"/>
            </a:xfrm>
          </p:grpSpPr>
          <p:pic>
            <p:nvPicPr>
              <p:cNvPr id="30" name="Picture 29"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2083488" y="5071736"/>
                <a:ext cx="7545548" cy="1380193"/>
              </a:xfrm>
              <a:prstGeom prst="rect">
                <a:avLst/>
              </a:prstGeom>
              <a:noFill/>
              <a:ln>
                <a:noFill/>
              </a:ln>
              <a:extLst>
                <a:ext uri="{53640926-AAD7-44D8-BBD7-CCE9431645EC}">
                  <a14:shadowObscured xmlns:a14="http://schemas.microsoft.com/office/drawing/2010/main"/>
                </a:ext>
              </a:extLst>
            </p:spPr>
          </p:pic>
          <p:sp>
            <p:nvSpPr>
              <p:cNvPr id="31" name="Curved Down Arrow 30"/>
              <p:cNvSpPr/>
              <p:nvPr/>
            </p:nvSpPr>
            <p:spPr>
              <a:xfrm>
                <a:off x="2458412" y="5088660"/>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 name="Curved Down Arrow 31"/>
              <p:cNvSpPr/>
              <p:nvPr/>
            </p:nvSpPr>
            <p:spPr>
              <a:xfrm>
                <a:off x="3869686" y="5117200"/>
                <a:ext cx="522515"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Curved Down Arrow 32"/>
              <p:cNvSpPr/>
              <p:nvPr/>
            </p:nvSpPr>
            <p:spPr>
              <a:xfrm>
                <a:off x="3140352" y="5088660"/>
                <a:ext cx="522515"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TextBox 33"/>
              <p:cNvSpPr txBox="1"/>
              <p:nvPr/>
            </p:nvSpPr>
            <p:spPr>
              <a:xfrm>
                <a:off x="2510664" y="4702404"/>
                <a:ext cx="438947" cy="353957"/>
              </a:xfrm>
              <a:prstGeom prst="rect">
                <a:avLst/>
              </a:prstGeom>
              <a:noFill/>
            </p:spPr>
            <p:txBody>
              <a:bodyPr wrap="square" rtlCol="0">
                <a:spAutoFit/>
              </a:bodyPr>
              <a:lstStyle/>
              <a:p>
                <a:r>
                  <a:rPr lang="en-GB" sz="900" dirty="0" smtClean="0"/>
                  <a:t>10</a:t>
                </a:r>
                <a:endParaRPr lang="en-GB" sz="900" dirty="0"/>
              </a:p>
            </p:txBody>
          </p:sp>
          <p:sp>
            <p:nvSpPr>
              <p:cNvPr id="35" name="TextBox 34"/>
              <p:cNvSpPr txBox="1"/>
              <p:nvPr/>
            </p:nvSpPr>
            <p:spPr>
              <a:xfrm>
                <a:off x="1949384" y="5964049"/>
                <a:ext cx="780753" cy="566332"/>
              </a:xfrm>
              <a:prstGeom prst="rect">
                <a:avLst/>
              </a:prstGeom>
              <a:noFill/>
            </p:spPr>
            <p:txBody>
              <a:bodyPr wrap="square" rtlCol="0">
                <a:spAutoFit/>
              </a:bodyPr>
              <a:lstStyle/>
              <a:p>
                <a:r>
                  <a:rPr lang="en-GB" dirty="0" smtClean="0"/>
                  <a:t>123</a:t>
                </a:r>
                <a:endParaRPr lang="en-GB" dirty="0"/>
              </a:p>
            </p:txBody>
          </p:sp>
          <p:sp>
            <p:nvSpPr>
              <p:cNvPr id="36" name="TextBox 35"/>
              <p:cNvSpPr txBox="1"/>
              <p:nvPr/>
            </p:nvSpPr>
            <p:spPr>
              <a:xfrm>
                <a:off x="2688088" y="5964049"/>
                <a:ext cx="780753" cy="566332"/>
              </a:xfrm>
              <a:prstGeom prst="rect">
                <a:avLst/>
              </a:prstGeom>
              <a:noFill/>
            </p:spPr>
            <p:txBody>
              <a:bodyPr wrap="square" rtlCol="0">
                <a:spAutoFit/>
              </a:bodyPr>
              <a:lstStyle/>
              <a:p>
                <a:r>
                  <a:rPr lang="en-GB" dirty="0" smtClean="0"/>
                  <a:t>133</a:t>
                </a:r>
                <a:endParaRPr lang="en-GB" dirty="0"/>
              </a:p>
            </p:txBody>
          </p:sp>
          <p:sp>
            <p:nvSpPr>
              <p:cNvPr id="37" name="TextBox 36"/>
              <p:cNvSpPr txBox="1"/>
              <p:nvPr/>
            </p:nvSpPr>
            <p:spPr>
              <a:xfrm>
                <a:off x="3150820" y="4699364"/>
                <a:ext cx="438947" cy="353957"/>
              </a:xfrm>
              <a:prstGeom prst="rect">
                <a:avLst/>
              </a:prstGeom>
              <a:noFill/>
            </p:spPr>
            <p:txBody>
              <a:bodyPr wrap="square" rtlCol="0">
                <a:spAutoFit/>
              </a:bodyPr>
              <a:lstStyle/>
              <a:p>
                <a:r>
                  <a:rPr lang="en-GB" sz="900" dirty="0"/>
                  <a:t>2</a:t>
                </a:r>
                <a:r>
                  <a:rPr lang="en-GB" sz="900" dirty="0" smtClean="0"/>
                  <a:t>0</a:t>
                </a:r>
                <a:endParaRPr lang="en-GB" sz="900" dirty="0"/>
              </a:p>
            </p:txBody>
          </p:sp>
          <p:sp>
            <p:nvSpPr>
              <p:cNvPr id="38" name="TextBox 37"/>
              <p:cNvSpPr txBox="1"/>
              <p:nvPr/>
            </p:nvSpPr>
            <p:spPr>
              <a:xfrm>
                <a:off x="3876553" y="4667065"/>
                <a:ext cx="438947" cy="353957"/>
              </a:xfrm>
              <a:prstGeom prst="rect">
                <a:avLst/>
              </a:prstGeom>
              <a:noFill/>
            </p:spPr>
            <p:txBody>
              <a:bodyPr wrap="square" rtlCol="0">
                <a:spAutoFit/>
              </a:bodyPr>
              <a:lstStyle/>
              <a:p>
                <a:r>
                  <a:rPr lang="en-GB" sz="900" dirty="0" smtClean="0"/>
                  <a:t>30</a:t>
                </a:r>
                <a:endParaRPr lang="en-GB" sz="900" dirty="0"/>
              </a:p>
            </p:txBody>
          </p:sp>
        </p:grpSp>
        <p:sp>
          <p:nvSpPr>
            <p:cNvPr id="28" name="TextBox 27"/>
            <p:cNvSpPr txBox="1"/>
            <p:nvPr/>
          </p:nvSpPr>
          <p:spPr>
            <a:xfrm>
              <a:off x="1640831" y="4912836"/>
              <a:ext cx="564794" cy="369332"/>
            </a:xfrm>
            <a:prstGeom prst="rect">
              <a:avLst/>
            </a:prstGeom>
            <a:noFill/>
          </p:spPr>
          <p:txBody>
            <a:bodyPr wrap="square" rtlCol="0">
              <a:spAutoFit/>
            </a:bodyPr>
            <a:lstStyle/>
            <a:p>
              <a:r>
                <a:rPr lang="en-GB" dirty="0" smtClean="0"/>
                <a:t>143</a:t>
              </a:r>
              <a:endParaRPr lang="en-GB" dirty="0"/>
            </a:p>
          </p:txBody>
        </p:sp>
        <p:sp>
          <p:nvSpPr>
            <p:cNvPr id="29" name="TextBox 28"/>
            <p:cNvSpPr txBox="1"/>
            <p:nvPr/>
          </p:nvSpPr>
          <p:spPr>
            <a:xfrm>
              <a:off x="2136434" y="4912836"/>
              <a:ext cx="578088" cy="369332"/>
            </a:xfrm>
            <a:prstGeom prst="rect">
              <a:avLst/>
            </a:prstGeom>
            <a:noFill/>
          </p:spPr>
          <p:txBody>
            <a:bodyPr wrap="square" rtlCol="0">
              <a:spAutoFit/>
            </a:bodyPr>
            <a:lstStyle/>
            <a:p>
              <a:r>
                <a:rPr lang="en-GB" dirty="0" smtClean="0"/>
                <a:t>153</a:t>
              </a:r>
              <a:endParaRPr lang="en-GB" dirty="0"/>
            </a:p>
          </p:txBody>
        </p:sp>
      </p:grpSp>
      <p:sp>
        <p:nvSpPr>
          <p:cNvPr id="39" name="TextBox 38"/>
          <p:cNvSpPr txBox="1"/>
          <p:nvPr/>
        </p:nvSpPr>
        <p:spPr>
          <a:xfrm>
            <a:off x="7391563" y="3029781"/>
            <a:ext cx="4079917" cy="1046440"/>
          </a:xfrm>
          <a:prstGeom prst="rect">
            <a:avLst/>
          </a:prstGeom>
          <a:noFill/>
        </p:spPr>
        <p:txBody>
          <a:bodyPr wrap="square" rtlCol="0">
            <a:spAutoFit/>
          </a:bodyPr>
          <a:lstStyle/>
          <a:p>
            <a:r>
              <a:rPr lang="en-GB" sz="4400" dirty="0"/>
              <a:t>123 + </a:t>
            </a:r>
            <a:r>
              <a:rPr lang="en-GB" sz="4400" dirty="0" smtClean="0"/>
              <a:t>300 </a:t>
            </a:r>
            <a:r>
              <a:rPr lang="en-GB" sz="4400" dirty="0"/>
              <a:t>= </a:t>
            </a:r>
            <a:r>
              <a:rPr lang="en-GB" sz="4400" dirty="0" smtClean="0"/>
              <a:t>423</a:t>
            </a:r>
            <a:endParaRPr lang="en-GB" sz="4400" dirty="0"/>
          </a:p>
          <a:p>
            <a:endParaRPr lang="en-GB" dirty="0"/>
          </a:p>
        </p:txBody>
      </p:sp>
    </p:spTree>
    <p:extLst>
      <p:ext uri="{BB962C8B-B14F-4D97-AF65-F5344CB8AC3E}">
        <p14:creationId xmlns:p14="http://schemas.microsoft.com/office/powerpoint/2010/main" val="1816484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603069" y="416724"/>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6" name="TextBox 5"/>
          <p:cNvSpPr txBox="1"/>
          <p:nvPr/>
        </p:nvSpPr>
        <p:spPr>
          <a:xfrm>
            <a:off x="805039" y="989900"/>
            <a:ext cx="10638022" cy="1015663"/>
          </a:xfrm>
          <a:prstGeom prst="rect">
            <a:avLst/>
          </a:prstGeom>
          <a:noFill/>
        </p:spPr>
        <p:txBody>
          <a:bodyPr wrap="square" rtlCol="0">
            <a:spAutoFit/>
          </a:bodyPr>
          <a:lstStyle/>
          <a:p>
            <a:pPr algn="ctr"/>
            <a:r>
              <a:rPr lang="en-GB" sz="3200" u="sng" dirty="0" smtClean="0"/>
              <a:t>Counting up</a:t>
            </a:r>
          </a:p>
          <a:p>
            <a:r>
              <a:rPr lang="en-GB" sz="2800" dirty="0" smtClean="0"/>
              <a:t>Solve the additions by counting up using the number lines provided.</a:t>
            </a:r>
            <a:endParaRPr lang="en-GB" sz="2800" dirty="0"/>
          </a:p>
        </p:txBody>
      </p:sp>
      <p:pic>
        <p:nvPicPr>
          <p:cNvPr id="8" name="Picture 7"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97537" y="2264332"/>
            <a:ext cx="5876925" cy="837565"/>
          </a:xfrm>
          <a:prstGeom prst="rect">
            <a:avLst/>
          </a:prstGeom>
          <a:noFill/>
          <a:ln>
            <a:noFill/>
          </a:ln>
          <a:extLst>
            <a:ext uri="{53640926-AAD7-44D8-BBD7-CCE9431645EC}">
              <a14:shadowObscured xmlns:a14="http://schemas.microsoft.com/office/drawing/2010/main"/>
            </a:ext>
          </a:extLst>
        </p:spPr>
      </p:pic>
      <p:sp>
        <p:nvSpPr>
          <p:cNvPr id="20" name="TextBox 19"/>
          <p:cNvSpPr txBox="1"/>
          <p:nvPr/>
        </p:nvSpPr>
        <p:spPr>
          <a:xfrm>
            <a:off x="5569877" y="2845021"/>
            <a:ext cx="652070" cy="477968"/>
          </a:xfrm>
          <a:prstGeom prst="rect">
            <a:avLst/>
          </a:prstGeom>
          <a:noFill/>
        </p:spPr>
        <p:txBody>
          <a:bodyPr wrap="square" rtlCol="0">
            <a:spAutoFit/>
          </a:bodyPr>
          <a:lstStyle/>
          <a:p>
            <a:r>
              <a:rPr lang="en-GB" sz="2400" dirty="0" smtClean="0"/>
              <a:t>132</a:t>
            </a:r>
            <a:endParaRPr lang="en-GB" sz="2400" dirty="0"/>
          </a:p>
        </p:txBody>
      </p:sp>
      <p:pic>
        <p:nvPicPr>
          <p:cNvPr id="21" name="Picture 20"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4" y="3868497"/>
            <a:ext cx="5876925" cy="837565"/>
          </a:xfrm>
          <a:prstGeom prst="rect">
            <a:avLst/>
          </a:prstGeom>
          <a:noFill/>
          <a:ln>
            <a:noFill/>
          </a:ln>
          <a:extLst>
            <a:ext uri="{53640926-AAD7-44D8-BBD7-CCE9431645EC}">
              <a14:shadowObscured xmlns:a14="http://schemas.microsoft.com/office/drawing/2010/main"/>
            </a:ext>
          </a:extLst>
        </p:spPr>
      </p:pic>
      <p:pic>
        <p:nvPicPr>
          <p:cNvPr id="22" name="Picture 21"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3" y="5452517"/>
            <a:ext cx="5876925" cy="837565"/>
          </a:xfrm>
          <a:prstGeom prst="rect">
            <a:avLst/>
          </a:prstGeom>
          <a:noFill/>
          <a:ln>
            <a:noFill/>
          </a:ln>
          <a:extLst>
            <a:ext uri="{53640926-AAD7-44D8-BBD7-CCE9431645EC}">
              <a14:shadowObscured xmlns:a14="http://schemas.microsoft.com/office/drawing/2010/main"/>
            </a:ext>
          </a:extLst>
        </p:spPr>
      </p:pic>
      <p:sp>
        <p:nvSpPr>
          <p:cNvPr id="18" name="TextBox 17"/>
          <p:cNvSpPr txBox="1"/>
          <p:nvPr/>
        </p:nvSpPr>
        <p:spPr>
          <a:xfrm>
            <a:off x="5551281" y="6059249"/>
            <a:ext cx="689262" cy="461665"/>
          </a:xfrm>
          <a:prstGeom prst="rect">
            <a:avLst/>
          </a:prstGeom>
          <a:noFill/>
        </p:spPr>
        <p:txBody>
          <a:bodyPr wrap="square" rtlCol="0">
            <a:spAutoFit/>
          </a:bodyPr>
          <a:lstStyle/>
          <a:p>
            <a:r>
              <a:rPr lang="en-GB" sz="2400" dirty="0" smtClean="0"/>
              <a:t>162</a:t>
            </a:r>
            <a:endParaRPr lang="en-GB" sz="2400" dirty="0"/>
          </a:p>
        </p:txBody>
      </p:sp>
      <p:sp>
        <p:nvSpPr>
          <p:cNvPr id="19" name="TextBox 18"/>
          <p:cNvSpPr txBox="1"/>
          <p:nvPr/>
        </p:nvSpPr>
        <p:spPr>
          <a:xfrm>
            <a:off x="5472471" y="4492237"/>
            <a:ext cx="785740" cy="477968"/>
          </a:xfrm>
          <a:prstGeom prst="rect">
            <a:avLst/>
          </a:prstGeom>
          <a:noFill/>
        </p:spPr>
        <p:txBody>
          <a:bodyPr wrap="square" rtlCol="0">
            <a:spAutoFit/>
          </a:bodyPr>
          <a:lstStyle/>
          <a:p>
            <a:pPr algn="ctr"/>
            <a:r>
              <a:rPr lang="en-GB" sz="2400" dirty="0" smtClean="0"/>
              <a:t>436</a:t>
            </a:r>
            <a:endParaRPr lang="en-GB" sz="2400" dirty="0"/>
          </a:p>
        </p:txBody>
      </p:sp>
      <p:sp>
        <p:nvSpPr>
          <p:cNvPr id="4" name="TextBox 3"/>
          <p:cNvSpPr txBox="1"/>
          <p:nvPr/>
        </p:nvSpPr>
        <p:spPr>
          <a:xfrm>
            <a:off x="1461012" y="2390726"/>
            <a:ext cx="3673102" cy="584775"/>
          </a:xfrm>
          <a:prstGeom prst="rect">
            <a:avLst/>
          </a:prstGeom>
          <a:noFill/>
        </p:spPr>
        <p:txBody>
          <a:bodyPr wrap="square" rtlCol="0">
            <a:spAutoFit/>
          </a:bodyPr>
          <a:lstStyle/>
          <a:p>
            <a:r>
              <a:rPr lang="en-GB" sz="3200" dirty="0" smtClean="0"/>
              <a:t>1. 132 + 30 =</a:t>
            </a:r>
            <a:endParaRPr lang="en-GB" sz="3200" dirty="0"/>
          </a:p>
        </p:txBody>
      </p:sp>
      <p:sp>
        <p:nvSpPr>
          <p:cNvPr id="23" name="TextBox 22"/>
          <p:cNvSpPr txBox="1"/>
          <p:nvPr/>
        </p:nvSpPr>
        <p:spPr>
          <a:xfrm>
            <a:off x="1461012" y="4031292"/>
            <a:ext cx="3833242" cy="584775"/>
          </a:xfrm>
          <a:prstGeom prst="rect">
            <a:avLst/>
          </a:prstGeom>
          <a:noFill/>
        </p:spPr>
        <p:txBody>
          <a:bodyPr wrap="square" rtlCol="0">
            <a:spAutoFit/>
          </a:bodyPr>
          <a:lstStyle/>
          <a:p>
            <a:r>
              <a:rPr lang="en-GB" sz="3200" dirty="0"/>
              <a:t>2</a:t>
            </a:r>
            <a:r>
              <a:rPr lang="en-GB" sz="3200" dirty="0" smtClean="0"/>
              <a:t>. 436 + 300 =</a:t>
            </a:r>
            <a:endParaRPr lang="en-GB" sz="3200" dirty="0">
              <a:solidFill>
                <a:srgbClr val="FF0000"/>
              </a:solidFill>
            </a:endParaRPr>
          </a:p>
        </p:txBody>
      </p:sp>
      <p:sp>
        <p:nvSpPr>
          <p:cNvPr id="24" name="TextBox 23"/>
          <p:cNvSpPr txBox="1"/>
          <p:nvPr/>
        </p:nvSpPr>
        <p:spPr>
          <a:xfrm>
            <a:off x="1461012" y="5578911"/>
            <a:ext cx="3833242" cy="584775"/>
          </a:xfrm>
          <a:prstGeom prst="rect">
            <a:avLst/>
          </a:prstGeom>
          <a:noFill/>
        </p:spPr>
        <p:txBody>
          <a:bodyPr wrap="square" rtlCol="0">
            <a:spAutoFit/>
          </a:bodyPr>
          <a:lstStyle/>
          <a:p>
            <a:r>
              <a:rPr lang="en-GB" sz="3200" dirty="0"/>
              <a:t>3</a:t>
            </a:r>
            <a:r>
              <a:rPr lang="en-GB" sz="3200" dirty="0" smtClean="0"/>
              <a:t>. 162 + 20 =</a:t>
            </a:r>
            <a:endParaRPr lang="en-GB" sz="3200" dirty="0"/>
          </a:p>
        </p:txBody>
      </p:sp>
    </p:spTree>
    <p:extLst>
      <p:ext uri="{BB962C8B-B14F-4D97-AF65-F5344CB8AC3E}">
        <p14:creationId xmlns:p14="http://schemas.microsoft.com/office/powerpoint/2010/main" val="1658819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603069" y="416724"/>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6" name="TextBox 5"/>
          <p:cNvSpPr txBox="1"/>
          <p:nvPr/>
        </p:nvSpPr>
        <p:spPr>
          <a:xfrm>
            <a:off x="805039" y="989900"/>
            <a:ext cx="10638022" cy="1015663"/>
          </a:xfrm>
          <a:prstGeom prst="rect">
            <a:avLst/>
          </a:prstGeom>
          <a:noFill/>
        </p:spPr>
        <p:txBody>
          <a:bodyPr wrap="square" rtlCol="0">
            <a:spAutoFit/>
          </a:bodyPr>
          <a:lstStyle/>
          <a:p>
            <a:pPr algn="ctr"/>
            <a:r>
              <a:rPr lang="en-GB" sz="3200" u="sng" dirty="0" smtClean="0"/>
              <a:t>Counting up </a:t>
            </a:r>
            <a:r>
              <a:rPr lang="en-GB" sz="3200" u="sng" dirty="0" smtClean="0">
                <a:solidFill>
                  <a:srgbClr val="FF0000"/>
                </a:solidFill>
              </a:rPr>
              <a:t>ANSWERS</a:t>
            </a:r>
          </a:p>
          <a:p>
            <a:r>
              <a:rPr lang="en-GB" sz="2800" dirty="0" smtClean="0"/>
              <a:t>Solve the additions by counting up using the number lines provided.</a:t>
            </a:r>
            <a:endParaRPr lang="en-GB" sz="2800" dirty="0"/>
          </a:p>
        </p:txBody>
      </p:sp>
      <p:pic>
        <p:nvPicPr>
          <p:cNvPr id="8" name="Picture 7"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97537" y="2264332"/>
            <a:ext cx="5876925" cy="837565"/>
          </a:xfrm>
          <a:prstGeom prst="rect">
            <a:avLst/>
          </a:prstGeom>
          <a:noFill/>
          <a:ln>
            <a:noFill/>
          </a:ln>
          <a:extLst>
            <a:ext uri="{53640926-AAD7-44D8-BBD7-CCE9431645EC}">
              <a14:shadowObscured xmlns:a14="http://schemas.microsoft.com/office/drawing/2010/main"/>
            </a:ext>
          </a:extLst>
        </p:spPr>
      </p:pic>
      <p:sp>
        <p:nvSpPr>
          <p:cNvPr id="20" name="TextBox 19"/>
          <p:cNvSpPr txBox="1"/>
          <p:nvPr/>
        </p:nvSpPr>
        <p:spPr>
          <a:xfrm>
            <a:off x="5569877" y="2845021"/>
            <a:ext cx="652070" cy="477968"/>
          </a:xfrm>
          <a:prstGeom prst="rect">
            <a:avLst/>
          </a:prstGeom>
          <a:noFill/>
        </p:spPr>
        <p:txBody>
          <a:bodyPr wrap="square" rtlCol="0">
            <a:spAutoFit/>
          </a:bodyPr>
          <a:lstStyle/>
          <a:p>
            <a:r>
              <a:rPr lang="en-GB" sz="2400" dirty="0" smtClean="0"/>
              <a:t>132</a:t>
            </a:r>
            <a:endParaRPr lang="en-GB" sz="2400" dirty="0"/>
          </a:p>
        </p:txBody>
      </p:sp>
      <p:pic>
        <p:nvPicPr>
          <p:cNvPr id="21" name="Picture 20"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4" y="3868497"/>
            <a:ext cx="5876925" cy="837565"/>
          </a:xfrm>
          <a:prstGeom prst="rect">
            <a:avLst/>
          </a:prstGeom>
          <a:noFill/>
          <a:ln>
            <a:noFill/>
          </a:ln>
          <a:extLst>
            <a:ext uri="{53640926-AAD7-44D8-BBD7-CCE9431645EC}">
              <a14:shadowObscured xmlns:a14="http://schemas.microsoft.com/office/drawing/2010/main"/>
            </a:ext>
          </a:extLst>
        </p:spPr>
      </p:pic>
      <p:pic>
        <p:nvPicPr>
          <p:cNvPr id="22" name="Picture 21"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687123" y="5452517"/>
            <a:ext cx="5876925" cy="837565"/>
          </a:xfrm>
          <a:prstGeom prst="rect">
            <a:avLst/>
          </a:prstGeom>
          <a:noFill/>
          <a:ln>
            <a:noFill/>
          </a:ln>
          <a:extLst>
            <a:ext uri="{53640926-AAD7-44D8-BBD7-CCE9431645EC}">
              <a14:shadowObscured xmlns:a14="http://schemas.microsoft.com/office/drawing/2010/main"/>
            </a:ext>
          </a:extLst>
        </p:spPr>
      </p:pic>
      <p:sp>
        <p:nvSpPr>
          <p:cNvPr id="18" name="TextBox 17"/>
          <p:cNvSpPr txBox="1"/>
          <p:nvPr/>
        </p:nvSpPr>
        <p:spPr>
          <a:xfrm>
            <a:off x="5551281" y="6059249"/>
            <a:ext cx="689262" cy="461665"/>
          </a:xfrm>
          <a:prstGeom prst="rect">
            <a:avLst/>
          </a:prstGeom>
          <a:noFill/>
        </p:spPr>
        <p:txBody>
          <a:bodyPr wrap="square" rtlCol="0">
            <a:spAutoFit/>
          </a:bodyPr>
          <a:lstStyle/>
          <a:p>
            <a:r>
              <a:rPr lang="en-GB" sz="2400" dirty="0" smtClean="0"/>
              <a:t>162</a:t>
            </a:r>
            <a:endParaRPr lang="en-GB" sz="2400" dirty="0"/>
          </a:p>
        </p:txBody>
      </p:sp>
      <p:sp>
        <p:nvSpPr>
          <p:cNvPr id="19" name="TextBox 18"/>
          <p:cNvSpPr txBox="1"/>
          <p:nvPr/>
        </p:nvSpPr>
        <p:spPr>
          <a:xfrm>
            <a:off x="5472471" y="4492237"/>
            <a:ext cx="785740" cy="477968"/>
          </a:xfrm>
          <a:prstGeom prst="rect">
            <a:avLst/>
          </a:prstGeom>
          <a:noFill/>
        </p:spPr>
        <p:txBody>
          <a:bodyPr wrap="square" rtlCol="0">
            <a:spAutoFit/>
          </a:bodyPr>
          <a:lstStyle/>
          <a:p>
            <a:pPr algn="ctr"/>
            <a:r>
              <a:rPr lang="en-GB" sz="2400" dirty="0" smtClean="0"/>
              <a:t>436</a:t>
            </a:r>
            <a:endParaRPr lang="en-GB" sz="2400" dirty="0"/>
          </a:p>
        </p:txBody>
      </p:sp>
      <p:sp>
        <p:nvSpPr>
          <p:cNvPr id="4" name="TextBox 3"/>
          <p:cNvSpPr txBox="1"/>
          <p:nvPr/>
        </p:nvSpPr>
        <p:spPr>
          <a:xfrm>
            <a:off x="1461012" y="2390726"/>
            <a:ext cx="3673102" cy="584775"/>
          </a:xfrm>
          <a:prstGeom prst="rect">
            <a:avLst/>
          </a:prstGeom>
          <a:noFill/>
        </p:spPr>
        <p:txBody>
          <a:bodyPr wrap="square" rtlCol="0">
            <a:spAutoFit/>
          </a:bodyPr>
          <a:lstStyle/>
          <a:p>
            <a:r>
              <a:rPr lang="en-GB" sz="3200" dirty="0" smtClean="0"/>
              <a:t>1. 132 + 30 = </a:t>
            </a:r>
            <a:r>
              <a:rPr lang="en-GB" sz="3200" dirty="0" smtClean="0">
                <a:solidFill>
                  <a:srgbClr val="FF0000"/>
                </a:solidFill>
              </a:rPr>
              <a:t>162</a:t>
            </a:r>
            <a:r>
              <a:rPr lang="en-GB" sz="3200" dirty="0" smtClean="0"/>
              <a:t> </a:t>
            </a:r>
            <a:endParaRPr lang="en-GB" sz="3200" dirty="0"/>
          </a:p>
        </p:txBody>
      </p:sp>
      <p:sp>
        <p:nvSpPr>
          <p:cNvPr id="23" name="TextBox 22"/>
          <p:cNvSpPr txBox="1"/>
          <p:nvPr/>
        </p:nvSpPr>
        <p:spPr>
          <a:xfrm>
            <a:off x="1461012" y="4031292"/>
            <a:ext cx="3833242" cy="584775"/>
          </a:xfrm>
          <a:prstGeom prst="rect">
            <a:avLst/>
          </a:prstGeom>
          <a:noFill/>
        </p:spPr>
        <p:txBody>
          <a:bodyPr wrap="square" rtlCol="0">
            <a:spAutoFit/>
          </a:bodyPr>
          <a:lstStyle/>
          <a:p>
            <a:r>
              <a:rPr lang="en-GB" sz="3200" dirty="0"/>
              <a:t>2</a:t>
            </a:r>
            <a:r>
              <a:rPr lang="en-GB" sz="3200" dirty="0" smtClean="0"/>
              <a:t>. 436 + 300 = </a:t>
            </a:r>
            <a:r>
              <a:rPr lang="en-GB" sz="3200" dirty="0" smtClean="0">
                <a:solidFill>
                  <a:srgbClr val="FF0000"/>
                </a:solidFill>
              </a:rPr>
              <a:t>736</a:t>
            </a:r>
            <a:endParaRPr lang="en-GB" sz="3200" dirty="0">
              <a:solidFill>
                <a:srgbClr val="FF0000"/>
              </a:solidFill>
            </a:endParaRPr>
          </a:p>
        </p:txBody>
      </p:sp>
      <p:sp>
        <p:nvSpPr>
          <p:cNvPr id="24" name="TextBox 23"/>
          <p:cNvSpPr txBox="1"/>
          <p:nvPr/>
        </p:nvSpPr>
        <p:spPr>
          <a:xfrm>
            <a:off x="1461012" y="5578911"/>
            <a:ext cx="3833242" cy="584775"/>
          </a:xfrm>
          <a:prstGeom prst="rect">
            <a:avLst/>
          </a:prstGeom>
          <a:noFill/>
        </p:spPr>
        <p:txBody>
          <a:bodyPr wrap="square" rtlCol="0">
            <a:spAutoFit/>
          </a:bodyPr>
          <a:lstStyle/>
          <a:p>
            <a:r>
              <a:rPr lang="en-GB" sz="3200" dirty="0"/>
              <a:t>3</a:t>
            </a:r>
            <a:r>
              <a:rPr lang="en-GB" sz="3200" dirty="0" smtClean="0"/>
              <a:t>. 162 + 20 = </a:t>
            </a:r>
            <a:r>
              <a:rPr lang="en-GB" sz="3200" dirty="0" smtClean="0">
                <a:solidFill>
                  <a:srgbClr val="FF0000"/>
                </a:solidFill>
              </a:rPr>
              <a:t>182</a:t>
            </a:r>
            <a:r>
              <a:rPr lang="en-GB" sz="3200" dirty="0" smtClean="0"/>
              <a:t> </a:t>
            </a:r>
            <a:endParaRPr lang="en-GB" sz="3200" dirty="0"/>
          </a:p>
        </p:txBody>
      </p:sp>
      <p:sp>
        <p:nvSpPr>
          <p:cNvPr id="16" name="TextBox 15"/>
          <p:cNvSpPr txBox="1"/>
          <p:nvPr/>
        </p:nvSpPr>
        <p:spPr>
          <a:xfrm>
            <a:off x="6124050" y="2845021"/>
            <a:ext cx="652070" cy="477968"/>
          </a:xfrm>
          <a:prstGeom prst="rect">
            <a:avLst/>
          </a:prstGeom>
          <a:noFill/>
        </p:spPr>
        <p:txBody>
          <a:bodyPr wrap="square" rtlCol="0">
            <a:spAutoFit/>
          </a:bodyPr>
          <a:lstStyle/>
          <a:p>
            <a:r>
              <a:rPr lang="en-GB" sz="2400" dirty="0" smtClean="0">
                <a:solidFill>
                  <a:srgbClr val="FF0000"/>
                </a:solidFill>
              </a:rPr>
              <a:t>142</a:t>
            </a:r>
            <a:endParaRPr lang="en-GB" sz="2400" dirty="0">
              <a:solidFill>
                <a:srgbClr val="FF0000"/>
              </a:solidFill>
            </a:endParaRPr>
          </a:p>
        </p:txBody>
      </p:sp>
      <p:sp>
        <p:nvSpPr>
          <p:cNvPr id="17" name="TextBox 16"/>
          <p:cNvSpPr txBox="1"/>
          <p:nvPr/>
        </p:nvSpPr>
        <p:spPr>
          <a:xfrm>
            <a:off x="6657710" y="2840149"/>
            <a:ext cx="652070" cy="477968"/>
          </a:xfrm>
          <a:prstGeom prst="rect">
            <a:avLst/>
          </a:prstGeom>
          <a:noFill/>
        </p:spPr>
        <p:txBody>
          <a:bodyPr wrap="square" rtlCol="0">
            <a:spAutoFit/>
          </a:bodyPr>
          <a:lstStyle/>
          <a:p>
            <a:r>
              <a:rPr lang="en-GB" sz="2400" dirty="0" smtClean="0">
                <a:solidFill>
                  <a:srgbClr val="FF0000"/>
                </a:solidFill>
              </a:rPr>
              <a:t>152</a:t>
            </a:r>
            <a:endParaRPr lang="en-GB" sz="2400" dirty="0">
              <a:solidFill>
                <a:srgbClr val="FF0000"/>
              </a:solidFill>
            </a:endParaRPr>
          </a:p>
        </p:txBody>
      </p:sp>
      <p:sp>
        <p:nvSpPr>
          <p:cNvPr id="25" name="TextBox 24"/>
          <p:cNvSpPr txBox="1"/>
          <p:nvPr/>
        </p:nvSpPr>
        <p:spPr>
          <a:xfrm>
            <a:off x="7214752" y="2830101"/>
            <a:ext cx="652070" cy="477968"/>
          </a:xfrm>
          <a:prstGeom prst="rect">
            <a:avLst/>
          </a:prstGeom>
          <a:noFill/>
        </p:spPr>
        <p:txBody>
          <a:bodyPr wrap="square" rtlCol="0">
            <a:spAutoFit/>
          </a:bodyPr>
          <a:lstStyle/>
          <a:p>
            <a:r>
              <a:rPr lang="en-GB" sz="2400" dirty="0" smtClean="0">
                <a:solidFill>
                  <a:srgbClr val="FF0000"/>
                </a:solidFill>
              </a:rPr>
              <a:t>162</a:t>
            </a:r>
            <a:endParaRPr lang="en-GB" sz="2400" dirty="0">
              <a:solidFill>
                <a:srgbClr val="FF0000"/>
              </a:solidFill>
            </a:endParaRPr>
          </a:p>
        </p:txBody>
      </p:sp>
      <p:sp>
        <p:nvSpPr>
          <p:cNvPr id="26" name="TextBox 25"/>
          <p:cNvSpPr txBox="1"/>
          <p:nvPr/>
        </p:nvSpPr>
        <p:spPr>
          <a:xfrm>
            <a:off x="6039645" y="4487365"/>
            <a:ext cx="785740" cy="477968"/>
          </a:xfrm>
          <a:prstGeom prst="rect">
            <a:avLst/>
          </a:prstGeom>
          <a:noFill/>
        </p:spPr>
        <p:txBody>
          <a:bodyPr wrap="square" rtlCol="0">
            <a:spAutoFit/>
          </a:bodyPr>
          <a:lstStyle/>
          <a:p>
            <a:pPr algn="ctr"/>
            <a:r>
              <a:rPr lang="en-GB" sz="2400" dirty="0">
                <a:solidFill>
                  <a:srgbClr val="FF0000"/>
                </a:solidFill>
              </a:rPr>
              <a:t>5</a:t>
            </a:r>
            <a:r>
              <a:rPr lang="en-GB" sz="2400" dirty="0" smtClean="0">
                <a:solidFill>
                  <a:srgbClr val="FF0000"/>
                </a:solidFill>
              </a:rPr>
              <a:t>36</a:t>
            </a:r>
            <a:endParaRPr lang="en-GB" sz="2400" dirty="0">
              <a:solidFill>
                <a:srgbClr val="FF0000"/>
              </a:solidFill>
            </a:endParaRPr>
          </a:p>
        </p:txBody>
      </p:sp>
      <p:sp>
        <p:nvSpPr>
          <p:cNvPr id="27" name="TextBox 26"/>
          <p:cNvSpPr txBox="1"/>
          <p:nvPr/>
        </p:nvSpPr>
        <p:spPr>
          <a:xfrm>
            <a:off x="6610732" y="4483518"/>
            <a:ext cx="785740" cy="477968"/>
          </a:xfrm>
          <a:prstGeom prst="rect">
            <a:avLst/>
          </a:prstGeom>
          <a:noFill/>
        </p:spPr>
        <p:txBody>
          <a:bodyPr wrap="square" rtlCol="0">
            <a:spAutoFit/>
          </a:bodyPr>
          <a:lstStyle/>
          <a:p>
            <a:pPr algn="ctr"/>
            <a:r>
              <a:rPr lang="en-GB" sz="2400" dirty="0" smtClean="0">
                <a:solidFill>
                  <a:srgbClr val="FF0000"/>
                </a:solidFill>
              </a:rPr>
              <a:t>636</a:t>
            </a:r>
            <a:endParaRPr lang="en-GB" sz="2400" dirty="0">
              <a:solidFill>
                <a:srgbClr val="FF0000"/>
              </a:solidFill>
            </a:endParaRPr>
          </a:p>
        </p:txBody>
      </p:sp>
      <p:sp>
        <p:nvSpPr>
          <p:cNvPr id="28" name="TextBox 27"/>
          <p:cNvSpPr txBox="1"/>
          <p:nvPr/>
        </p:nvSpPr>
        <p:spPr>
          <a:xfrm>
            <a:off x="7154675" y="4492237"/>
            <a:ext cx="785740" cy="477968"/>
          </a:xfrm>
          <a:prstGeom prst="rect">
            <a:avLst/>
          </a:prstGeom>
          <a:noFill/>
        </p:spPr>
        <p:txBody>
          <a:bodyPr wrap="square" rtlCol="0">
            <a:spAutoFit/>
          </a:bodyPr>
          <a:lstStyle/>
          <a:p>
            <a:pPr algn="ctr"/>
            <a:r>
              <a:rPr lang="en-GB" sz="2400" dirty="0">
                <a:solidFill>
                  <a:srgbClr val="FF0000"/>
                </a:solidFill>
              </a:rPr>
              <a:t>7</a:t>
            </a:r>
            <a:r>
              <a:rPr lang="en-GB" sz="2400" dirty="0" smtClean="0">
                <a:solidFill>
                  <a:srgbClr val="FF0000"/>
                </a:solidFill>
              </a:rPr>
              <a:t>36</a:t>
            </a:r>
            <a:endParaRPr lang="en-GB" sz="2400" dirty="0">
              <a:solidFill>
                <a:srgbClr val="FF0000"/>
              </a:solidFill>
            </a:endParaRPr>
          </a:p>
        </p:txBody>
      </p:sp>
      <p:sp>
        <p:nvSpPr>
          <p:cNvPr id="30" name="TextBox 29"/>
          <p:cNvSpPr txBox="1"/>
          <p:nvPr/>
        </p:nvSpPr>
        <p:spPr>
          <a:xfrm>
            <a:off x="6124050" y="6059248"/>
            <a:ext cx="689262" cy="461665"/>
          </a:xfrm>
          <a:prstGeom prst="rect">
            <a:avLst/>
          </a:prstGeom>
          <a:noFill/>
        </p:spPr>
        <p:txBody>
          <a:bodyPr wrap="square" rtlCol="0">
            <a:spAutoFit/>
          </a:bodyPr>
          <a:lstStyle/>
          <a:p>
            <a:r>
              <a:rPr lang="en-GB" sz="2400" dirty="0" smtClean="0">
                <a:solidFill>
                  <a:srgbClr val="FF0000"/>
                </a:solidFill>
              </a:rPr>
              <a:t>172</a:t>
            </a:r>
            <a:endParaRPr lang="en-GB" sz="2400" dirty="0">
              <a:solidFill>
                <a:srgbClr val="FF0000"/>
              </a:solidFill>
            </a:endParaRPr>
          </a:p>
        </p:txBody>
      </p:sp>
      <p:sp>
        <p:nvSpPr>
          <p:cNvPr id="31" name="TextBox 30"/>
          <p:cNvSpPr txBox="1"/>
          <p:nvPr/>
        </p:nvSpPr>
        <p:spPr>
          <a:xfrm>
            <a:off x="6667270" y="6059247"/>
            <a:ext cx="689262" cy="461665"/>
          </a:xfrm>
          <a:prstGeom prst="rect">
            <a:avLst/>
          </a:prstGeom>
          <a:noFill/>
        </p:spPr>
        <p:txBody>
          <a:bodyPr wrap="square" rtlCol="0">
            <a:spAutoFit/>
          </a:bodyPr>
          <a:lstStyle/>
          <a:p>
            <a:r>
              <a:rPr lang="en-GB" sz="2400" dirty="0" smtClean="0">
                <a:solidFill>
                  <a:srgbClr val="FF0000"/>
                </a:solidFill>
              </a:rPr>
              <a:t>182</a:t>
            </a:r>
            <a:endParaRPr lang="en-GB" sz="2400" dirty="0">
              <a:solidFill>
                <a:srgbClr val="FF0000"/>
              </a:solidFill>
            </a:endParaRPr>
          </a:p>
        </p:txBody>
      </p:sp>
      <p:sp>
        <p:nvSpPr>
          <p:cNvPr id="32" name="Curved Down Arrow 31"/>
          <p:cNvSpPr/>
          <p:nvPr/>
        </p:nvSpPr>
        <p:spPr>
          <a:xfrm>
            <a:off x="5889065" y="2092497"/>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Curved Down Arrow 32"/>
          <p:cNvSpPr/>
          <p:nvPr/>
        </p:nvSpPr>
        <p:spPr>
          <a:xfrm>
            <a:off x="6440078" y="3722100"/>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Curved Down Arrow 33"/>
          <p:cNvSpPr/>
          <p:nvPr/>
        </p:nvSpPr>
        <p:spPr>
          <a:xfrm>
            <a:off x="7003602" y="2097095"/>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Curved Down Arrow 34"/>
          <p:cNvSpPr/>
          <p:nvPr/>
        </p:nvSpPr>
        <p:spPr>
          <a:xfrm>
            <a:off x="6443127" y="2097095"/>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6" name="Curved Down Arrow 35"/>
          <p:cNvSpPr/>
          <p:nvPr/>
        </p:nvSpPr>
        <p:spPr>
          <a:xfrm>
            <a:off x="5865341" y="3726972"/>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7" name="Curved Down Arrow 36"/>
          <p:cNvSpPr/>
          <p:nvPr/>
        </p:nvSpPr>
        <p:spPr>
          <a:xfrm>
            <a:off x="7005850" y="3706487"/>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8" name="Curved Down Arrow 37"/>
          <p:cNvSpPr/>
          <p:nvPr/>
        </p:nvSpPr>
        <p:spPr>
          <a:xfrm>
            <a:off x="5863297" y="5317400"/>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9" name="Curved Down Arrow 38"/>
          <p:cNvSpPr/>
          <p:nvPr/>
        </p:nvSpPr>
        <p:spPr>
          <a:xfrm>
            <a:off x="6450085" y="5295956"/>
            <a:ext cx="543450" cy="35341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4110003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603069" y="416724"/>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937434"/>
            <a:ext cx="10957560" cy="1631216"/>
          </a:xfrm>
          <a:prstGeom prst="rect">
            <a:avLst/>
          </a:prstGeom>
          <a:noFill/>
        </p:spPr>
        <p:txBody>
          <a:bodyPr wrap="square" rtlCol="0">
            <a:spAutoFit/>
          </a:bodyPr>
          <a:lstStyle/>
          <a:p>
            <a:pPr algn="ctr"/>
            <a:r>
              <a:rPr lang="en-GB" sz="3600" u="sng" dirty="0" smtClean="0"/>
              <a:t>Nearest 10</a:t>
            </a:r>
            <a:endParaRPr lang="en-GB" sz="3600" u="sng" dirty="0"/>
          </a:p>
          <a:p>
            <a:r>
              <a:rPr lang="en-GB" sz="3200" dirty="0" smtClean="0"/>
              <a:t>When your addition will cross over into the next ten you can jump to the next ten then add on what you have left over. </a:t>
            </a:r>
          </a:p>
        </p:txBody>
      </p:sp>
      <p:sp>
        <p:nvSpPr>
          <p:cNvPr id="9" name="TextBox 8"/>
          <p:cNvSpPr txBox="1"/>
          <p:nvPr/>
        </p:nvSpPr>
        <p:spPr>
          <a:xfrm>
            <a:off x="3392114" y="2906176"/>
            <a:ext cx="5295062" cy="769441"/>
          </a:xfrm>
          <a:prstGeom prst="rect">
            <a:avLst/>
          </a:prstGeom>
          <a:noFill/>
        </p:spPr>
        <p:txBody>
          <a:bodyPr wrap="square" rtlCol="0">
            <a:spAutoFit/>
          </a:bodyPr>
          <a:lstStyle/>
          <a:p>
            <a:pPr algn="ctr"/>
            <a:r>
              <a:rPr lang="en-GB" sz="4400" dirty="0" smtClean="0"/>
              <a:t>37 + 6 = 43</a:t>
            </a:r>
            <a:endParaRPr lang="en-GB" sz="4400" dirty="0"/>
          </a:p>
        </p:txBody>
      </p:sp>
      <p:cxnSp>
        <p:nvCxnSpPr>
          <p:cNvPr id="11" name="Straight Connector 10"/>
          <p:cNvCxnSpPr/>
          <p:nvPr/>
        </p:nvCxnSpPr>
        <p:spPr>
          <a:xfrm>
            <a:off x="1829888" y="5120641"/>
            <a:ext cx="8764089" cy="1306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411876" y="5133704"/>
            <a:ext cx="836023" cy="769441"/>
          </a:xfrm>
          <a:prstGeom prst="rect">
            <a:avLst/>
          </a:prstGeom>
          <a:noFill/>
        </p:spPr>
        <p:txBody>
          <a:bodyPr wrap="square" rtlCol="0">
            <a:spAutoFit/>
          </a:bodyPr>
          <a:lstStyle/>
          <a:p>
            <a:r>
              <a:rPr lang="en-GB" sz="4400" dirty="0" smtClean="0"/>
              <a:t>37</a:t>
            </a:r>
            <a:endParaRPr lang="en-GB" sz="4400" dirty="0"/>
          </a:p>
        </p:txBody>
      </p:sp>
      <p:sp>
        <p:nvSpPr>
          <p:cNvPr id="13" name="Curved Down Arrow 12"/>
          <p:cNvSpPr/>
          <p:nvPr/>
        </p:nvSpPr>
        <p:spPr>
          <a:xfrm>
            <a:off x="1874896" y="4013143"/>
            <a:ext cx="4164749" cy="96759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0" name="TextBox 39"/>
          <p:cNvSpPr txBox="1"/>
          <p:nvPr/>
        </p:nvSpPr>
        <p:spPr>
          <a:xfrm>
            <a:off x="5793920" y="5133705"/>
            <a:ext cx="836023" cy="769441"/>
          </a:xfrm>
          <a:prstGeom prst="rect">
            <a:avLst/>
          </a:prstGeom>
          <a:noFill/>
        </p:spPr>
        <p:txBody>
          <a:bodyPr wrap="square" rtlCol="0">
            <a:spAutoFit/>
          </a:bodyPr>
          <a:lstStyle/>
          <a:p>
            <a:r>
              <a:rPr lang="en-GB" sz="4400" dirty="0" smtClean="0"/>
              <a:t>4</a:t>
            </a:r>
            <a:r>
              <a:rPr lang="en-GB" sz="4400" dirty="0"/>
              <a:t>0</a:t>
            </a:r>
          </a:p>
        </p:txBody>
      </p:sp>
      <p:sp>
        <p:nvSpPr>
          <p:cNvPr id="14" name="TextBox 13"/>
          <p:cNvSpPr txBox="1"/>
          <p:nvPr/>
        </p:nvSpPr>
        <p:spPr>
          <a:xfrm>
            <a:off x="3558852" y="3371378"/>
            <a:ext cx="796835" cy="707886"/>
          </a:xfrm>
          <a:prstGeom prst="rect">
            <a:avLst/>
          </a:prstGeom>
          <a:noFill/>
        </p:spPr>
        <p:txBody>
          <a:bodyPr wrap="square" rtlCol="0">
            <a:spAutoFit/>
          </a:bodyPr>
          <a:lstStyle/>
          <a:p>
            <a:r>
              <a:rPr lang="en-GB" sz="4000" dirty="0" smtClean="0"/>
              <a:t>+3</a:t>
            </a:r>
            <a:endParaRPr lang="en-GB" sz="4000" dirty="0"/>
          </a:p>
        </p:txBody>
      </p:sp>
      <p:sp>
        <p:nvSpPr>
          <p:cNvPr id="41" name="TextBox 40"/>
          <p:cNvSpPr txBox="1"/>
          <p:nvPr/>
        </p:nvSpPr>
        <p:spPr>
          <a:xfrm>
            <a:off x="10175964" y="5135385"/>
            <a:ext cx="836023" cy="769441"/>
          </a:xfrm>
          <a:prstGeom prst="rect">
            <a:avLst/>
          </a:prstGeom>
          <a:noFill/>
        </p:spPr>
        <p:txBody>
          <a:bodyPr wrap="square" rtlCol="0">
            <a:spAutoFit/>
          </a:bodyPr>
          <a:lstStyle/>
          <a:p>
            <a:r>
              <a:rPr lang="en-GB" sz="4400" dirty="0" smtClean="0"/>
              <a:t>43</a:t>
            </a:r>
            <a:endParaRPr lang="en-GB" sz="4400" dirty="0"/>
          </a:p>
        </p:txBody>
      </p:sp>
      <p:sp>
        <p:nvSpPr>
          <p:cNvPr id="42" name="Curved Down Arrow 41"/>
          <p:cNvSpPr/>
          <p:nvPr/>
        </p:nvSpPr>
        <p:spPr>
          <a:xfrm>
            <a:off x="6468413" y="4013143"/>
            <a:ext cx="4164749" cy="96759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3" name="TextBox 42"/>
          <p:cNvSpPr txBox="1"/>
          <p:nvPr/>
        </p:nvSpPr>
        <p:spPr>
          <a:xfrm>
            <a:off x="8106276" y="3370434"/>
            <a:ext cx="796835" cy="707886"/>
          </a:xfrm>
          <a:prstGeom prst="rect">
            <a:avLst/>
          </a:prstGeom>
          <a:noFill/>
        </p:spPr>
        <p:txBody>
          <a:bodyPr wrap="square" rtlCol="0">
            <a:spAutoFit/>
          </a:bodyPr>
          <a:lstStyle/>
          <a:p>
            <a:r>
              <a:rPr lang="en-GB" sz="4000" dirty="0" smtClean="0"/>
              <a:t>+3</a:t>
            </a:r>
            <a:endParaRPr lang="en-GB" sz="4000" dirty="0"/>
          </a:p>
        </p:txBody>
      </p:sp>
    </p:spTree>
    <p:extLst>
      <p:ext uri="{BB962C8B-B14F-4D97-AF65-F5344CB8AC3E}">
        <p14:creationId xmlns:p14="http://schemas.microsoft.com/office/powerpoint/2010/main" val="1278516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603069" y="416724"/>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937434"/>
            <a:ext cx="10957560" cy="1200329"/>
          </a:xfrm>
          <a:prstGeom prst="rect">
            <a:avLst/>
          </a:prstGeom>
          <a:noFill/>
        </p:spPr>
        <p:txBody>
          <a:bodyPr wrap="square" rtlCol="0">
            <a:spAutoFit/>
          </a:bodyPr>
          <a:lstStyle/>
          <a:p>
            <a:pPr algn="ctr"/>
            <a:r>
              <a:rPr lang="en-GB" sz="3600" u="sng" dirty="0" smtClean="0"/>
              <a:t>Nearest 10</a:t>
            </a:r>
          </a:p>
          <a:p>
            <a:pPr algn="ctr"/>
            <a:r>
              <a:rPr lang="en-GB" sz="3600" dirty="0" smtClean="0"/>
              <a:t>Use nearest 10 to solve these additions.</a:t>
            </a:r>
            <a:endParaRPr lang="en-GB" sz="3600" dirty="0"/>
          </a:p>
        </p:txBody>
      </p:sp>
      <p:cxnSp>
        <p:nvCxnSpPr>
          <p:cNvPr id="6" name="Straight Connector 5"/>
          <p:cNvCxnSpPr/>
          <p:nvPr/>
        </p:nvCxnSpPr>
        <p:spPr>
          <a:xfrm>
            <a:off x="4885509" y="3340601"/>
            <a:ext cx="582603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885509" y="4773161"/>
            <a:ext cx="582603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885509" y="6223138"/>
            <a:ext cx="582603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15686" y="2779493"/>
            <a:ext cx="3962400" cy="830997"/>
          </a:xfrm>
          <a:prstGeom prst="rect">
            <a:avLst/>
          </a:prstGeom>
          <a:noFill/>
        </p:spPr>
        <p:txBody>
          <a:bodyPr wrap="square" rtlCol="0">
            <a:spAutoFit/>
          </a:bodyPr>
          <a:lstStyle/>
          <a:p>
            <a:r>
              <a:rPr lang="en-GB" sz="4800" dirty="0" smtClean="0"/>
              <a:t>17 + 7 =</a:t>
            </a:r>
            <a:endParaRPr lang="en-GB" sz="4800" dirty="0"/>
          </a:p>
        </p:txBody>
      </p:sp>
      <p:sp>
        <p:nvSpPr>
          <p:cNvPr id="20" name="TextBox 19"/>
          <p:cNvSpPr txBox="1"/>
          <p:nvPr/>
        </p:nvSpPr>
        <p:spPr>
          <a:xfrm>
            <a:off x="315686" y="4277471"/>
            <a:ext cx="3962400" cy="830997"/>
          </a:xfrm>
          <a:prstGeom prst="rect">
            <a:avLst/>
          </a:prstGeom>
          <a:noFill/>
        </p:spPr>
        <p:txBody>
          <a:bodyPr wrap="square" rtlCol="0">
            <a:spAutoFit/>
          </a:bodyPr>
          <a:lstStyle/>
          <a:p>
            <a:r>
              <a:rPr lang="en-GB" sz="4800" dirty="0" smtClean="0"/>
              <a:t>38 + 5 =</a:t>
            </a:r>
            <a:endParaRPr lang="en-GB" sz="4800" dirty="0"/>
          </a:p>
        </p:txBody>
      </p:sp>
      <p:sp>
        <p:nvSpPr>
          <p:cNvPr id="21" name="TextBox 20"/>
          <p:cNvSpPr txBox="1"/>
          <p:nvPr/>
        </p:nvSpPr>
        <p:spPr>
          <a:xfrm>
            <a:off x="315686" y="5750198"/>
            <a:ext cx="3962400" cy="830997"/>
          </a:xfrm>
          <a:prstGeom prst="rect">
            <a:avLst/>
          </a:prstGeom>
          <a:noFill/>
        </p:spPr>
        <p:txBody>
          <a:bodyPr wrap="square" rtlCol="0">
            <a:spAutoFit/>
          </a:bodyPr>
          <a:lstStyle/>
          <a:p>
            <a:r>
              <a:rPr lang="en-GB" sz="4800" dirty="0" smtClean="0"/>
              <a:t>44 + 8 =</a:t>
            </a:r>
            <a:endParaRPr lang="en-GB" sz="4800" dirty="0"/>
          </a:p>
        </p:txBody>
      </p:sp>
    </p:spTree>
    <p:extLst>
      <p:ext uri="{BB962C8B-B14F-4D97-AF65-F5344CB8AC3E}">
        <p14:creationId xmlns:p14="http://schemas.microsoft.com/office/powerpoint/2010/main" val="374288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560865" y="27316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937434"/>
            <a:ext cx="10957560" cy="1200329"/>
          </a:xfrm>
          <a:prstGeom prst="rect">
            <a:avLst/>
          </a:prstGeom>
          <a:noFill/>
        </p:spPr>
        <p:txBody>
          <a:bodyPr wrap="square" rtlCol="0">
            <a:spAutoFit/>
          </a:bodyPr>
          <a:lstStyle/>
          <a:p>
            <a:pPr algn="ctr"/>
            <a:r>
              <a:rPr lang="en-GB" sz="3600" u="sng" dirty="0" smtClean="0"/>
              <a:t>Nearest 10 </a:t>
            </a:r>
            <a:r>
              <a:rPr lang="en-GB" sz="3600" u="sng" dirty="0" smtClean="0">
                <a:solidFill>
                  <a:srgbClr val="FF0000"/>
                </a:solidFill>
              </a:rPr>
              <a:t>ANSWERS</a:t>
            </a:r>
          </a:p>
          <a:p>
            <a:pPr algn="ctr"/>
            <a:r>
              <a:rPr lang="en-GB" sz="3600" dirty="0" smtClean="0"/>
              <a:t>Use nearest 10 to solve these additions.</a:t>
            </a:r>
            <a:endParaRPr lang="en-GB" sz="3600" dirty="0"/>
          </a:p>
        </p:txBody>
      </p:sp>
      <p:cxnSp>
        <p:nvCxnSpPr>
          <p:cNvPr id="6" name="Straight Connector 5"/>
          <p:cNvCxnSpPr/>
          <p:nvPr/>
        </p:nvCxnSpPr>
        <p:spPr>
          <a:xfrm>
            <a:off x="4885509" y="3340601"/>
            <a:ext cx="582603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885509" y="4773161"/>
            <a:ext cx="582603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885509" y="6223138"/>
            <a:ext cx="582603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15686" y="2779493"/>
            <a:ext cx="3962400" cy="830997"/>
          </a:xfrm>
          <a:prstGeom prst="rect">
            <a:avLst/>
          </a:prstGeom>
          <a:noFill/>
        </p:spPr>
        <p:txBody>
          <a:bodyPr wrap="square" rtlCol="0">
            <a:spAutoFit/>
          </a:bodyPr>
          <a:lstStyle/>
          <a:p>
            <a:r>
              <a:rPr lang="en-GB" sz="4800" dirty="0" smtClean="0"/>
              <a:t>17 + 7 = </a:t>
            </a:r>
            <a:r>
              <a:rPr lang="en-GB" sz="4800" dirty="0" smtClean="0">
                <a:solidFill>
                  <a:srgbClr val="FF0000"/>
                </a:solidFill>
              </a:rPr>
              <a:t>24</a:t>
            </a:r>
            <a:endParaRPr lang="en-GB" sz="4800" dirty="0">
              <a:solidFill>
                <a:srgbClr val="FF0000"/>
              </a:solidFill>
            </a:endParaRPr>
          </a:p>
        </p:txBody>
      </p:sp>
      <p:sp>
        <p:nvSpPr>
          <p:cNvPr id="20" name="TextBox 19"/>
          <p:cNvSpPr txBox="1"/>
          <p:nvPr/>
        </p:nvSpPr>
        <p:spPr>
          <a:xfrm>
            <a:off x="315686" y="4277471"/>
            <a:ext cx="3962400" cy="830997"/>
          </a:xfrm>
          <a:prstGeom prst="rect">
            <a:avLst/>
          </a:prstGeom>
          <a:noFill/>
        </p:spPr>
        <p:txBody>
          <a:bodyPr wrap="square" rtlCol="0">
            <a:spAutoFit/>
          </a:bodyPr>
          <a:lstStyle/>
          <a:p>
            <a:r>
              <a:rPr lang="en-GB" sz="4800" dirty="0" smtClean="0"/>
              <a:t>38 + 5 = </a:t>
            </a:r>
            <a:r>
              <a:rPr lang="en-GB" sz="4800" dirty="0" smtClean="0">
                <a:solidFill>
                  <a:srgbClr val="FF0000"/>
                </a:solidFill>
              </a:rPr>
              <a:t>43</a:t>
            </a:r>
            <a:endParaRPr lang="en-GB" sz="4800" dirty="0">
              <a:solidFill>
                <a:srgbClr val="FF0000"/>
              </a:solidFill>
            </a:endParaRPr>
          </a:p>
        </p:txBody>
      </p:sp>
      <p:sp>
        <p:nvSpPr>
          <p:cNvPr id="21" name="TextBox 20"/>
          <p:cNvSpPr txBox="1"/>
          <p:nvPr/>
        </p:nvSpPr>
        <p:spPr>
          <a:xfrm>
            <a:off x="315686" y="5750198"/>
            <a:ext cx="3962400" cy="830997"/>
          </a:xfrm>
          <a:prstGeom prst="rect">
            <a:avLst/>
          </a:prstGeom>
          <a:noFill/>
        </p:spPr>
        <p:txBody>
          <a:bodyPr wrap="square" rtlCol="0">
            <a:spAutoFit/>
          </a:bodyPr>
          <a:lstStyle/>
          <a:p>
            <a:r>
              <a:rPr lang="en-GB" sz="4800" dirty="0" smtClean="0"/>
              <a:t>44 + 8 = </a:t>
            </a:r>
            <a:r>
              <a:rPr lang="en-GB" sz="4800" dirty="0" smtClean="0">
                <a:solidFill>
                  <a:srgbClr val="FF0000"/>
                </a:solidFill>
              </a:rPr>
              <a:t>52</a:t>
            </a:r>
            <a:endParaRPr lang="en-GB" sz="4800" dirty="0">
              <a:solidFill>
                <a:srgbClr val="FF0000"/>
              </a:solidFill>
            </a:endParaRPr>
          </a:p>
        </p:txBody>
      </p:sp>
      <p:sp>
        <p:nvSpPr>
          <p:cNvPr id="4" name="TextBox 3"/>
          <p:cNvSpPr txBox="1"/>
          <p:nvPr/>
        </p:nvSpPr>
        <p:spPr>
          <a:xfrm>
            <a:off x="4585063" y="3440621"/>
            <a:ext cx="627017" cy="584775"/>
          </a:xfrm>
          <a:prstGeom prst="rect">
            <a:avLst/>
          </a:prstGeom>
          <a:noFill/>
        </p:spPr>
        <p:txBody>
          <a:bodyPr wrap="square" rtlCol="0">
            <a:spAutoFit/>
          </a:bodyPr>
          <a:lstStyle/>
          <a:p>
            <a:r>
              <a:rPr lang="en-GB" sz="3200" dirty="0" smtClean="0"/>
              <a:t>17</a:t>
            </a:r>
            <a:endParaRPr lang="en-GB" sz="3200" dirty="0"/>
          </a:p>
        </p:txBody>
      </p:sp>
      <p:sp>
        <p:nvSpPr>
          <p:cNvPr id="9" name="Curved Down Arrow 8"/>
          <p:cNvSpPr/>
          <p:nvPr/>
        </p:nvSpPr>
        <p:spPr>
          <a:xfrm>
            <a:off x="7507123" y="2545035"/>
            <a:ext cx="3204419" cy="65314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TextBox 9"/>
          <p:cNvSpPr txBox="1"/>
          <p:nvPr/>
        </p:nvSpPr>
        <p:spPr>
          <a:xfrm>
            <a:off x="5728063" y="1960260"/>
            <a:ext cx="600892" cy="584775"/>
          </a:xfrm>
          <a:prstGeom prst="rect">
            <a:avLst/>
          </a:prstGeom>
          <a:noFill/>
        </p:spPr>
        <p:txBody>
          <a:bodyPr wrap="square" rtlCol="0">
            <a:spAutoFit/>
          </a:bodyPr>
          <a:lstStyle/>
          <a:p>
            <a:r>
              <a:rPr lang="en-GB" sz="3200" dirty="0" smtClean="0"/>
              <a:t>+3</a:t>
            </a:r>
            <a:endParaRPr lang="en-GB" sz="3200" dirty="0"/>
          </a:p>
        </p:txBody>
      </p:sp>
      <p:sp>
        <p:nvSpPr>
          <p:cNvPr id="15" name="TextBox 14"/>
          <p:cNvSpPr txBox="1"/>
          <p:nvPr/>
        </p:nvSpPr>
        <p:spPr>
          <a:xfrm>
            <a:off x="7093634" y="3459274"/>
            <a:ext cx="627017" cy="584775"/>
          </a:xfrm>
          <a:prstGeom prst="rect">
            <a:avLst/>
          </a:prstGeom>
          <a:noFill/>
        </p:spPr>
        <p:txBody>
          <a:bodyPr wrap="square" rtlCol="0">
            <a:spAutoFit/>
          </a:bodyPr>
          <a:lstStyle/>
          <a:p>
            <a:r>
              <a:rPr lang="en-GB" sz="3200" dirty="0" smtClean="0"/>
              <a:t>20</a:t>
            </a:r>
            <a:endParaRPr lang="en-GB" sz="3200" dirty="0"/>
          </a:p>
        </p:txBody>
      </p:sp>
      <p:sp>
        <p:nvSpPr>
          <p:cNvPr id="16" name="Curved Down Arrow 15"/>
          <p:cNvSpPr/>
          <p:nvPr/>
        </p:nvSpPr>
        <p:spPr>
          <a:xfrm>
            <a:off x="4915485" y="2567543"/>
            <a:ext cx="2412777" cy="65314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TextBox 18"/>
          <p:cNvSpPr txBox="1"/>
          <p:nvPr/>
        </p:nvSpPr>
        <p:spPr>
          <a:xfrm>
            <a:off x="10276617" y="3458825"/>
            <a:ext cx="627017" cy="584775"/>
          </a:xfrm>
          <a:prstGeom prst="rect">
            <a:avLst/>
          </a:prstGeom>
          <a:noFill/>
        </p:spPr>
        <p:txBody>
          <a:bodyPr wrap="square" rtlCol="0">
            <a:spAutoFit/>
          </a:bodyPr>
          <a:lstStyle/>
          <a:p>
            <a:r>
              <a:rPr lang="en-GB" sz="3200" dirty="0" smtClean="0"/>
              <a:t>24</a:t>
            </a:r>
            <a:endParaRPr lang="en-GB" sz="3200" dirty="0"/>
          </a:p>
        </p:txBody>
      </p:sp>
      <p:sp>
        <p:nvSpPr>
          <p:cNvPr id="22" name="TextBox 21"/>
          <p:cNvSpPr txBox="1"/>
          <p:nvPr/>
        </p:nvSpPr>
        <p:spPr>
          <a:xfrm>
            <a:off x="8702040" y="1997573"/>
            <a:ext cx="600892" cy="584775"/>
          </a:xfrm>
          <a:prstGeom prst="rect">
            <a:avLst/>
          </a:prstGeom>
          <a:noFill/>
        </p:spPr>
        <p:txBody>
          <a:bodyPr wrap="square" rtlCol="0">
            <a:spAutoFit/>
          </a:bodyPr>
          <a:lstStyle/>
          <a:p>
            <a:r>
              <a:rPr lang="en-GB" sz="3200" dirty="0" smtClean="0"/>
              <a:t>+4</a:t>
            </a:r>
            <a:endParaRPr lang="en-GB" sz="3200" dirty="0"/>
          </a:p>
        </p:txBody>
      </p:sp>
      <p:sp>
        <p:nvSpPr>
          <p:cNvPr id="24" name="TextBox 23"/>
          <p:cNvSpPr txBox="1"/>
          <p:nvPr/>
        </p:nvSpPr>
        <p:spPr>
          <a:xfrm>
            <a:off x="4572000" y="4831879"/>
            <a:ext cx="627017" cy="584775"/>
          </a:xfrm>
          <a:prstGeom prst="rect">
            <a:avLst/>
          </a:prstGeom>
          <a:noFill/>
        </p:spPr>
        <p:txBody>
          <a:bodyPr wrap="square" rtlCol="0">
            <a:spAutoFit/>
          </a:bodyPr>
          <a:lstStyle/>
          <a:p>
            <a:r>
              <a:rPr lang="en-GB" sz="3200" dirty="0" smtClean="0"/>
              <a:t>38</a:t>
            </a:r>
            <a:endParaRPr lang="en-GB" sz="3200" dirty="0"/>
          </a:p>
        </p:txBody>
      </p:sp>
      <p:sp>
        <p:nvSpPr>
          <p:cNvPr id="25" name="Curved Down Arrow 24"/>
          <p:cNvSpPr/>
          <p:nvPr/>
        </p:nvSpPr>
        <p:spPr>
          <a:xfrm>
            <a:off x="4898571" y="4002142"/>
            <a:ext cx="2231569" cy="65314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TextBox 26"/>
          <p:cNvSpPr txBox="1"/>
          <p:nvPr/>
        </p:nvSpPr>
        <p:spPr>
          <a:xfrm>
            <a:off x="5689125" y="3515323"/>
            <a:ext cx="600892" cy="584775"/>
          </a:xfrm>
          <a:prstGeom prst="rect">
            <a:avLst/>
          </a:prstGeom>
          <a:noFill/>
        </p:spPr>
        <p:txBody>
          <a:bodyPr wrap="square" rtlCol="0">
            <a:spAutoFit/>
          </a:bodyPr>
          <a:lstStyle/>
          <a:p>
            <a:r>
              <a:rPr lang="en-GB" sz="3200" dirty="0" smtClean="0"/>
              <a:t>+2</a:t>
            </a:r>
            <a:endParaRPr lang="en-GB" sz="3200" dirty="0"/>
          </a:p>
        </p:txBody>
      </p:sp>
      <p:sp>
        <p:nvSpPr>
          <p:cNvPr id="28" name="Curved Down Arrow 27"/>
          <p:cNvSpPr/>
          <p:nvPr/>
        </p:nvSpPr>
        <p:spPr>
          <a:xfrm>
            <a:off x="7309170" y="3960235"/>
            <a:ext cx="3402371" cy="65314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TextBox 28"/>
          <p:cNvSpPr txBox="1"/>
          <p:nvPr/>
        </p:nvSpPr>
        <p:spPr>
          <a:xfrm>
            <a:off x="6880106" y="4836200"/>
            <a:ext cx="627017" cy="584775"/>
          </a:xfrm>
          <a:prstGeom prst="rect">
            <a:avLst/>
          </a:prstGeom>
          <a:noFill/>
        </p:spPr>
        <p:txBody>
          <a:bodyPr wrap="square" rtlCol="0">
            <a:spAutoFit/>
          </a:bodyPr>
          <a:lstStyle/>
          <a:p>
            <a:r>
              <a:rPr lang="en-GB" sz="3200" dirty="0" smtClean="0"/>
              <a:t>40</a:t>
            </a:r>
            <a:endParaRPr lang="en-GB" sz="3200" dirty="0"/>
          </a:p>
        </p:txBody>
      </p:sp>
      <p:sp>
        <p:nvSpPr>
          <p:cNvPr id="30" name="TextBox 29"/>
          <p:cNvSpPr txBox="1"/>
          <p:nvPr/>
        </p:nvSpPr>
        <p:spPr>
          <a:xfrm>
            <a:off x="10285660" y="4831878"/>
            <a:ext cx="627017" cy="584775"/>
          </a:xfrm>
          <a:prstGeom prst="rect">
            <a:avLst/>
          </a:prstGeom>
          <a:noFill/>
        </p:spPr>
        <p:txBody>
          <a:bodyPr wrap="square" rtlCol="0">
            <a:spAutoFit/>
          </a:bodyPr>
          <a:lstStyle/>
          <a:p>
            <a:r>
              <a:rPr lang="en-GB" sz="3200" dirty="0" smtClean="0"/>
              <a:t>43</a:t>
            </a:r>
            <a:endParaRPr lang="en-GB" sz="3200" dirty="0"/>
          </a:p>
        </p:txBody>
      </p:sp>
      <p:sp>
        <p:nvSpPr>
          <p:cNvPr id="31" name="TextBox 30"/>
          <p:cNvSpPr txBox="1"/>
          <p:nvPr/>
        </p:nvSpPr>
        <p:spPr>
          <a:xfrm>
            <a:off x="8761577" y="3471672"/>
            <a:ext cx="600892" cy="584775"/>
          </a:xfrm>
          <a:prstGeom prst="rect">
            <a:avLst/>
          </a:prstGeom>
          <a:noFill/>
        </p:spPr>
        <p:txBody>
          <a:bodyPr wrap="square" rtlCol="0">
            <a:spAutoFit/>
          </a:bodyPr>
          <a:lstStyle/>
          <a:p>
            <a:r>
              <a:rPr lang="en-GB" sz="3200" dirty="0" smtClean="0"/>
              <a:t>+3</a:t>
            </a:r>
            <a:endParaRPr lang="en-GB" sz="3200" dirty="0"/>
          </a:p>
        </p:txBody>
      </p:sp>
      <p:sp>
        <p:nvSpPr>
          <p:cNvPr id="32" name="TextBox 31"/>
          <p:cNvSpPr txBox="1"/>
          <p:nvPr/>
        </p:nvSpPr>
        <p:spPr>
          <a:xfrm>
            <a:off x="4601976" y="6218475"/>
            <a:ext cx="627017" cy="584775"/>
          </a:xfrm>
          <a:prstGeom prst="rect">
            <a:avLst/>
          </a:prstGeom>
          <a:noFill/>
        </p:spPr>
        <p:txBody>
          <a:bodyPr wrap="square" rtlCol="0">
            <a:spAutoFit/>
          </a:bodyPr>
          <a:lstStyle/>
          <a:p>
            <a:r>
              <a:rPr lang="en-GB" sz="3200" dirty="0" smtClean="0"/>
              <a:t>44</a:t>
            </a:r>
            <a:endParaRPr lang="en-GB" sz="3200" dirty="0"/>
          </a:p>
        </p:txBody>
      </p:sp>
      <p:sp>
        <p:nvSpPr>
          <p:cNvPr id="33" name="Curved Down Arrow 32"/>
          <p:cNvSpPr/>
          <p:nvPr/>
        </p:nvSpPr>
        <p:spPr>
          <a:xfrm>
            <a:off x="4898570" y="5488661"/>
            <a:ext cx="3679875" cy="65314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Curved Down Arrow 33"/>
          <p:cNvSpPr/>
          <p:nvPr/>
        </p:nvSpPr>
        <p:spPr>
          <a:xfrm>
            <a:off x="8578445" y="5488660"/>
            <a:ext cx="2195064" cy="65314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TextBox 34"/>
          <p:cNvSpPr txBox="1"/>
          <p:nvPr/>
        </p:nvSpPr>
        <p:spPr>
          <a:xfrm>
            <a:off x="8264936" y="6234272"/>
            <a:ext cx="627017" cy="584775"/>
          </a:xfrm>
          <a:prstGeom prst="rect">
            <a:avLst/>
          </a:prstGeom>
          <a:noFill/>
        </p:spPr>
        <p:txBody>
          <a:bodyPr wrap="square" rtlCol="0">
            <a:spAutoFit/>
          </a:bodyPr>
          <a:lstStyle/>
          <a:p>
            <a:r>
              <a:rPr lang="en-GB" sz="3200" dirty="0" smtClean="0"/>
              <a:t>50</a:t>
            </a:r>
            <a:endParaRPr lang="en-GB" sz="3200" dirty="0"/>
          </a:p>
        </p:txBody>
      </p:sp>
      <p:sp>
        <p:nvSpPr>
          <p:cNvPr id="36" name="TextBox 35"/>
          <p:cNvSpPr txBox="1"/>
          <p:nvPr/>
        </p:nvSpPr>
        <p:spPr>
          <a:xfrm>
            <a:off x="10341932" y="6234272"/>
            <a:ext cx="627017" cy="584775"/>
          </a:xfrm>
          <a:prstGeom prst="rect">
            <a:avLst/>
          </a:prstGeom>
          <a:noFill/>
        </p:spPr>
        <p:txBody>
          <a:bodyPr wrap="square" rtlCol="0">
            <a:spAutoFit/>
          </a:bodyPr>
          <a:lstStyle/>
          <a:p>
            <a:r>
              <a:rPr lang="en-GB" sz="3200" dirty="0" smtClean="0"/>
              <a:t>52</a:t>
            </a:r>
            <a:endParaRPr lang="en-GB" sz="3200" dirty="0"/>
          </a:p>
        </p:txBody>
      </p:sp>
      <p:sp>
        <p:nvSpPr>
          <p:cNvPr id="37" name="TextBox 36"/>
          <p:cNvSpPr txBox="1"/>
          <p:nvPr/>
        </p:nvSpPr>
        <p:spPr>
          <a:xfrm>
            <a:off x="6334647" y="4990257"/>
            <a:ext cx="600892" cy="584775"/>
          </a:xfrm>
          <a:prstGeom prst="rect">
            <a:avLst/>
          </a:prstGeom>
          <a:noFill/>
        </p:spPr>
        <p:txBody>
          <a:bodyPr wrap="square" rtlCol="0">
            <a:spAutoFit/>
          </a:bodyPr>
          <a:lstStyle/>
          <a:p>
            <a:r>
              <a:rPr lang="en-GB" sz="3200" dirty="0" smtClean="0"/>
              <a:t>+6</a:t>
            </a:r>
            <a:endParaRPr lang="en-GB" sz="3200" dirty="0"/>
          </a:p>
        </p:txBody>
      </p:sp>
      <p:sp>
        <p:nvSpPr>
          <p:cNvPr id="38" name="TextBox 37"/>
          <p:cNvSpPr txBox="1"/>
          <p:nvPr/>
        </p:nvSpPr>
        <p:spPr>
          <a:xfrm>
            <a:off x="9302932" y="4961205"/>
            <a:ext cx="600892" cy="584775"/>
          </a:xfrm>
          <a:prstGeom prst="rect">
            <a:avLst/>
          </a:prstGeom>
          <a:noFill/>
        </p:spPr>
        <p:txBody>
          <a:bodyPr wrap="square" rtlCol="0">
            <a:spAutoFit/>
          </a:bodyPr>
          <a:lstStyle/>
          <a:p>
            <a:r>
              <a:rPr lang="en-GB" sz="3200" dirty="0" smtClean="0"/>
              <a:t>+2</a:t>
            </a:r>
            <a:endParaRPr lang="en-GB" sz="3200" dirty="0"/>
          </a:p>
        </p:txBody>
      </p:sp>
    </p:spTree>
    <p:extLst>
      <p:ext uri="{BB962C8B-B14F-4D97-AF65-F5344CB8AC3E}">
        <p14:creationId xmlns:p14="http://schemas.microsoft.com/office/powerpoint/2010/main" val="24501699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560865" y="27316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794735"/>
            <a:ext cx="10957560" cy="1384995"/>
          </a:xfrm>
          <a:prstGeom prst="rect">
            <a:avLst/>
          </a:prstGeom>
          <a:noFill/>
        </p:spPr>
        <p:txBody>
          <a:bodyPr wrap="square" rtlCol="0">
            <a:spAutoFit/>
          </a:bodyPr>
          <a:lstStyle/>
          <a:p>
            <a:pPr algn="ctr"/>
            <a:r>
              <a:rPr lang="en-GB" sz="3600" u="sng" dirty="0" smtClean="0"/>
              <a:t> Adjusting</a:t>
            </a:r>
          </a:p>
          <a:p>
            <a:pPr algn="ctr"/>
            <a:r>
              <a:rPr lang="en-GB" sz="2400" dirty="0" smtClean="0"/>
              <a:t>In some addition calculations it can help to change the numbers to make them easier to add mentally. This is usually done to numbers with a </a:t>
            </a:r>
            <a:r>
              <a:rPr lang="en-GB" sz="2400" dirty="0" smtClean="0">
                <a:solidFill>
                  <a:srgbClr val="FF0000"/>
                </a:solidFill>
              </a:rPr>
              <a:t>8</a:t>
            </a:r>
            <a:r>
              <a:rPr lang="en-GB" sz="2400" dirty="0" smtClean="0"/>
              <a:t> or </a:t>
            </a:r>
            <a:r>
              <a:rPr lang="en-GB" sz="2400" dirty="0" smtClean="0">
                <a:solidFill>
                  <a:srgbClr val="FF0000"/>
                </a:solidFill>
              </a:rPr>
              <a:t>9</a:t>
            </a:r>
            <a:r>
              <a:rPr lang="en-GB" sz="2400" dirty="0" smtClean="0"/>
              <a:t> in the ones column.</a:t>
            </a:r>
            <a:endParaRPr lang="en-GB" sz="2400" dirty="0"/>
          </a:p>
        </p:txBody>
      </p:sp>
      <p:sp>
        <p:nvSpPr>
          <p:cNvPr id="11" name="TextBox 10"/>
          <p:cNvSpPr txBox="1"/>
          <p:nvPr/>
        </p:nvSpPr>
        <p:spPr>
          <a:xfrm>
            <a:off x="2547257" y="2179730"/>
            <a:ext cx="7289075" cy="1015663"/>
          </a:xfrm>
          <a:prstGeom prst="rect">
            <a:avLst/>
          </a:prstGeom>
          <a:noFill/>
        </p:spPr>
        <p:txBody>
          <a:bodyPr wrap="square" rtlCol="0">
            <a:spAutoFit/>
          </a:bodyPr>
          <a:lstStyle/>
          <a:p>
            <a:pPr algn="ctr"/>
            <a:r>
              <a:rPr lang="en-GB" sz="6000" dirty="0" smtClean="0"/>
              <a:t>36 + </a:t>
            </a:r>
            <a:r>
              <a:rPr lang="en-GB" sz="6000" u="sng" dirty="0" smtClean="0">
                <a:solidFill>
                  <a:srgbClr val="FF0000"/>
                </a:solidFill>
              </a:rPr>
              <a:t>9</a:t>
            </a:r>
            <a:r>
              <a:rPr lang="en-GB" sz="6000" dirty="0" smtClean="0"/>
              <a:t> = </a:t>
            </a:r>
            <a:endParaRPr lang="en-GB" sz="6000" dirty="0"/>
          </a:p>
        </p:txBody>
      </p:sp>
      <p:sp>
        <p:nvSpPr>
          <p:cNvPr id="12" name="TextBox 11"/>
          <p:cNvSpPr txBox="1"/>
          <p:nvPr/>
        </p:nvSpPr>
        <p:spPr>
          <a:xfrm>
            <a:off x="718458" y="3256947"/>
            <a:ext cx="10424160" cy="461665"/>
          </a:xfrm>
          <a:prstGeom prst="rect">
            <a:avLst/>
          </a:prstGeom>
          <a:noFill/>
        </p:spPr>
        <p:txBody>
          <a:bodyPr wrap="square" rtlCol="0">
            <a:spAutoFit/>
          </a:bodyPr>
          <a:lstStyle/>
          <a:p>
            <a:r>
              <a:rPr lang="en-GB" sz="2400" dirty="0" smtClean="0"/>
              <a:t>We can make this addition simpler by changing 9 to a 10 by adding 1 to it.</a:t>
            </a:r>
            <a:endParaRPr lang="en-GB" sz="2400" dirty="0"/>
          </a:p>
        </p:txBody>
      </p:sp>
      <p:sp>
        <p:nvSpPr>
          <p:cNvPr id="39" name="TextBox 38"/>
          <p:cNvSpPr txBox="1"/>
          <p:nvPr/>
        </p:nvSpPr>
        <p:spPr>
          <a:xfrm>
            <a:off x="2704012" y="3718612"/>
            <a:ext cx="7289075" cy="1015663"/>
          </a:xfrm>
          <a:prstGeom prst="rect">
            <a:avLst/>
          </a:prstGeom>
          <a:noFill/>
        </p:spPr>
        <p:txBody>
          <a:bodyPr wrap="square" rtlCol="0">
            <a:spAutoFit/>
          </a:bodyPr>
          <a:lstStyle/>
          <a:p>
            <a:pPr algn="ctr"/>
            <a:r>
              <a:rPr lang="en-GB" sz="6000" dirty="0" smtClean="0"/>
              <a:t>36 + </a:t>
            </a:r>
            <a:r>
              <a:rPr lang="en-GB" sz="6000" u="sng" dirty="0" smtClean="0">
                <a:solidFill>
                  <a:srgbClr val="FF0000"/>
                </a:solidFill>
              </a:rPr>
              <a:t>10</a:t>
            </a:r>
            <a:r>
              <a:rPr lang="en-GB" sz="6000" dirty="0" smtClean="0"/>
              <a:t> = 46 </a:t>
            </a:r>
            <a:endParaRPr lang="en-GB" sz="6000" dirty="0"/>
          </a:p>
        </p:txBody>
      </p:sp>
      <p:sp>
        <p:nvSpPr>
          <p:cNvPr id="40" name="TextBox 39"/>
          <p:cNvSpPr txBox="1"/>
          <p:nvPr/>
        </p:nvSpPr>
        <p:spPr>
          <a:xfrm>
            <a:off x="2704012" y="4795829"/>
            <a:ext cx="7289075" cy="1015663"/>
          </a:xfrm>
          <a:prstGeom prst="rect">
            <a:avLst/>
          </a:prstGeom>
          <a:noFill/>
        </p:spPr>
        <p:txBody>
          <a:bodyPr wrap="square" rtlCol="0">
            <a:spAutoFit/>
          </a:bodyPr>
          <a:lstStyle/>
          <a:p>
            <a:pPr algn="ctr"/>
            <a:r>
              <a:rPr lang="en-GB" sz="6000" dirty="0" smtClean="0"/>
              <a:t> </a:t>
            </a:r>
            <a:endParaRPr lang="en-GB" sz="6000" dirty="0"/>
          </a:p>
        </p:txBody>
      </p:sp>
      <p:sp>
        <p:nvSpPr>
          <p:cNvPr id="41" name="TextBox 40"/>
          <p:cNvSpPr txBox="1"/>
          <p:nvPr/>
        </p:nvSpPr>
        <p:spPr>
          <a:xfrm>
            <a:off x="718458" y="4793099"/>
            <a:ext cx="10424160" cy="830997"/>
          </a:xfrm>
          <a:prstGeom prst="rect">
            <a:avLst/>
          </a:prstGeom>
          <a:noFill/>
        </p:spPr>
        <p:txBody>
          <a:bodyPr wrap="square" rtlCol="0">
            <a:spAutoFit/>
          </a:bodyPr>
          <a:lstStyle/>
          <a:p>
            <a:r>
              <a:rPr lang="en-GB" sz="2400" dirty="0" smtClean="0"/>
              <a:t>We now need to make sure we subtract the 1 we added to the 9 so we get the answer to the original question..</a:t>
            </a:r>
            <a:endParaRPr lang="en-GB" sz="2400" dirty="0"/>
          </a:p>
        </p:txBody>
      </p:sp>
      <p:sp>
        <p:nvSpPr>
          <p:cNvPr id="42" name="TextBox 41"/>
          <p:cNvSpPr txBox="1"/>
          <p:nvPr/>
        </p:nvSpPr>
        <p:spPr>
          <a:xfrm>
            <a:off x="2704012" y="5618101"/>
            <a:ext cx="7289075" cy="1015663"/>
          </a:xfrm>
          <a:prstGeom prst="rect">
            <a:avLst/>
          </a:prstGeom>
          <a:noFill/>
        </p:spPr>
        <p:txBody>
          <a:bodyPr wrap="square" rtlCol="0">
            <a:spAutoFit/>
          </a:bodyPr>
          <a:lstStyle/>
          <a:p>
            <a:pPr algn="ctr"/>
            <a:r>
              <a:rPr lang="en-GB" sz="6000" dirty="0" smtClean="0"/>
              <a:t>46 </a:t>
            </a:r>
            <a:r>
              <a:rPr lang="en-GB" sz="6000" dirty="0" smtClean="0">
                <a:solidFill>
                  <a:srgbClr val="FF0000"/>
                </a:solidFill>
              </a:rPr>
              <a:t>– 1 </a:t>
            </a:r>
            <a:r>
              <a:rPr lang="en-GB" sz="6000" dirty="0" smtClean="0"/>
              <a:t>= 45 </a:t>
            </a:r>
            <a:endParaRPr lang="en-GB" sz="6000" dirty="0"/>
          </a:p>
        </p:txBody>
      </p:sp>
    </p:spTree>
    <p:extLst>
      <p:ext uri="{BB962C8B-B14F-4D97-AF65-F5344CB8AC3E}">
        <p14:creationId xmlns:p14="http://schemas.microsoft.com/office/powerpoint/2010/main" val="1895844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560865" y="27316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794735"/>
            <a:ext cx="10957560" cy="1754326"/>
          </a:xfrm>
          <a:prstGeom prst="rect">
            <a:avLst/>
          </a:prstGeom>
          <a:noFill/>
        </p:spPr>
        <p:txBody>
          <a:bodyPr wrap="square" rtlCol="0">
            <a:spAutoFit/>
          </a:bodyPr>
          <a:lstStyle/>
          <a:p>
            <a:pPr algn="ctr"/>
            <a:r>
              <a:rPr lang="en-GB" sz="3600" u="sng" dirty="0" smtClean="0"/>
              <a:t> Adjusting</a:t>
            </a:r>
          </a:p>
          <a:p>
            <a:pPr algn="ctr"/>
            <a:r>
              <a:rPr lang="en-GB" sz="3600" dirty="0" smtClean="0"/>
              <a:t>Use adjusting to solve these calculations. Show your working out like the example below.</a:t>
            </a:r>
          </a:p>
        </p:txBody>
      </p:sp>
      <p:sp>
        <p:nvSpPr>
          <p:cNvPr id="6" name="TextBox 5"/>
          <p:cNvSpPr txBox="1"/>
          <p:nvPr/>
        </p:nvSpPr>
        <p:spPr>
          <a:xfrm>
            <a:off x="1143502" y="2571884"/>
            <a:ext cx="2887729" cy="646331"/>
          </a:xfrm>
          <a:prstGeom prst="rect">
            <a:avLst/>
          </a:prstGeom>
          <a:noFill/>
        </p:spPr>
        <p:txBody>
          <a:bodyPr wrap="square" rtlCol="0">
            <a:spAutoFit/>
          </a:bodyPr>
          <a:lstStyle/>
          <a:p>
            <a:r>
              <a:rPr lang="en-GB" sz="3600" dirty="0">
                <a:solidFill>
                  <a:srgbClr val="FF0000"/>
                </a:solidFill>
              </a:rPr>
              <a:t>4</a:t>
            </a:r>
            <a:r>
              <a:rPr lang="en-GB" sz="3600" dirty="0" smtClean="0">
                <a:solidFill>
                  <a:srgbClr val="FF0000"/>
                </a:solidFill>
              </a:rPr>
              <a:t>4 + 8 =</a:t>
            </a:r>
            <a:endParaRPr lang="en-GB" sz="3600" dirty="0">
              <a:solidFill>
                <a:srgbClr val="FF0000"/>
              </a:solidFill>
            </a:endParaRPr>
          </a:p>
        </p:txBody>
      </p:sp>
      <p:sp>
        <p:nvSpPr>
          <p:cNvPr id="8" name="TextBox 7"/>
          <p:cNvSpPr txBox="1"/>
          <p:nvPr/>
        </p:nvSpPr>
        <p:spPr>
          <a:xfrm>
            <a:off x="5561762" y="2593061"/>
            <a:ext cx="5956663" cy="646331"/>
          </a:xfrm>
          <a:prstGeom prst="rect">
            <a:avLst/>
          </a:prstGeom>
          <a:noFill/>
        </p:spPr>
        <p:txBody>
          <a:bodyPr wrap="square" rtlCol="0">
            <a:spAutoFit/>
          </a:bodyPr>
          <a:lstStyle/>
          <a:p>
            <a:r>
              <a:rPr lang="en-GB" sz="3600" dirty="0" smtClean="0">
                <a:solidFill>
                  <a:srgbClr val="FF0000"/>
                </a:solidFill>
              </a:rPr>
              <a:t>44 + 10 = 54         54 – 2 = 52</a:t>
            </a:r>
            <a:endParaRPr lang="en-GB" sz="3600" dirty="0">
              <a:solidFill>
                <a:srgbClr val="FF0000"/>
              </a:solidFill>
            </a:endParaRPr>
          </a:p>
        </p:txBody>
      </p:sp>
      <p:sp>
        <p:nvSpPr>
          <p:cNvPr id="9" name="TextBox 8"/>
          <p:cNvSpPr txBox="1"/>
          <p:nvPr/>
        </p:nvSpPr>
        <p:spPr>
          <a:xfrm>
            <a:off x="862148" y="3718612"/>
            <a:ext cx="2599509" cy="2862322"/>
          </a:xfrm>
          <a:prstGeom prst="rect">
            <a:avLst/>
          </a:prstGeom>
          <a:noFill/>
        </p:spPr>
        <p:txBody>
          <a:bodyPr wrap="square" rtlCol="0">
            <a:spAutoFit/>
          </a:bodyPr>
          <a:lstStyle/>
          <a:p>
            <a:pPr marL="342900" indent="-342900">
              <a:buAutoNum type="arabicParenR"/>
            </a:pPr>
            <a:r>
              <a:rPr lang="en-GB" sz="3600" dirty="0" smtClean="0"/>
              <a:t>25 + 9 =</a:t>
            </a:r>
          </a:p>
          <a:p>
            <a:pPr marL="342900" indent="-342900">
              <a:buAutoNum type="arabicParenR"/>
            </a:pPr>
            <a:endParaRPr lang="en-GB" sz="3600" dirty="0"/>
          </a:p>
          <a:p>
            <a:pPr marL="342900" indent="-342900">
              <a:buAutoNum type="arabicParenR"/>
            </a:pPr>
            <a:r>
              <a:rPr lang="en-GB" sz="3600" dirty="0" smtClean="0"/>
              <a:t>63 + 8 =</a:t>
            </a:r>
          </a:p>
          <a:p>
            <a:pPr marL="342900" indent="-342900">
              <a:buAutoNum type="arabicParenR"/>
            </a:pPr>
            <a:endParaRPr lang="en-GB" sz="3600" dirty="0"/>
          </a:p>
          <a:p>
            <a:pPr marL="342900" indent="-342900">
              <a:buAutoNum type="arabicParenR"/>
            </a:pPr>
            <a:r>
              <a:rPr lang="en-GB" sz="3600" dirty="0" smtClean="0"/>
              <a:t>72 + 9 =</a:t>
            </a:r>
            <a:endParaRPr lang="en-GB" sz="3600" dirty="0"/>
          </a:p>
        </p:txBody>
      </p:sp>
    </p:spTree>
    <p:extLst>
      <p:ext uri="{BB962C8B-B14F-4D97-AF65-F5344CB8AC3E}">
        <p14:creationId xmlns:p14="http://schemas.microsoft.com/office/powerpoint/2010/main" val="6334036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560865" y="273161"/>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794735"/>
            <a:ext cx="10957560" cy="1754326"/>
          </a:xfrm>
          <a:prstGeom prst="rect">
            <a:avLst/>
          </a:prstGeom>
          <a:noFill/>
        </p:spPr>
        <p:txBody>
          <a:bodyPr wrap="square" rtlCol="0">
            <a:spAutoFit/>
          </a:bodyPr>
          <a:lstStyle/>
          <a:p>
            <a:pPr algn="ctr"/>
            <a:r>
              <a:rPr lang="en-GB" sz="3600" u="sng" dirty="0" smtClean="0"/>
              <a:t> Adjusting </a:t>
            </a:r>
            <a:r>
              <a:rPr lang="en-GB" sz="3600" u="sng" dirty="0" smtClean="0">
                <a:solidFill>
                  <a:srgbClr val="FF0000"/>
                </a:solidFill>
              </a:rPr>
              <a:t>ANSWERS</a:t>
            </a:r>
          </a:p>
          <a:p>
            <a:pPr algn="ctr"/>
            <a:r>
              <a:rPr lang="en-GB" sz="3600" dirty="0" smtClean="0"/>
              <a:t>Use adjusting to solve these calculations. Show your working out like the example below.</a:t>
            </a:r>
          </a:p>
        </p:txBody>
      </p:sp>
      <p:sp>
        <p:nvSpPr>
          <p:cNvPr id="6" name="TextBox 5"/>
          <p:cNvSpPr txBox="1"/>
          <p:nvPr/>
        </p:nvSpPr>
        <p:spPr>
          <a:xfrm>
            <a:off x="1143502" y="2571884"/>
            <a:ext cx="2887729" cy="646331"/>
          </a:xfrm>
          <a:prstGeom prst="rect">
            <a:avLst/>
          </a:prstGeom>
          <a:noFill/>
        </p:spPr>
        <p:txBody>
          <a:bodyPr wrap="square" rtlCol="0">
            <a:spAutoFit/>
          </a:bodyPr>
          <a:lstStyle/>
          <a:p>
            <a:r>
              <a:rPr lang="en-GB" sz="3600" dirty="0">
                <a:solidFill>
                  <a:srgbClr val="FF0000"/>
                </a:solidFill>
              </a:rPr>
              <a:t>4</a:t>
            </a:r>
            <a:r>
              <a:rPr lang="en-GB" sz="3600" dirty="0" smtClean="0">
                <a:solidFill>
                  <a:srgbClr val="FF0000"/>
                </a:solidFill>
              </a:rPr>
              <a:t>4 + 8 =</a:t>
            </a:r>
            <a:endParaRPr lang="en-GB" sz="3600" dirty="0">
              <a:solidFill>
                <a:srgbClr val="FF0000"/>
              </a:solidFill>
            </a:endParaRPr>
          </a:p>
        </p:txBody>
      </p:sp>
      <p:sp>
        <p:nvSpPr>
          <p:cNvPr id="8" name="TextBox 7"/>
          <p:cNvSpPr txBox="1"/>
          <p:nvPr/>
        </p:nvSpPr>
        <p:spPr>
          <a:xfrm>
            <a:off x="5561762" y="2593061"/>
            <a:ext cx="5956663" cy="646331"/>
          </a:xfrm>
          <a:prstGeom prst="rect">
            <a:avLst/>
          </a:prstGeom>
          <a:noFill/>
        </p:spPr>
        <p:txBody>
          <a:bodyPr wrap="square" rtlCol="0">
            <a:spAutoFit/>
          </a:bodyPr>
          <a:lstStyle/>
          <a:p>
            <a:r>
              <a:rPr lang="en-GB" sz="3600" dirty="0" smtClean="0">
                <a:solidFill>
                  <a:srgbClr val="FF0000"/>
                </a:solidFill>
              </a:rPr>
              <a:t>44 + 10 = 54         54 – 2 = 53</a:t>
            </a:r>
            <a:endParaRPr lang="en-GB" sz="3600" dirty="0">
              <a:solidFill>
                <a:srgbClr val="FF0000"/>
              </a:solidFill>
            </a:endParaRPr>
          </a:p>
        </p:txBody>
      </p:sp>
      <p:sp>
        <p:nvSpPr>
          <p:cNvPr id="9" name="TextBox 8"/>
          <p:cNvSpPr txBox="1"/>
          <p:nvPr/>
        </p:nvSpPr>
        <p:spPr>
          <a:xfrm>
            <a:off x="862148" y="3718612"/>
            <a:ext cx="2599509" cy="2862322"/>
          </a:xfrm>
          <a:prstGeom prst="rect">
            <a:avLst/>
          </a:prstGeom>
          <a:noFill/>
        </p:spPr>
        <p:txBody>
          <a:bodyPr wrap="square" rtlCol="0">
            <a:spAutoFit/>
          </a:bodyPr>
          <a:lstStyle/>
          <a:p>
            <a:pPr marL="342900" indent="-342900">
              <a:buAutoNum type="arabicParenR"/>
            </a:pPr>
            <a:r>
              <a:rPr lang="en-GB" sz="3600" dirty="0" smtClean="0"/>
              <a:t>25 + 9 = </a:t>
            </a:r>
            <a:r>
              <a:rPr lang="en-GB" sz="3600" dirty="0" smtClean="0">
                <a:solidFill>
                  <a:srgbClr val="FF0000"/>
                </a:solidFill>
              </a:rPr>
              <a:t>34</a:t>
            </a:r>
          </a:p>
          <a:p>
            <a:pPr marL="342900" indent="-342900">
              <a:buAutoNum type="arabicParenR"/>
            </a:pPr>
            <a:endParaRPr lang="en-GB" sz="3600" dirty="0"/>
          </a:p>
          <a:p>
            <a:pPr marL="342900" indent="-342900">
              <a:buAutoNum type="arabicParenR"/>
            </a:pPr>
            <a:r>
              <a:rPr lang="en-GB" sz="3600" dirty="0" smtClean="0"/>
              <a:t>63 + 8 = </a:t>
            </a:r>
            <a:r>
              <a:rPr lang="en-GB" sz="3600" dirty="0" smtClean="0">
                <a:solidFill>
                  <a:srgbClr val="FF0000"/>
                </a:solidFill>
              </a:rPr>
              <a:t>71</a:t>
            </a:r>
          </a:p>
          <a:p>
            <a:pPr marL="342900" indent="-342900">
              <a:buAutoNum type="arabicParenR"/>
            </a:pPr>
            <a:endParaRPr lang="en-GB" sz="3600" dirty="0"/>
          </a:p>
          <a:p>
            <a:pPr marL="342900" indent="-342900">
              <a:buAutoNum type="arabicParenR"/>
            </a:pPr>
            <a:r>
              <a:rPr lang="en-GB" sz="3600" dirty="0" smtClean="0"/>
              <a:t>72 + 9 = </a:t>
            </a:r>
            <a:endParaRPr lang="en-GB" sz="3600" dirty="0"/>
          </a:p>
        </p:txBody>
      </p:sp>
      <p:sp>
        <p:nvSpPr>
          <p:cNvPr id="10" name="TextBox 9"/>
          <p:cNvSpPr txBox="1"/>
          <p:nvPr/>
        </p:nvSpPr>
        <p:spPr>
          <a:xfrm>
            <a:off x="5561761" y="3718612"/>
            <a:ext cx="5956663" cy="646331"/>
          </a:xfrm>
          <a:prstGeom prst="rect">
            <a:avLst/>
          </a:prstGeom>
          <a:noFill/>
        </p:spPr>
        <p:txBody>
          <a:bodyPr wrap="square" rtlCol="0">
            <a:spAutoFit/>
          </a:bodyPr>
          <a:lstStyle/>
          <a:p>
            <a:r>
              <a:rPr lang="en-GB" sz="3600" dirty="0" smtClean="0">
                <a:solidFill>
                  <a:srgbClr val="FF0000"/>
                </a:solidFill>
              </a:rPr>
              <a:t>25 + 10 = 35         35 – 1 = 34</a:t>
            </a:r>
            <a:endParaRPr lang="en-GB" sz="3600" dirty="0">
              <a:solidFill>
                <a:srgbClr val="FF0000"/>
              </a:solidFill>
            </a:endParaRPr>
          </a:p>
        </p:txBody>
      </p:sp>
      <p:sp>
        <p:nvSpPr>
          <p:cNvPr id="11" name="TextBox 10"/>
          <p:cNvSpPr txBox="1"/>
          <p:nvPr/>
        </p:nvSpPr>
        <p:spPr>
          <a:xfrm>
            <a:off x="5561760" y="4826607"/>
            <a:ext cx="5956663" cy="646331"/>
          </a:xfrm>
          <a:prstGeom prst="rect">
            <a:avLst/>
          </a:prstGeom>
          <a:noFill/>
        </p:spPr>
        <p:txBody>
          <a:bodyPr wrap="square" rtlCol="0">
            <a:spAutoFit/>
          </a:bodyPr>
          <a:lstStyle/>
          <a:p>
            <a:r>
              <a:rPr lang="en-GB" sz="3600" dirty="0" smtClean="0">
                <a:solidFill>
                  <a:srgbClr val="FF0000"/>
                </a:solidFill>
              </a:rPr>
              <a:t>63 + 10 = 73         73 – 2 = 71</a:t>
            </a:r>
            <a:endParaRPr lang="en-GB" sz="3600" dirty="0">
              <a:solidFill>
                <a:srgbClr val="FF0000"/>
              </a:solidFill>
            </a:endParaRPr>
          </a:p>
        </p:txBody>
      </p:sp>
      <p:sp>
        <p:nvSpPr>
          <p:cNvPr id="12" name="TextBox 11"/>
          <p:cNvSpPr txBox="1"/>
          <p:nvPr/>
        </p:nvSpPr>
        <p:spPr>
          <a:xfrm>
            <a:off x="5561760" y="5861726"/>
            <a:ext cx="5956663" cy="646331"/>
          </a:xfrm>
          <a:prstGeom prst="rect">
            <a:avLst/>
          </a:prstGeom>
          <a:noFill/>
        </p:spPr>
        <p:txBody>
          <a:bodyPr wrap="square" rtlCol="0">
            <a:spAutoFit/>
          </a:bodyPr>
          <a:lstStyle/>
          <a:p>
            <a:r>
              <a:rPr lang="en-GB" sz="3600" dirty="0" smtClean="0">
                <a:solidFill>
                  <a:srgbClr val="FF0000"/>
                </a:solidFill>
              </a:rPr>
              <a:t>72 + 10 = 82	     82 – 1 = 81</a:t>
            </a:r>
            <a:endParaRPr lang="en-GB" sz="3600" dirty="0">
              <a:solidFill>
                <a:srgbClr val="FF0000"/>
              </a:solidFill>
            </a:endParaRPr>
          </a:p>
        </p:txBody>
      </p:sp>
    </p:spTree>
    <p:extLst>
      <p:ext uri="{BB962C8B-B14F-4D97-AF65-F5344CB8AC3E}">
        <p14:creationId xmlns:p14="http://schemas.microsoft.com/office/powerpoint/2010/main" val="18439252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2522386" y="1005840"/>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794735"/>
            <a:ext cx="10957560" cy="1938992"/>
          </a:xfrm>
          <a:prstGeom prst="rect">
            <a:avLst/>
          </a:prstGeom>
          <a:noFill/>
        </p:spPr>
        <p:txBody>
          <a:bodyPr wrap="square" rtlCol="0">
            <a:spAutoFit/>
          </a:bodyPr>
          <a:lstStyle/>
          <a:p>
            <a:pPr algn="ctr"/>
            <a:r>
              <a:rPr lang="en-GB" sz="3600" u="sng" dirty="0" smtClean="0"/>
              <a:t> Partitioning</a:t>
            </a:r>
          </a:p>
          <a:p>
            <a:pPr algn="ctr"/>
            <a:r>
              <a:rPr lang="en-GB" sz="2800" dirty="0" smtClean="0"/>
              <a:t>When you are adding numbers that have digits in more than one place value column it can help to partition one of the numbers and add the place value columns separately.</a:t>
            </a:r>
          </a:p>
        </p:txBody>
      </p:sp>
      <p:sp>
        <p:nvSpPr>
          <p:cNvPr id="4" name="TextBox 3"/>
          <p:cNvSpPr txBox="1"/>
          <p:nvPr/>
        </p:nvSpPr>
        <p:spPr>
          <a:xfrm>
            <a:off x="1360374" y="3339415"/>
            <a:ext cx="2534194" cy="646331"/>
          </a:xfrm>
          <a:prstGeom prst="rect">
            <a:avLst/>
          </a:prstGeom>
          <a:noFill/>
        </p:spPr>
        <p:txBody>
          <a:bodyPr wrap="square" rtlCol="0">
            <a:spAutoFit/>
          </a:bodyPr>
          <a:lstStyle/>
          <a:p>
            <a:r>
              <a:rPr lang="en-GB" sz="3600" dirty="0" smtClean="0"/>
              <a:t>56 + 23 =</a:t>
            </a:r>
            <a:endParaRPr lang="en-GB" sz="3600" dirty="0"/>
          </a:p>
        </p:txBody>
      </p:sp>
      <p:grpSp>
        <p:nvGrpSpPr>
          <p:cNvPr id="21" name="Group 20"/>
          <p:cNvGrpSpPr/>
          <p:nvPr/>
        </p:nvGrpSpPr>
        <p:grpSpPr>
          <a:xfrm>
            <a:off x="4711284" y="2955692"/>
            <a:ext cx="2289610" cy="1615594"/>
            <a:chOff x="6668589" y="2832364"/>
            <a:chExt cx="2289610" cy="1615594"/>
          </a:xfrm>
        </p:grpSpPr>
        <p:sp>
          <p:nvSpPr>
            <p:cNvPr id="13" name="Oval 12"/>
            <p:cNvSpPr/>
            <p:nvPr/>
          </p:nvSpPr>
          <p:spPr>
            <a:xfrm>
              <a:off x="7302137" y="2832364"/>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dirty="0" smtClean="0"/>
                <a:t>23</a:t>
              </a:r>
              <a:endParaRPr lang="en-GB" sz="3200" dirty="0"/>
            </a:p>
          </p:txBody>
        </p:sp>
        <p:sp>
          <p:nvSpPr>
            <p:cNvPr id="14" name="Oval 1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dirty="0" smtClean="0"/>
                <a:t>3</a:t>
              </a:r>
              <a:endParaRPr lang="en-GB" sz="3200" dirty="0"/>
            </a:p>
          </p:txBody>
        </p:sp>
        <p:sp>
          <p:nvSpPr>
            <p:cNvPr id="15" name="Oval 1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dirty="0" smtClean="0"/>
                <a:t>20</a:t>
              </a:r>
              <a:endParaRPr lang="en-GB" sz="3200" dirty="0"/>
            </a:p>
          </p:txBody>
        </p:sp>
        <p:cxnSp>
          <p:nvCxnSpPr>
            <p:cNvPr id="17" name="Straight Connector 16"/>
            <p:cNvCxnSpPr>
              <a:stCxn id="15" idx="0"/>
              <a:endCxn id="1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a:stCxn id="14" idx="0"/>
              <a:endCxn id="1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22" name="TextBox 21"/>
          <p:cNvSpPr txBox="1"/>
          <p:nvPr/>
        </p:nvSpPr>
        <p:spPr>
          <a:xfrm>
            <a:off x="7209210" y="3123971"/>
            <a:ext cx="4516734" cy="1077218"/>
          </a:xfrm>
          <a:prstGeom prst="rect">
            <a:avLst/>
          </a:prstGeom>
          <a:noFill/>
        </p:spPr>
        <p:txBody>
          <a:bodyPr wrap="square" rtlCol="0">
            <a:spAutoFit/>
          </a:bodyPr>
          <a:lstStyle/>
          <a:p>
            <a:pPr algn="ctr"/>
            <a:r>
              <a:rPr lang="en-GB" sz="3200" dirty="0" smtClean="0"/>
              <a:t>56 + </a:t>
            </a:r>
            <a:r>
              <a:rPr lang="en-GB" sz="3200" dirty="0" smtClean="0">
                <a:solidFill>
                  <a:srgbClr val="FF0000"/>
                </a:solidFill>
              </a:rPr>
              <a:t>20</a:t>
            </a:r>
            <a:r>
              <a:rPr lang="en-GB" sz="3200" dirty="0" smtClean="0"/>
              <a:t> = 76</a:t>
            </a:r>
          </a:p>
          <a:p>
            <a:pPr algn="ctr"/>
            <a:r>
              <a:rPr lang="en-GB" sz="3200" dirty="0" smtClean="0"/>
              <a:t>76 + </a:t>
            </a:r>
            <a:r>
              <a:rPr lang="en-GB" sz="3200" dirty="0" smtClean="0">
                <a:solidFill>
                  <a:srgbClr val="FF0000"/>
                </a:solidFill>
              </a:rPr>
              <a:t>3</a:t>
            </a:r>
            <a:r>
              <a:rPr lang="en-GB" sz="3200" dirty="0" smtClean="0"/>
              <a:t> = 79</a:t>
            </a:r>
            <a:endParaRPr lang="en-GB" sz="3200" dirty="0"/>
          </a:p>
        </p:txBody>
      </p:sp>
      <p:sp>
        <p:nvSpPr>
          <p:cNvPr id="23" name="TextBox 22"/>
          <p:cNvSpPr txBox="1"/>
          <p:nvPr/>
        </p:nvSpPr>
        <p:spPr>
          <a:xfrm>
            <a:off x="979786" y="5326116"/>
            <a:ext cx="10119718" cy="954107"/>
          </a:xfrm>
          <a:prstGeom prst="rect">
            <a:avLst/>
          </a:prstGeom>
          <a:noFill/>
        </p:spPr>
        <p:txBody>
          <a:bodyPr wrap="square" rtlCol="0">
            <a:spAutoFit/>
          </a:bodyPr>
          <a:lstStyle/>
          <a:p>
            <a:pPr algn="ctr"/>
            <a:r>
              <a:rPr lang="en-GB" sz="2800" dirty="0" smtClean="0">
                <a:solidFill>
                  <a:srgbClr val="FF0000"/>
                </a:solidFill>
              </a:rPr>
              <a:t>Top tip: Make sure you add the second place value column to the answer you get from adding the first place value column.</a:t>
            </a:r>
            <a:endParaRPr lang="en-GB" sz="2800" dirty="0">
              <a:solidFill>
                <a:srgbClr val="FF0000"/>
              </a:solidFill>
            </a:endParaRPr>
          </a:p>
        </p:txBody>
      </p:sp>
    </p:spTree>
    <p:extLst>
      <p:ext uri="{BB962C8B-B14F-4D97-AF65-F5344CB8AC3E}">
        <p14:creationId xmlns:p14="http://schemas.microsoft.com/office/powerpoint/2010/main" val="26006698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2522386" y="1005840"/>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794735"/>
            <a:ext cx="10957560" cy="1200329"/>
          </a:xfrm>
          <a:prstGeom prst="rect">
            <a:avLst/>
          </a:prstGeom>
          <a:noFill/>
        </p:spPr>
        <p:txBody>
          <a:bodyPr wrap="square" rtlCol="0">
            <a:spAutoFit/>
          </a:bodyPr>
          <a:lstStyle/>
          <a:p>
            <a:pPr algn="ctr"/>
            <a:r>
              <a:rPr lang="en-GB" sz="3600" u="sng" dirty="0" smtClean="0"/>
              <a:t> Partitioning</a:t>
            </a:r>
          </a:p>
          <a:p>
            <a:pPr algn="ctr"/>
            <a:r>
              <a:rPr lang="en-GB" sz="2800" dirty="0" smtClean="0"/>
              <a:t>Solve these additions using partitioning</a:t>
            </a:r>
            <a:r>
              <a:rPr lang="en-GB" sz="3600" dirty="0" smtClean="0"/>
              <a:t>.</a:t>
            </a:r>
          </a:p>
        </p:txBody>
      </p:sp>
      <p:sp>
        <p:nvSpPr>
          <p:cNvPr id="4" name="TextBox 3"/>
          <p:cNvSpPr txBox="1"/>
          <p:nvPr/>
        </p:nvSpPr>
        <p:spPr>
          <a:xfrm>
            <a:off x="1287224" y="2377108"/>
            <a:ext cx="2534194" cy="646331"/>
          </a:xfrm>
          <a:prstGeom prst="rect">
            <a:avLst/>
          </a:prstGeom>
          <a:noFill/>
        </p:spPr>
        <p:txBody>
          <a:bodyPr wrap="square" rtlCol="0">
            <a:spAutoFit/>
          </a:bodyPr>
          <a:lstStyle/>
          <a:p>
            <a:r>
              <a:rPr lang="en-GB" sz="3600" dirty="0" smtClean="0"/>
              <a:t>73 + 26 =</a:t>
            </a:r>
            <a:endParaRPr lang="en-GB" sz="3600" dirty="0"/>
          </a:p>
        </p:txBody>
      </p:sp>
      <p:grpSp>
        <p:nvGrpSpPr>
          <p:cNvPr id="21" name="Group 20"/>
          <p:cNvGrpSpPr/>
          <p:nvPr/>
        </p:nvGrpSpPr>
        <p:grpSpPr>
          <a:xfrm>
            <a:off x="4935384" y="2150014"/>
            <a:ext cx="1885606" cy="1269040"/>
            <a:chOff x="6668589" y="2807721"/>
            <a:chExt cx="2289610" cy="1640237"/>
          </a:xfrm>
        </p:grpSpPr>
        <p:sp>
          <p:nvSpPr>
            <p:cNvPr id="13" name="Oval 12"/>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14" name="Oval 1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15" name="Oval 1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17" name="Straight Connector 16"/>
            <p:cNvCxnSpPr>
              <a:stCxn id="15" idx="0"/>
              <a:endCxn id="1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a:stCxn id="14" idx="0"/>
              <a:endCxn id="1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16" name="TextBox 15"/>
          <p:cNvSpPr txBox="1"/>
          <p:nvPr/>
        </p:nvSpPr>
        <p:spPr>
          <a:xfrm>
            <a:off x="1291954" y="5615042"/>
            <a:ext cx="2534194" cy="646331"/>
          </a:xfrm>
          <a:prstGeom prst="rect">
            <a:avLst/>
          </a:prstGeom>
          <a:noFill/>
        </p:spPr>
        <p:txBody>
          <a:bodyPr wrap="square" rtlCol="0">
            <a:spAutoFit/>
          </a:bodyPr>
          <a:lstStyle/>
          <a:p>
            <a:r>
              <a:rPr lang="en-GB" sz="3600" dirty="0" smtClean="0"/>
              <a:t>254 + 33 =</a:t>
            </a:r>
            <a:endParaRPr lang="en-GB" sz="3600" dirty="0"/>
          </a:p>
        </p:txBody>
      </p:sp>
      <p:sp>
        <p:nvSpPr>
          <p:cNvPr id="18" name="TextBox 17"/>
          <p:cNvSpPr txBox="1"/>
          <p:nvPr/>
        </p:nvSpPr>
        <p:spPr>
          <a:xfrm>
            <a:off x="1255289" y="3958041"/>
            <a:ext cx="2534194" cy="646331"/>
          </a:xfrm>
          <a:prstGeom prst="rect">
            <a:avLst/>
          </a:prstGeom>
          <a:noFill/>
        </p:spPr>
        <p:txBody>
          <a:bodyPr wrap="square" rtlCol="0">
            <a:spAutoFit/>
          </a:bodyPr>
          <a:lstStyle/>
          <a:p>
            <a:r>
              <a:rPr lang="en-GB" sz="3600" dirty="0" smtClean="0"/>
              <a:t>125 + 14 =</a:t>
            </a:r>
            <a:endParaRPr lang="en-GB" sz="3600" dirty="0"/>
          </a:p>
        </p:txBody>
      </p:sp>
      <p:grpSp>
        <p:nvGrpSpPr>
          <p:cNvPr id="20" name="Group 19"/>
          <p:cNvGrpSpPr/>
          <p:nvPr/>
        </p:nvGrpSpPr>
        <p:grpSpPr>
          <a:xfrm>
            <a:off x="4935384" y="3716916"/>
            <a:ext cx="1885606" cy="1269040"/>
            <a:chOff x="6668589" y="2807721"/>
            <a:chExt cx="2289610" cy="1640237"/>
          </a:xfrm>
        </p:grpSpPr>
        <p:sp>
          <p:nvSpPr>
            <p:cNvPr id="24" name="Oval 23"/>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25" name="Oval 24"/>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26" name="Oval 25"/>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27" name="Straight Connector 26"/>
            <p:cNvCxnSpPr>
              <a:stCxn id="26" idx="0"/>
              <a:endCxn id="24"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28" name="Straight Connector 27"/>
            <p:cNvCxnSpPr>
              <a:stCxn id="25" idx="0"/>
              <a:endCxn id="24"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Group 28"/>
          <p:cNvGrpSpPr/>
          <p:nvPr/>
        </p:nvGrpSpPr>
        <p:grpSpPr>
          <a:xfrm>
            <a:off x="4925344" y="5283818"/>
            <a:ext cx="1885606" cy="1269040"/>
            <a:chOff x="6668589" y="2807721"/>
            <a:chExt cx="2289610" cy="1640237"/>
          </a:xfrm>
        </p:grpSpPr>
        <p:sp>
          <p:nvSpPr>
            <p:cNvPr id="30" name="Oval 29"/>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31" name="Oval 30"/>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32" name="Oval 31"/>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33" name="Straight Connector 32"/>
            <p:cNvCxnSpPr>
              <a:stCxn id="32" idx="0"/>
              <a:endCxn id="30"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Connector 33"/>
            <p:cNvCxnSpPr>
              <a:stCxn id="31" idx="0"/>
              <a:endCxn id="30"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1123432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 name="TextBox 1"/>
          <p:cNvSpPr txBox="1"/>
          <p:nvPr/>
        </p:nvSpPr>
        <p:spPr>
          <a:xfrm>
            <a:off x="2522386" y="1005840"/>
            <a:ext cx="9312813" cy="2923877"/>
          </a:xfrm>
          <a:prstGeom prst="rect">
            <a:avLst/>
          </a:prstGeom>
          <a:noFill/>
        </p:spPr>
        <p:txBody>
          <a:bodyPr wrap="square" rtlCol="0">
            <a:spAutoFit/>
          </a:bodyPr>
          <a:lstStyle/>
          <a:p>
            <a:endParaRPr lang="en-GB" sz="2800" dirty="0">
              <a:latin typeface="+mj-lt"/>
            </a:endParaRPr>
          </a:p>
          <a:p>
            <a:endParaRPr lang="en-GB" sz="2800" dirty="0" smtClean="0">
              <a:latin typeface="+mj-lt"/>
            </a:endParaRPr>
          </a:p>
          <a:p>
            <a:endParaRPr lang="en-GB" sz="3200" dirty="0">
              <a:latin typeface="+mj-lt"/>
            </a:endParaRPr>
          </a:p>
          <a:p>
            <a:endParaRPr lang="en-GB" sz="3200" dirty="0" smtClean="0">
              <a:latin typeface="+mj-lt"/>
            </a:endParaRPr>
          </a:p>
          <a:p>
            <a:endParaRPr lang="en-GB" sz="3200" dirty="0">
              <a:latin typeface="+mj-lt"/>
            </a:endParaRPr>
          </a:p>
          <a:p>
            <a:endParaRPr lang="en-GB" sz="3200" dirty="0">
              <a:latin typeface="+mj-lt"/>
            </a:endParaRPr>
          </a:p>
        </p:txBody>
      </p:sp>
      <p:sp>
        <p:nvSpPr>
          <p:cNvPr id="5" name="Title 1"/>
          <p:cNvSpPr>
            <a:spLocks noGrp="1"/>
          </p:cNvSpPr>
          <p:nvPr>
            <p:ph type="ctrTitle"/>
          </p:nvPr>
        </p:nvSpPr>
        <p:spPr>
          <a:xfrm>
            <a:off x="387531" y="62920"/>
            <a:ext cx="11304228" cy="731815"/>
          </a:xfrm>
          <a:solidFill>
            <a:schemeClr val="bg1"/>
          </a:solidFill>
        </p:spPr>
        <p:txBody>
          <a:bodyPr anchor="ctr" anchorCtr="0">
            <a:normAutofit fontScale="90000"/>
          </a:bodyPr>
          <a:lstStyle/>
          <a:p>
            <a:r>
              <a:rPr lang="en-GB" sz="4800" u="sng" dirty="0" smtClean="0"/>
              <a:t>TLHT add numbers using mental strategies</a:t>
            </a:r>
            <a:endParaRPr lang="en-GB" sz="4800" u="sng" dirty="0"/>
          </a:p>
        </p:txBody>
      </p:sp>
      <p:sp>
        <p:nvSpPr>
          <p:cNvPr id="7" name="TextBox 6"/>
          <p:cNvSpPr txBox="1"/>
          <p:nvPr/>
        </p:nvSpPr>
        <p:spPr>
          <a:xfrm>
            <a:off x="560865" y="794735"/>
            <a:ext cx="10957560" cy="1200329"/>
          </a:xfrm>
          <a:prstGeom prst="rect">
            <a:avLst/>
          </a:prstGeom>
          <a:noFill/>
        </p:spPr>
        <p:txBody>
          <a:bodyPr wrap="square" rtlCol="0">
            <a:spAutoFit/>
          </a:bodyPr>
          <a:lstStyle/>
          <a:p>
            <a:pPr algn="ctr"/>
            <a:r>
              <a:rPr lang="en-GB" sz="3600" u="sng" dirty="0" smtClean="0"/>
              <a:t> Partitioning</a:t>
            </a:r>
          </a:p>
          <a:p>
            <a:pPr algn="ctr"/>
            <a:r>
              <a:rPr lang="en-GB" sz="2800" dirty="0" smtClean="0"/>
              <a:t>Solve these additions using partitioning</a:t>
            </a:r>
            <a:r>
              <a:rPr lang="en-GB" sz="3600" dirty="0" smtClean="0"/>
              <a:t>.</a:t>
            </a:r>
          </a:p>
        </p:txBody>
      </p:sp>
      <p:sp>
        <p:nvSpPr>
          <p:cNvPr id="4" name="TextBox 3"/>
          <p:cNvSpPr txBox="1"/>
          <p:nvPr/>
        </p:nvSpPr>
        <p:spPr>
          <a:xfrm>
            <a:off x="1287224" y="2377108"/>
            <a:ext cx="2534194" cy="646331"/>
          </a:xfrm>
          <a:prstGeom prst="rect">
            <a:avLst/>
          </a:prstGeom>
          <a:noFill/>
        </p:spPr>
        <p:txBody>
          <a:bodyPr wrap="square" rtlCol="0">
            <a:spAutoFit/>
          </a:bodyPr>
          <a:lstStyle/>
          <a:p>
            <a:r>
              <a:rPr lang="en-GB" sz="3600" dirty="0" smtClean="0"/>
              <a:t>73 + 26 = </a:t>
            </a:r>
            <a:r>
              <a:rPr lang="en-GB" sz="3600" dirty="0" smtClean="0">
                <a:solidFill>
                  <a:srgbClr val="FF0000"/>
                </a:solidFill>
              </a:rPr>
              <a:t>99</a:t>
            </a:r>
            <a:endParaRPr lang="en-GB" sz="3600" dirty="0">
              <a:solidFill>
                <a:srgbClr val="FF0000"/>
              </a:solidFill>
            </a:endParaRPr>
          </a:p>
        </p:txBody>
      </p:sp>
      <p:grpSp>
        <p:nvGrpSpPr>
          <p:cNvPr id="21" name="Group 20"/>
          <p:cNvGrpSpPr/>
          <p:nvPr/>
        </p:nvGrpSpPr>
        <p:grpSpPr>
          <a:xfrm>
            <a:off x="4935384" y="2150014"/>
            <a:ext cx="1885606" cy="1269040"/>
            <a:chOff x="6668589" y="2807721"/>
            <a:chExt cx="2289610" cy="1640237"/>
          </a:xfrm>
        </p:grpSpPr>
        <p:sp>
          <p:nvSpPr>
            <p:cNvPr id="13" name="Oval 12"/>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26</a:t>
              </a:r>
              <a:endParaRPr lang="en-GB" sz="2400" dirty="0">
                <a:solidFill>
                  <a:srgbClr val="FF0000"/>
                </a:solidFill>
              </a:endParaRPr>
            </a:p>
          </p:txBody>
        </p:sp>
        <p:sp>
          <p:nvSpPr>
            <p:cNvPr id="14" name="Oval 1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6</a:t>
              </a:r>
              <a:endParaRPr lang="en-GB" sz="2400" dirty="0">
                <a:solidFill>
                  <a:srgbClr val="FF0000"/>
                </a:solidFill>
              </a:endParaRPr>
            </a:p>
          </p:txBody>
        </p:sp>
        <p:sp>
          <p:nvSpPr>
            <p:cNvPr id="15" name="Oval 1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20</a:t>
              </a:r>
              <a:endParaRPr lang="en-GB" sz="2400" dirty="0">
                <a:solidFill>
                  <a:srgbClr val="FF0000"/>
                </a:solidFill>
              </a:endParaRPr>
            </a:p>
          </p:txBody>
        </p:sp>
        <p:cxnSp>
          <p:nvCxnSpPr>
            <p:cNvPr id="17" name="Straight Connector 16"/>
            <p:cNvCxnSpPr>
              <a:stCxn id="15" idx="0"/>
              <a:endCxn id="1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a:stCxn id="14" idx="0"/>
              <a:endCxn id="1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16" name="TextBox 15"/>
          <p:cNvSpPr txBox="1"/>
          <p:nvPr/>
        </p:nvSpPr>
        <p:spPr>
          <a:xfrm>
            <a:off x="1291953" y="5615042"/>
            <a:ext cx="2918263" cy="646331"/>
          </a:xfrm>
          <a:prstGeom prst="rect">
            <a:avLst/>
          </a:prstGeom>
          <a:noFill/>
        </p:spPr>
        <p:txBody>
          <a:bodyPr wrap="square" rtlCol="0">
            <a:spAutoFit/>
          </a:bodyPr>
          <a:lstStyle/>
          <a:p>
            <a:r>
              <a:rPr lang="en-GB" sz="3600" dirty="0" smtClean="0"/>
              <a:t>254 + 33 = </a:t>
            </a:r>
            <a:r>
              <a:rPr lang="en-GB" sz="3600" dirty="0" smtClean="0">
                <a:solidFill>
                  <a:srgbClr val="FF0000"/>
                </a:solidFill>
              </a:rPr>
              <a:t>287</a:t>
            </a:r>
            <a:endParaRPr lang="en-GB" sz="3600" dirty="0">
              <a:solidFill>
                <a:srgbClr val="FF0000"/>
              </a:solidFill>
            </a:endParaRPr>
          </a:p>
        </p:txBody>
      </p:sp>
      <p:sp>
        <p:nvSpPr>
          <p:cNvPr id="18" name="TextBox 17"/>
          <p:cNvSpPr txBox="1"/>
          <p:nvPr/>
        </p:nvSpPr>
        <p:spPr>
          <a:xfrm>
            <a:off x="1255289" y="3958041"/>
            <a:ext cx="2975008" cy="646331"/>
          </a:xfrm>
          <a:prstGeom prst="rect">
            <a:avLst/>
          </a:prstGeom>
          <a:noFill/>
        </p:spPr>
        <p:txBody>
          <a:bodyPr wrap="square" rtlCol="0">
            <a:spAutoFit/>
          </a:bodyPr>
          <a:lstStyle/>
          <a:p>
            <a:r>
              <a:rPr lang="en-GB" sz="3600" dirty="0" smtClean="0"/>
              <a:t>125 + 14 = </a:t>
            </a:r>
            <a:r>
              <a:rPr lang="en-GB" sz="3600" dirty="0" smtClean="0">
                <a:solidFill>
                  <a:srgbClr val="FF0000"/>
                </a:solidFill>
              </a:rPr>
              <a:t>139</a:t>
            </a:r>
            <a:r>
              <a:rPr lang="en-GB" sz="3600" dirty="0" smtClean="0"/>
              <a:t> </a:t>
            </a:r>
            <a:endParaRPr lang="en-GB" sz="3600" dirty="0"/>
          </a:p>
        </p:txBody>
      </p:sp>
      <p:grpSp>
        <p:nvGrpSpPr>
          <p:cNvPr id="20" name="Group 19"/>
          <p:cNvGrpSpPr/>
          <p:nvPr/>
        </p:nvGrpSpPr>
        <p:grpSpPr>
          <a:xfrm>
            <a:off x="4935384" y="3716916"/>
            <a:ext cx="1885606" cy="1269040"/>
            <a:chOff x="6668589" y="2807721"/>
            <a:chExt cx="2289610" cy="1640237"/>
          </a:xfrm>
        </p:grpSpPr>
        <p:sp>
          <p:nvSpPr>
            <p:cNvPr id="24" name="Oval 23"/>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14</a:t>
              </a:r>
              <a:endParaRPr lang="en-GB" sz="2400" dirty="0">
                <a:solidFill>
                  <a:srgbClr val="FF0000"/>
                </a:solidFill>
              </a:endParaRPr>
            </a:p>
          </p:txBody>
        </p:sp>
        <p:sp>
          <p:nvSpPr>
            <p:cNvPr id="25" name="Oval 24"/>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4</a:t>
              </a:r>
              <a:endParaRPr lang="en-GB" sz="2400" dirty="0">
                <a:solidFill>
                  <a:srgbClr val="FF0000"/>
                </a:solidFill>
              </a:endParaRPr>
            </a:p>
          </p:txBody>
        </p:sp>
        <p:sp>
          <p:nvSpPr>
            <p:cNvPr id="26" name="Oval 25"/>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10</a:t>
              </a:r>
              <a:endParaRPr lang="en-GB" sz="2400" dirty="0">
                <a:solidFill>
                  <a:srgbClr val="FF0000"/>
                </a:solidFill>
              </a:endParaRPr>
            </a:p>
          </p:txBody>
        </p:sp>
        <p:cxnSp>
          <p:nvCxnSpPr>
            <p:cNvPr id="27" name="Straight Connector 26"/>
            <p:cNvCxnSpPr>
              <a:stCxn id="26" idx="0"/>
              <a:endCxn id="24"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28" name="Straight Connector 27"/>
            <p:cNvCxnSpPr>
              <a:stCxn id="25" idx="0"/>
              <a:endCxn id="24"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29" name="Group 28"/>
          <p:cNvGrpSpPr/>
          <p:nvPr/>
        </p:nvGrpSpPr>
        <p:grpSpPr>
          <a:xfrm>
            <a:off x="4925344" y="5283818"/>
            <a:ext cx="1885606" cy="1269040"/>
            <a:chOff x="6668589" y="2807721"/>
            <a:chExt cx="2289610" cy="1640237"/>
          </a:xfrm>
        </p:grpSpPr>
        <p:sp>
          <p:nvSpPr>
            <p:cNvPr id="30" name="Oval 29"/>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33</a:t>
              </a:r>
              <a:endParaRPr lang="en-GB" sz="2400" dirty="0">
                <a:solidFill>
                  <a:srgbClr val="FF0000"/>
                </a:solidFill>
              </a:endParaRPr>
            </a:p>
          </p:txBody>
        </p:sp>
        <p:sp>
          <p:nvSpPr>
            <p:cNvPr id="31" name="Oval 30"/>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3</a:t>
              </a:r>
              <a:endParaRPr lang="en-GB" sz="2400" dirty="0">
                <a:solidFill>
                  <a:srgbClr val="FF0000"/>
                </a:solidFill>
              </a:endParaRPr>
            </a:p>
          </p:txBody>
        </p:sp>
        <p:sp>
          <p:nvSpPr>
            <p:cNvPr id="32" name="Oval 31"/>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solidFill>
                    <a:srgbClr val="FF0000"/>
                  </a:solidFill>
                </a:rPr>
                <a:t>30</a:t>
              </a:r>
              <a:endParaRPr lang="en-GB" sz="2400" dirty="0">
                <a:solidFill>
                  <a:srgbClr val="FF0000"/>
                </a:solidFill>
              </a:endParaRPr>
            </a:p>
          </p:txBody>
        </p:sp>
        <p:cxnSp>
          <p:nvCxnSpPr>
            <p:cNvPr id="33" name="Straight Connector 32"/>
            <p:cNvCxnSpPr>
              <a:stCxn id="32" idx="0"/>
              <a:endCxn id="30"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Connector 33"/>
            <p:cNvCxnSpPr>
              <a:stCxn id="31" idx="0"/>
              <a:endCxn id="30"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6" name="TextBox 5"/>
          <p:cNvSpPr txBox="1"/>
          <p:nvPr/>
        </p:nvSpPr>
        <p:spPr>
          <a:xfrm>
            <a:off x="7605713" y="2227250"/>
            <a:ext cx="3030583" cy="1077218"/>
          </a:xfrm>
          <a:prstGeom prst="rect">
            <a:avLst/>
          </a:prstGeom>
          <a:noFill/>
        </p:spPr>
        <p:txBody>
          <a:bodyPr wrap="square" rtlCol="0">
            <a:spAutoFit/>
          </a:bodyPr>
          <a:lstStyle/>
          <a:p>
            <a:pPr algn="ctr"/>
            <a:r>
              <a:rPr lang="en-GB" sz="3200" dirty="0" smtClean="0">
                <a:solidFill>
                  <a:srgbClr val="FF0000"/>
                </a:solidFill>
              </a:rPr>
              <a:t>73 + 20 = 93</a:t>
            </a:r>
          </a:p>
          <a:p>
            <a:pPr algn="ctr"/>
            <a:r>
              <a:rPr lang="en-GB" sz="3200" dirty="0" smtClean="0">
                <a:solidFill>
                  <a:srgbClr val="FF0000"/>
                </a:solidFill>
              </a:rPr>
              <a:t>93 + 6 = 99</a:t>
            </a:r>
            <a:endParaRPr lang="en-GB" sz="3200" dirty="0">
              <a:solidFill>
                <a:srgbClr val="FF0000"/>
              </a:solidFill>
            </a:endParaRPr>
          </a:p>
        </p:txBody>
      </p:sp>
      <p:sp>
        <p:nvSpPr>
          <p:cNvPr id="35" name="TextBox 34"/>
          <p:cNvSpPr txBox="1"/>
          <p:nvPr/>
        </p:nvSpPr>
        <p:spPr>
          <a:xfrm>
            <a:off x="7725264" y="3781041"/>
            <a:ext cx="3030583" cy="1077218"/>
          </a:xfrm>
          <a:prstGeom prst="rect">
            <a:avLst/>
          </a:prstGeom>
          <a:noFill/>
        </p:spPr>
        <p:txBody>
          <a:bodyPr wrap="square" rtlCol="0">
            <a:spAutoFit/>
          </a:bodyPr>
          <a:lstStyle/>
          <a:p>
            <a:pPr algn="ctr"/>
            <a:r>
              <a:rPr lang="en-GB" sz="3200" dirty="0" smtClean="0">
                <a:solidFill>
                  <a:srgbClr val="FF0000"/>
                </a:solidFill>
              </a:rPr>
              <a:t>125 + 10 = 135</a:t>
            </a:r>
          </a:p>
          <a:p>
            <a:pPr algn="ctr"/>
            <a:r>
              <a:rPr lang="en-GB" sz="3200" dirty="0" smtClean="0">
                <a:solidFill>
                  <a:srgbClr val="FF0000"/>
                </a:solidFill>
              </a:rPr>
              <a:t>135 + 4 = 139</a:t>
            </a:r>
          </a:p>
        </p:txBody>
      </p:sp>
      <p:sp>
        <p:nvSpPr>
          <p:cNvPr id="36" name="TextBox 35"/>
          <p:cNvSpPr txBox="1"/>
          <p:nvPr/>
        </p:nvSpPr>
        <p:spPr>
          <a:xfrm>
            <a:off x="7725264" y="5264116"/>
            <a:ext cx="3030583" cy="1077218"/>
          </a:xfrm>
          <a:prstGeom prst="rect">
            <a:avLst/>
          </a:prstGeom>
          <a:noFill/>
        </p:spPr>
        <p:txBody>
          <a:bodyPr wrap="square" rtlCol="0">
            <a:spAutoFit/>
          </a:bodyPr>
          <a:lstStyle/>
          <a:p>
            <a:pPr algn="ctr"/>
            <a:r>
              <a:rPr lang="en-GB" sz="3200" dirty="0" smtClean="0">
                <a:solidFill>
                  <a:srgbClr val="FF0000"/>
                </a:solidFill>
              </a:rPr>
              <a:t>254 + 30 = 284</a:t>
            </a:r>
          </a:p>
          <a:p>
            <a:pPr algn="ctr"/>
            <a:r>
              <a:rPr lang="en-GB" sz="3200" dirty="0" smtClean="0">
                <a:solidFill>
                  <a:srgbClr val="FF0000"/>
                </a:solidFill>
              </a:rPr>
              <a:t>284 + 3 = 287</a:t>
            </a:r>
          </a:p>
        </p:txBody>
      </p:sp>
    </p:spTree>
    <p:extLst>
      <p:ext uri="{BB962C8B-B14F-4D97-AF65-F5344CB8AC3E}">
        <p14:creationId xmlns:p14="http://schemas.microsoft.com/office/powerpoint/2010/main" val="2048212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4566" y="495755"/>
            <a:ext cx="6764383" cy="954224"/>
          </a:xfrm>
          <a:solidFill>
            <a:schemeClr val="bg2"/>
          </a:solidFill>
        </p:spPr>
        <p:txBody>
          <a:bodyPr/>
          <a:lstStyle/>
          <a:p>
            <a:pPr algn="ctr"/>
            <a:r>
              <a:rPr lang="en-GB" dirty="0" smtClean="0"/>
              <a:t>Task 2</a:t>
            </a:r>
            <a:endParaRPr lang="en-GB" dirty="0"/>
          </a:p>
        </p:txBody>
      </p:sp>
      <p:sp>
        <p:nvSpPr>
          <p:cNvPr id="4" name="Title 1"/>
          <p:cNvSpPr txBox="1">
            <a:spLocks/>
          </p:cNvSpPr>
          <p:nvPr/>
        </p:nvSpPr>
        <p:spPr>
          <a:xfrm>
            <a:off x="1005338" y="3171880"/>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Tree>
    <p:extLst>
      <p:ext uri="{BB962C8B-B14F-4D97-AF65-F5344CB8AC3E}">
        <p14:creationId xmlns:p14="http://schemas.microsoft.com/office/powerpoint/2010/main" val="2375610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the counting up strategy.</a:t>
            </a:r>
            <a:endParaRPr lang="en-GB" sz="2800" dirty="0"/>
          </a:p>
        </p:txBody>
      </p:sp>
      <p:sp>
        <p:nvSpPr>
          <p:cNvPr id="6" name="TextBox 5"/>
          <p:cNvSpPr txBox="1"/>
          <p:nvPr/>
        </p:nvSpPr>
        <p:spPr>
          <a:xfrm>
            <a:off x="798192" y="2270373"/>
            <a:ext cx="4113442" cy="3539430"/>
          </a:xfrm>
          <a:prstGeom prst="rect">
            <a:avLst/>
          </a:prstGeom>
          <a:noFill/>
        </p:spPr>
        <p:txBody>
          <a:bodyPr wrap="square" rtlCol="0">
            <a:spAutoFit/>
          </a:bodyPr>
          <a:lstStyle/>
          <a:p>
            <a:pPr marL="514350" indent="-514350">
              <a:buAutoNum type="arabicPeriod"/>
            </a:pPr>
            <a:r>
              <a:rPr lang="en-GB" sz="3200" dirty="0" smtClean="0"/>
              <a:t>54 + 5 = </a:t>
            </a:r>
          </a:p>
          <a:p>
            <a:pPr marL="514350" indent="-514350">
              <a:buAutoNum type="arabicPeriod"/>
            </a:pPr>
            <a:endParaRPr lang="en-GB" sz="3200" dirty="0"/>
          </a:p>
          <a:p>
            <a:pPr marL="514350" indent="-514350">
              <a:buAutoNum type="arabicPeriod"/>
            </a:pPr>
            <a:r>
              <a:rPr lang="en-GB" sz="3200" dirty="0" smtClean="0"/>
              <a:t>132 + 6 =</a:t>
            </a:r>
          </a:p>
          <a:p>
            <a:pPr marL="514350" indent="-514350">
              <a:buAutoNum type="arabicPeriod"/>
            </a:pPr>
            <a:endParaRPr lang="en-GB" sz="3200" dirty="0"/>
          </a:p>
          <a:p>
            <a:pPr marL="514350" indent="-514350">
              <a:buAutoNum type="arabicPeriod"/>
            </a:pPr>
            <a:r>
              <a:rPr lang="en-GB" sz="3200" dirty="0" smtClean="0"/>
              <a:t>23 + 40 = </a:t>
            </a:r>
          </a:p>
          <a:p>
            <a:pPr marL="514350" indent="-514350">
              <a:buAutoNum type="arabicPeriod"/>
            </a:pPr>
            <a:endParaRPr lang="en-GB" sz="3200" dirty="0"/>
          </a:p>
          <a:p>
            <a:pPr marL="514350" indent="-514350">
              <a:buAutoNum type="arabicPeriod"/>
            </a:pPr>
            <a:r>
              <a:rPr lang="en-GB" sz="3200" dirty="0" smtClean="0"/>
              <a:t>420 + 60 =   </a:t>
            </a:r>
            <a:endParaRPr lang="en-GB" sz="3200" dirty="0"/>
          </a:p>
        </p:txBody>
      </p:sp>
      <p:pic>
        <p:nvPicPr>
          <p:cNvPr id="12" name="Picture 11"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201" y="2068389"/>
            <a:ext cx="5876925" cy="837565"/>
          </a:xfrm>
          <a:prstGeom prst="rect">
            <a:avLst/>
          </a:prstGeom>
          <a:noFill/>
          <a:ln>
            <a:noFill/>
          </a:ln>
          <a:extLst>
            <a:ext uri="{53640926-AAD7-44D8-BBD7-CCE9431645EC}">
              <a14:shadowObscured xmlns:a14="http://schemas.microsoft.com/office/drawing/2010/main"/>
            </a:ext>
          </a:extLst>
        </p:spPr>
      </p:pic>
      <p:pic>
        <p:nvPicPr>
          <p:cNvPr id="13" name="Picture 12"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198" y="3076320"/>
            <a:ext cx="5876925" cy="837565"/>
          </a:xfrm>
          <a:prstGeom prst="rect">
            <a:avLst/>
          </a:prstGeom>
          <a:noFill/>
          <a:ln>
            <a:noFill/>
          </a:ln>
          <a:extLst>
            <a:ext uri="{53640926-AAD7-44D8-BBD7-CCE9431645EC}">
              <a14:shadowObscured xmlns:a14="http://schemas.microsoft.com/office/drawing/2010/main"/>
            </a:ext>
          </a:extLst>
        </p:spPr>
      </p:pic>
      <p:pic>
        <p:nvPicPr>
          <p:cNvPr id="14" name="Picture 13"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198" y="4138928"/>
            <a:ext cx="5876925" cy="837565"/>
          </a:xfrm>
          <a:prstGeom prst="rect">
            <a:avLst/>
          </a:prstGeom>
          <a:noFill/>
          <a:ln>
            <a:noFill/>
          </a:ln>
          <a:extLst>
            <a:ext uri="{53640926-AAD7-44D8-BBD7-CCE9431645EC}">
              <a14:shadowObscured xmlns:a14="http://schemas.microsoft.com/office/drawing/2010/main"/>
            </a:ext>
          </a:extLst>
        </p:spPr>
      </p:pic>
      <p:pic>
        <p:nvPicPr>
          <p:cNvPr id="15" name="Picture 14"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198" y="5150291"/>
            <a:ext cx="5876925" cy="83756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290542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the nearest 10 strategy. </a:t>
            </a:r>
            <a:r>
              <a:rPr lang="en-GB" sz="2800" dirty="0" smtClean="0">
                <a:solidFill>
                  <a:srgbClr val="FF0000"/>
                </a:solidFill>
              </a:rPr>
              <a:t>ANSWERS</a:t>
            </a:r>
            <a:endParaRPr lang="en-GB" sz="2800" dirty="0">
              <a:solidFill>
                <a:srgbClr val="FF0000"/>
              </a:solidFill>
            </a:endParaRPr>
          </a:p>
        </p:txBody>
      </p:sp>
      <p:sp>
        <p:nvSpPr>
          <p:cNvPr id="6" name="TextBox 5"/>
          <p:cNvSpPr txBox="1"/>
          <p:nvPr/>
        </p:nvSpPr>
        <p:spPr>
          <a:xfrm>
            <a:off x="798192" y="2270373"/>
            <a:ext cx="4113442" cy="3539430"/>
          </a:xfrm>
          <a:prstGeom prst="rect">
            <a:avLst/>
          </a:prstGeom>
          <a:noFill/>
        </p:spPr>
        <p:txBody>
          <a:bodyPr wrap="square" rtlCol="0">
            <a:spAutoFit/>
          </a:bodyPr>
          <a:lstStyle/>
          <a:p>
            <a:pPr marL="514350" indent="-514350">
              <a:buAutoNum type="arabicPeriod"/>
            </a:pPr>
            <a:r>
              <a:rPr lang="en-GB" sz="3200" dirty="0" smtClean="0"/>
              <a:t>54 + 5 = </a:t>
            </a:r>
            <a:r>
              <a:rPr lang="en-GB" sz="3200" dirty="0" smtClean="0">
                <a:solidFill>
                  <a:srgbClr val="FF0000"/>
                </a:solidFill>
              </a:rPr>
              <a:t>59</a:t>
            </a:r>
            <a:r>
              <a:rPr lang="en-GB" sz="3200" dirty="0" smtClean="0"/>
              <a:t> </a:t>
            </a:r>
          </a:p>
          <a:p>
            <a:pPr marL="514350" indent="-514350">
              <a:buAutoNum type="arabicPeriod"/>
            </a:pPr>
            <a:endParaRPr lang="en-GB" sz="3200" dirty="0"/>
          </a:p>
          <a:p>
            <a:pPr marL="514350" indent="-514350">
              <a:buAutoNum type="arabicPeriod"/>
            </a:pPr>
            <a:r>
              <a:rPr lang="en-GB" sz="3200" dirty="0" smtClean="0"/>
              <a:t>132 + 6 = </a:t>
            </a:r>
            <a:r>
              <a:rPr lang="en-GB" sz="3200" dirty="0" smtClean="0">
                <a:solidFill>
                  <a:srgbClr val="FF0000"/>
                </a:solidFill>
              </a:rPr>
              <a:t>138</a:t>
            </a:r>
          </a:p>
          <a:p>
            <a:pPr marL="514350" indent="-514350">
              <a:buAutoNum type="arabicPeriod"/>
            </a:pPr>
            <a:endParaRPr lang="en-GB" sz="3200" dirty="0"/>
          </a:p>
          <a:p>
            <a:pPr marL="514350" indent="-514350">
              <a:buAutoNum type="arabicPeriod"/>
            </a:pPr>
            <a:r>
              <a:rPr lang="en-GB" sz="3200" dirty="0" smtClean="0"/>
              <a:t>23 + 40 = </a:t>
            </a:r>
            <a:r>
              <a:rPr lang="en-GB" sz="3200" dirty="0" smtClean="0">
                <a:solidFill>
                  <a:srgbClr val="FF0000"/>
                </a:solidFill>
              </a:rPr>
              <a:t>63</a:t>
            </a:r>
            <a:r>
              <a:rPr lang="en-GB" sz="3200" dirty="0" smtClean="0"/>
              <a:t> </a:t>
            </a:r>
          </a:p>
          <a:p>
            <a:pPr marL="514350" indent="-514350">
              <a:buAutoNum type="arabicPeriod"/>
            </a:pPr>
            <a:endParaRPr lang="en-GB" sz="3200" dirty="0"/>
          </a:p>
          <a:p>
            <a:pPr marL="514350" indent="-514350">
              <a:buAutoNum type="arabicPeriod"/>
            </a:pPr>
            <a:r>
              <a:rPr lang="en-GB" sz="3200" dirty="0" smtClean="0"/>
              <a:t>420 + 60 = </a:t>
            </a:r>
            <a:r>
              <a:rPr lang="en-GB" sz="3200" dirty="0" smtClean="0">
                <a:solidFill>
                  <a:srgbClr val="FF0000"/>
                </a:solidFill>
              </a:rPr>
              <a:t>480</a:t>
            </a:r>
            <a:r>
              <a:rPr lang="en-GB" sz="3200" dirty="0" smtClean="0"/>
              <a:t>   </a:t>
            </a:r>
            <a:endParaRPr lang="en-GB" sz="3200" dirty="0"/>
          </a:p>
        </p:txBody>
      </p:sp>
      <p:pic>
        <p:nvPicPr>
          <p:cNvPr id="12" name="Picture 11"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201" y="2068389"/>
            <a:ext cx="5876925" cy="837565"/>
          </a:xfrm>
          <a:prstGeom prst="rect">
            <a:avLst/>
          </a:prstGeom>
          <a:noFill/>
          <a:ln>
            <a:noFill/>
          </a:ln>
          <a:extLst>
            <a:ext uri="{53640926-AAD7-44D8-BBD7-CCE9431645EC}">
              <a14:shadowObscured xmlns:a14="http://schemas.microsoft.com/office/drawing/2010/main"/>
            </a:ext>
          </a:extLst>
        </p:spPr>
      </p:pic>
      <p:pic>
        <p:nvPicPr>
          <p:cNvPr id="13" name="Picture 12"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198" y="3076320"/>
            <a:ext cx="5876925" cy="837565"/>
          </a:xfrm>
          <a:prstGeom prst="rect">
            <a:avLst/>
          </a:prstGeom>
          <a:noFill/>
          <a:ln>
            <a:noFill/>
          </a:ln>
          <a:extLst>
            <a:ext uri="{53640926-AAD7-44D8-BBD7-CCE9431645EC}">
              <a14:shadowObscured xmlns:a14="http://schemas.microsoft.com/office/drawing/2010/main"/>
            </a:ext>
          </a:extLst>
        </p:spPr>
      </p:pic>
      <p:pic>
        <p:nvPicPr>
          <p:cNvPr id="14" name="Picture 13"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198" y="4138928"/>
            <a:ext cx="5876925" cy="837565"/>
          </a:xfrm>
          <a:prstGeom prst="rect">
            <a:avLst/>
          </a:prstGeom>
          <a:noFill/>
          <a:ln>
            <a:noFill/>
          </a:ln>
          <a:extLst>
            <a:ext uri="{53640926-AAD7-44D8-BBD7-CCE9431645EC}">
              <a14:shadowObscured xmlns:a14="http://schemas.microsoft.com/office/drawing/2010/main"/>
            </a:ext>
          </a:extLst>
        </p:spPr>
      </p:pic>
      <p:pic>
        <p:nvPicPr>
          <p:cNvPr id="15" name="Picture 14"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579198" y="5150291"/>
            <a:ext cx="5876925" cy="837565"/>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5579198" y="2538853"/>
            <a:ext cx="522515" cy="461665"/>
          </a:xfrm>
          <a:prstGeom prst="rect">
            <a:avLst/>
          </a:prstGeom>
          <a:noFill/>
        </p:spPr>
        <p:txBody>
          <a:bodyPr wrap="square" rtlCol="0">
            <a:spAutoFit/>
          </a:bodyPr>
          <a:lstStyle/>
          <a:p>
            <a:r>
              <a:rPr lang="en-GB" sz="2400" dirty="0" smtClean="0"/>
              <a:t>54</a:t>
            </a:r>
            <a:endParaRPr lang="en-GB" sz="2400" dirty="0"/>
          </a:p>
        </p:txBody>
      </p:sp>
      <p:sp>
        <p:nvSpPr>
          <p:cNvPr id="16" name="TextBox 15"/>
          <p:cNvSpPr txBox="1"/>
          <p:nvPr/>
        </p:nvSpPr>
        <p:spPr>
          <a:xfrm>
            <a:off x="6101713" y="2538852"/>
            <a:ext cx="522515" cy="461665"/>
          </a:xfrm>
          <a:prstGeom prst="rect">
            <a:avLst/>
          </a:prstGeom>
          <a:noFill/>
        </p:spPr>
        <p:txBody>
          <a:bodyPr wrap="square" rtlCol="0">
            <a:spAutoFit/>
          </a:bodyPr>
          <a:lstStyle/>
          <a:p>
            <a:r>
              <a:rPr lang="en-GB" sz="2400" dirty="0" smtClean="0"/>
              <a:t>55</a:t>
            </a:r>
            <a:endParaRPr lang="en-GB" sz="2400" dirty="0"/>
          </a:p>
        </p:txBody>
      </p:sp>
      <p:sp>
        <p:nvSpPr>
          <p:cNvPr id="17" name="TextBox 16"/>
          <p:cNvSpPr txBox="1"/>
          <p:nvPr/>
        </p:nvSpPr>
        <p:spPr>
          <a:xfrm>
            <a:off x="6625584" y="2556810"/>
            <a:ext cx="522515" cy="461665"/>
          </a:xfrm>
          <a:prstGeom prst="rect">
            <a:avLst/>
          </a:prstGeom>
          <a:noFill/>
        </p:spPr>
        <p:txBody>
          <a:bodyPr wrap="square" rtlCol="0">
            <a:spAutoFit/>
          </a:bodyPr>
          <a:lstStyle/>
          <a:p>
            <a:r>
              <a:rPr lang="en-GB" sz="2400" dirty="0" smtClean="0"/>
              <a:t>56</a:t>
            </a:r>
            <a:endParaRPr lang="en-GB" sz="2400" dirty="0"/>
          </a:p>
        </p:txBody>
      </p:sp>
      <p:sp>
        <p:nvSpPr>
          <p:cNvPr id="18" name="TextBox 17"/>
          <p:cNvSpPr txBox="1"/>
          <p:nvPr/>
        </p:nvSpPr>
        <p:spPr>
          <a:xfrm>
            <a:off x="7149455" y="2552341"/>
            <a:ext cx="522515" cy="461665"/>
          </a:xfrm>
          <a:prstGeom prst="rect">
            <a:avLst/>
          </a:prstGeom>
          <a:noFill/>
        </p:spPr>
        <p:txBody>
          <a:bodyPr wrap="square" rtlCol="0">
            <a:spAutoFit/>
          </a:bodyPr>
          <a:lstStyle/>
          <a:p>
            <a:r>
              <a:rPr lang="en-GB" sz="2400" dirty="0" smtClean="0"/>
              <a:t>57</a:t>
            </a:r>
            <a:endParaRPr lang="en-GB" sz="2400" dirty="0"/>
          </a:p>
        </p:txBody>
      </p:sp>
      <p:sp>
        <p:nvSpPr>
          <p:cNvPr id="19" name="TextBox 18"/>
          <p:cNvSpPr txBox="1"/>
          <p:nvPr/>
        </p:nvSpPr>
        <p:spPr>
          <a:xfrm>
            <a:off x="7732533" y="2550871"/>
            <a:ext cx="522515" cy="461665"/>
          </a:xfrm>
          <a:prstGeom prst="rect">
            <a:avLst/>
          </a:prstGeom>
          <a:noFill/>
        </p:spPr>
        <p:txBody>
          <a:bodyPr wrap="square" rtlCol="0">
            <a:spAutoFit/>
          </a:bodyPr>
          <a:lstStyle/>
          <a:p>
            <a:r>
              <a:rPr lang="en-GB" sz="2400" dirty="0" smtClean="0"/>
              <a:t>58</a:t>
            </a:r>
            <a:endParaRPr lang="en-GB" sz="2400" dirty="0"/>
          </a:p>
        </p:txBody>
      </p:sp>
      <p:sp>
        <p:nvSpPr>
          <p:cNvPr id="20" name="TextBox 19"/>
          <p:cNvSpPr txBox="1"/>
          <p:nvPr/>
        </p:nvSpPr>
        <p:spPr>
          <a:xfrm>
            <a:off x="8256404" y="2556200"/>
            <a:ext cx="522515" cy="461665"/>
          </a:xfrm>
          <a:prstGeom prst="rect">
            <a:avLst/>
          </a:prstGeom>
          <a:noFill/>
        </p:spPr>
        <p:txBody>
          <a:bodyPr wrap="square" rtlCol="0">
            <a:spAutoFit/>
          </a:bodyPr>
          <a:lstStyle/>
          <a:p>
            <a:r>
              <a:rPr lang="en-GB" sz="2400" dirty="0" smtClean="0"/>
              <a:t>59</a:t>
            </a:r>
            <a:endParaRPr lang="en-GB" sz="2400" dirty="0"/>
          </a:p>
        </p:txBody>
      </p:sp>
      <p:sp>
        <p:nvSpPr>
          <p:cNvPr id="3" name="Curved Down Arrow 2"/>
          <p:cNvSpPr/>
          <p:nvPr/>
        </p:nvSpPr>
        <p:spPr>
          <a:xfrm>
            <a:off x="5755546" y="2015633"/>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Curved Down Arrow 20"/>
          <p:cNvSpPr/>
          <p:nvPr/>
        </p:nvSpPr>
        <p:spPr>
          <a:xfrm>
            <a:off x="6886841" y="1986361"/>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2" name="Curved Down Arrow 21"/>
          <p:cNvSpPr/>
          <p:nvPr/>
        </p:nvSpPr>
        <p:spPr>
          <a:xfrm>
            <a:off x="7421188" y="1991297"/>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Curved Down Arrow 22"/>
          <p:cNvSpPr/>
          <p:nvPr/>
        </p:nvSpPr>
        <p:spPr>
          <a:xfrm>
            <a:off x="7993790" y="1991297"/>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Curved Down Arrow 23"/>
          <p:cNvSpPr/>
          <p:nvPr/>
        </p:nvSpPr>
        <p:spPr>
          <a:xfrm>
            <a:off x="6321193" y="1995044"/>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TextBox 24"/>
          <p:cNvSpPr txBox="1"/>
          <p:nvPr/>
        </p:nvSpPr>
        <p:spPr>
          <a:xfrm>
            <a:off x="5439787" y="3590364"/>
            <a:ext cx="762821" cy="461665"/>
          </a:xfrm>
          <a:prstGeom prst="rect">
            <a:avLst/>
          </a:prstGeom>
          <a:noFill/>
        </p:spPr>
        <p:txBody>
          <a:bodyPr wrap="square" rtlCol="0">
            <a:spAutoFit/>
          </a:bodyPr>
          <a:lstStyle/>
          <a:p>
            <a:r>
              <a:rPr lang="en-GB" sz="2400" dirty="0" smtClean="0"/>
              <a:t>132</a:t>
            </a:r>
            <a:endParaRPr lang="en-GB" sz="2400" dirty="0"/>
          </a:p>
        </p:txBody>
      </p:sp>
      <p:sp>
        <p:nvSpPr>
          <p:cNvPr id="26" name="TextBox 25"/>
          <p:cNvSpPr txBox="1"/>
          <p:nvPr/>
        </p:nvSpPr>
        <p:spPr>
          <a:xfrm>
            <a:off x="6006665" y="3585265"/>
            <a:ext cx="762821" cy="461665"/>
          </a:xfrm>
          <a:prstGeom prst="rect">
            <a:avLst/>
          </a:prstGeom>
          <a:noFill/>
        </p:spPr>
        <p:txBody>
          <a:bodyPr wrap="square" rtlCol="0">
            <a:spAutoFit/>
          </a:bodyPr>
          <a:lstStyle/>
          <a:p>
            <a:r>
              <a:rPr lang="en-GB" sz="2400" dirty="0" smtClean="0"/>
              <a:t>133</a:t>
            </a:r>
            <a:endParaRPr lang="en-GB" sz="2400" dirty="0"/>
          </a:p>
        </p:txBody>
      </p:sp>
      <p:sp>
        <p:nvSpPr>
          <p:cNvPr id="27" name="TextBox 26"/>
          <p:cNvSpPr txBox="1"/>
          <p:nvPr/>
        </p:nvSpPr>
        <p:spPr>
          <a:xfrm>
            <a:off x="6527486" y="3578423"/>
            <a:ext cx="762821" cy="461665"/>
          </a:xfrm>
          <a:prstGeom prst="rect">
            <a:avLst/>
          </a:prstGeom>
          <a:noFill/>
        </p:spPr>
        <p:txBody>
          <a:bodyPr wrap="square" rtlCol="0">
            <a:spAutoFit/>
          </a:bodyPr>
          <a:lstStyle/>
          <a:p>
            <a:r>
              <a:rPr lang="en-GB" sz="2400" dirty="0" smtClean="0"/>
              <a:t>134</a:t>
            </a:r>
            <a:endParaRPr lang="en-GB" sz="2400" dirty="0"/>
          </a:p>
        </p:txBody>
      </p:sp>
      <p:sp>
        <p:nvSpPr>
          <p:cNvPr id="28" name="TextBox 27"/>
          <p:cNvSpPr txBox="1"/>
          <p:nvPr/>
        </p:nvSpPr>
        <p:spPr>
          <a:xfrm>
            <a:off x="7094364" y="3590686"/>
            <a:ext cx="762821" cy="461665"/>
          </a:xfrm>
          <a:prstGeom prst="rect">
            <a:avLst/>
          </a:prstGeom>
          <a:noFill/>
        </p:spPr>
        <p:txBody>
          <a:bodyPr wrap="square" rtlCol="0">
            <a:spAutoFit/>
          </a:bodyPr>
          <a:lstStyle/>
          <a:p>
            <a:r>
              <a:rPr lang="en-GB" sz="2400" dirty="0" smtClean="0"/>
              <a:t>135</a:t>
            </a:r>
            <a:endParaRPr lang="en-GB" sz="2400" dirty="0"/>
          </a:p>
        </p:txBody>
      </p:sp>
      <p:sp>
        <p:nvSpPr>
          <p:cNvPr id="29" name="TextBox 28"/>
          <p:cNvSpPr txBox="1"/>
          <p:nvPr/>
        </p:nvSpPr>
        <p:spPr>
          <a:xfrm>
            <a:off x="7661242" y="3578422"/>
            <a:ext cx="762821" cy="461665"/>
          </a:xfrm>
          <a:prstGeom prst="rect">
            <a:avLst/>
          </a:prstGeom>
          <a:noFill/>
        </p:spPr>
        <p:txBody>
          <a:bodyPr wrap="square" rtlCol="0">
            <a:spAutoFit/>
          </a:bodyPr>
          <a:lstStyle/>
          <a:p>
            <a:r>
              <a:rPr lang="en-GB" sz="2400" dirty="0" smtClean="0"/>
              <a:t>136</a:t>
            </a:r>
            <a:endParaRPr lang="en-GB" sz="2400" dirty="0"/>
          </a:p>
        </p:txBody>
      </p:sp>
      <p:sp>
        <p:nvSpPr>
          <p:cNvPr id="30" name="TextBox 29"/>
          <p:cNvSpPr txBox="1"/>
          <p:nvPr/>
        </p:nvSpPr>
        <p:spPr>
          <a:xfrm>
            <a:off x="8205597" y="3574007"/>
            <a:ext cx="762821" cy="461665"/>
          </a:xfrm>
          <a:prstGeom prst="rect">
            <a:avLst/>
          </a:prstGeom>
          <a:noFill/>
        </p:spPr>
        <p:txBody>
          <a:bodyPr wrap="square" rtlCol="0">
            <a:spAutoFit/>
          </a:bodyPr>
          <a:lstStyle/>
          <a:p>
            <a:r>
              <a:rPr lang="en-GB" sz="2400" dirty="0" smtClean="0"/>
              <a:t>137</a:t>
            </a:r>
            <a:endParaRPr lang="en-GB" sz="2400" dirty="0"/>
          </a:p>
        </p:txBody>
      </p:sp>
      <p:sp>
        <p:nvSpPr>
          <p:cNvPr id="31" name="TextBox 30"/>
          <p:cNvSpPr txBox="1"/>
          <p:nvPr/>
        </p:nvSpPr>
        <p:spPr>
          <a:xfrm>
            <a:off x="8754111" y="3558909"/>
            <a:ext cx="762821" cy="461665"/>
          </a:xfrm>
          <a:prstGeom prst="rect">
            <a:avLst/>
          </a:prstGeom>
          <a:noFill/>
        </p:spPr>
        <p:txBody>
          <a:bodyPr wrap="square" rtlCol="0">
            <a:spAutoFit/>
          </a:bodyPr>
          <a:lstStyle/>
          <a:p>
            <a:r>
              <a:rPr lang="en-GB" sz="2400" dirty="0" smtClean="0"/>
              <a:t>138</a:t>
            </a:r>
            <a:endParaRPr lang="en-GB" sz="2400" dirty="0"/>
          </a:p>
        </p:txBody>
      </p:sp>
      <p:sp>
        <p:nvSpPr>
          <p:cNvPr id="32" name="Curved Down Arrow 31"/>
          <p:cNvSpPr/>
          <p:nvPr/>
        </p:nvSpPr>
        <p:spPr>
          <a:xfrm>
            <a:off x="5803534" y="3013242"/>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Curved Down Arrow 32"/>
          <p:cNvSpPr/>
          <p:nvPr/>
        </p:nvSpPr>
        <p:spPr>
          <a:xfrm>
            <a:off x="7976203" y="3047131"/>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4" name="Curved Down Arrow 33"/>
          <p:cNvSpPr/>
          <p:nvPr/>
        </p:nvSpPr>
        <p:spPr>
          <a:xfrm>
            <a:off x="8528137" y="3030617"/>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5" name="Curved Down Arrow 34"/>
          <p:cNvSpPr/>
          <p:nvPr/>
        </p:nvSpPr>
        <p:spPr>
          <a:xfrm>
            <a:off x="7421188" y="3030616"/>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6" name="Curved Down Arrow 35"/>
          <p:cNvSpPr/>
          <p:nvPr/>
        </p:nvSpPr>
        <p:spPr>
          <a:xfrm>
            <a:off x="6869073" y="3022853"/>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7" name="Curved Down Arrow 36"/>
          <p:cNvSpPr/>
          <p:nvPr/>
        </p:nvSpPr>
        <p:spPr>
          <a:xfrm>
            <a:off x="6335062" y="3036433"/>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8" name="TextBox 37"/>
          <p:cNvSpPr txBox="1"/>
          <p:nvPr/>
        </p:nvSpPr>
        <p:spPr>
          <a:xfrm>
            <a:off x="5547386" y="4688626"/>
            <a:ext cx="547621" cy="461665"/>
          </a:xfrm>
          <a:prstGeom prst="rect">
            <a:avLst/>
          </a:prstGeom>
          <a:noFill/>
        </p:spPr>
        <p:txBody>
          <a:bodyPr wrap="square" rtlCol="0">
            <a:spAutoFit/>
          </a:bodyPr>
          <a:lstStyle/>
          <a:p>
            <a:r>
              <a:rPr lang="en-GB" sz="2400" dirty="0" smtClean="0"/>
              <a:t>23</a:t>
            </a:r>
            <a:endParaRPr lang="en-GB" sz="2400" dirty="0"/>
          </a:p>
        </p:txBody>
      </p:sp>
      <p:sp>
        <p:nvSpPr>
          <p:cNvPr id="39" name="TextBox 38"/>
          <p:cNvSpPr txBox="1"/>
          <p:nvPr/>
        </p:nvSpPr>
        <p:spPr>
          <a:xfrm>
            <a:off x="6114264" y="4670725"/>
            <a:ext cx="547621" cy="461665"/>
          </a:xfrm>
          <a:prstGeom prst="rect">
            <a:avLst/>
          </a:prstGeom>
          <a:noFill/>
        </p:spPr>
        <p:txBody>
          <a:bodyPr wrap="square" rtlCol="0">
            <a:spAutoFit/>
          </a:bodyPr>
          <a:lstStyle/>
          <a:p>
            <a:r>
              <a:rPr lang="en-GB" sz="2400" dirty="0"/>
              <a:t>3</a:t>
            </a:r>
            <a:r>
              <a:rPr lang="en-GB" sz="2400" dirty="0" smtClean="0"/>
              <a:t>3</a:t>
            </a:r>
            <a:endParaRPr lang="en-GB" sz="2400" dirty="0"/>
          </a:p>
        </p:txBody>
      </p:sp>
      <p:sp>
        <p:nvSpPr>
          <p:cNvPr id="40" name="TextBox 39"/>
          <p:cNvSpPr txBox="1"/>
          <p:nvPr/>
        </p:nvSpPr>
        <p:spPr>
          <a:xfrm>
            <a:off x="6649330" y="4670724"/>
            <a:ext cx="547621" cy="461665"/>
          </a:xfrm>
          <a:prstGeom prst="rect">
            <a:avLst/>
          </a:prstGeom>
          <a:noFill/>
        </p:spPr>
        <p:txBody>
          <a:bodyPr wrap="square" rtlCol="0">
            <a:spAutoFit/>
          </a:bodyPr>
          <a:lstStyle/>
          <a:p>
            <a:r>
              <a:rPr lang="en-GB" sz="2400" dirty="0" smtClean="0"/>
              <a:t>43</a:t>
            </a:r>
            <a:endParaRPr lang="en-GB" sz="2400" dirty="0"/>
          </a:p>
        </p:txBody>
      </p:sp>
      <p:sp>
        <p:nvSpPr>
          <p:cNvPr id="41" name="TextBox 40"/>
          <p:cNvSpPr txBox="1"/>
          <p:nvPr/>
        </p:nvSpPr>
        <p:spPr>
          <a:xfrm>
            <a:off x="7184396" y="4670026"/>
            <a:ext cx="547621" cy="461665"/>
          </a:xfrm>
          <a:prstGeom prst="rect">
            <a:avLst/>
          </a:prstGeom>
          <a:noFill/>
        </p:spPr>
        <p:txBody>
          <a:bodyPr wrap="square" rtlCol="0">
            <a:spAutoFit/>
          </a:bodyPr>
          <a:lstStyle/>
          <a:p>
            <a:r>
              <a:rPr lang="en-GB" sz="2400" dirty="0"/>
              <a:t>5</a:t>
            </a:r>
            <a:r>
              <a:rPr lang="en-GB" sz="2400" dirty="0" smtClean="0"/>
              <a:t>3</a:t>
            </a:r>
            <a:endParaRPr lang="en-GB" sz="2400" dirty="0"/>
          </a:p>
        </p:txBody>
      </p:sp>
      <p:sp>
        <p:nvSpPr>
          <p:cNvPr id="42" name="TextBox 41"/>
          <p:cNvSpPr txBox="1"/>
          <p:nvPr/>
        </p:nvSpPr>
        <p:spPr>
          <a:xfrm>
            <a:off x="7732017" y="4669328"/>
            <a:ext cx="547621" cy="461665"/>
          </a:xfrm>
          <a:prstGeom prst="rect">
            <a:avLst/>
          </a:prstGeom>
          <a:noFill/>
        </p:spPr>
        <p:txBody>
          <a:bodyPr wrap="square" rtlCol="0">
            <a:spAutoFit/>
          </a:bodyPr>
          <a:lstStyle/>
          <a:p>
            <a:r>
              <a:rPr lang="en-GB" sz="2400" dirty="0" smtClean="0"/>
              <a:t>63</a:t>
            </a:r>
            <a:endParaRPr lang="en-GB" sz="2400" dirty="0"/>
          </a:p>
        </p:txBody>
      </p:sp>
      <p:sp>
        <p:nvSpPr>
          <p:cNvPr id="43" name="Curved Down Arrow 42"/>
          <p:cNvSpPr/>
          <p:nvPr/>
        </p:nvSpPr>
        <p:spPr>
          <a:xfrm>
            <a:off x="5803533" y="4067739"/>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Curved Down Arrow 43"/>
          <p:cNvSpPr/>
          <p:nvPr/>
        </p:nvSpPr>
        <p:spPr>
          <a:xfrm>
            <a:off x="6362970" y="4078676"/>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5" name="Curved Down Arrow 44"/>
          <p:cNvSpPr/>
          <p:nvPr/>
        </p:nvSpPr>
        <p:spPr>
          <a:xfrm>
            <a:off x="6935487" y="4064499"/>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6" name="Curved Down Arrow 45"/>
          <p:cNvSpPr/>
          <p:nvPr/>
        </p:nvSpPr>
        <p:spPr>
          <a:xfrm>
            <a:off x="7468862" y="4050656"/>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7" name="TextBox 46"/>
          <p:cNvSpPr txBox="1"/>
          <p:nvPr/>
        </p:nvSpPr>
        <p:spPr>
          <a:xfrm>
            <a:off x="5473238" y="5682088"/>
            <a:ext cx="695915" cy="461665"/>
          </a:xfrm>
          <a:prstGeom prst="rect">
            <a:avLst/>
          </a:prstGeom>
          <a:noFill/>
        </p:spPr>
        <p:txBody>
          <a:bodyPr wrap="square" rtlCol="0">
            <a:spAutoFit/>
          </a:bodyPr>
          <a:lstStyle/>
          <a:p>
            <a:r>
              <a:rPr lang="en-GB" sz="2400" dirty="0" smtClean="0"/>
              <a:t>420</a:t>
            </a:r>
            <a:endParaRPr lang="en-GB" sz="2400" dirty="0"/>
          </a:p>
        </p:txBody>
      </p:sp>
      <p:sp>
        <p:nvSpPr>
          <p:cNvPr id="48" name="TextBox 47"/>
          <p:cNvSpPr txBox="1"/>
          <p:nvPr/>
        </p:nvSpPr>
        <p:spPr>
          <a:xfrm>
            <a:off x="6034842" y="5664185"/>
            <a:ext cx="695915" cy="461665"/>
          </a:xfrm>
          <a:prstGeom prst="rect">
            <a:avLst/>
          </a:prstGeom>
          <a:noFill/>
        </p:spPr>
        <p:txBody>
          <a:bodyPr wrap="square" rtlCol="0">
            <a:spAutoFit/>
          </a:bodyPr>
          <a:lstStyle/>
          <a:p>
            <a:r>
              <a:rPr lang="en-GB" sz="2400" dirty="0" smtClean="0"/>
              <a:t>430</a:t>
            </a:r>
            <a:endParaRPr lang="en-GB" sz="2400" dirty="0"/>
          </a:p>
        </p:txBody>
      </p:sp>
      <p:sp>
        <p:nvSpPr>
          <p:cNvPr id="49" name="TextBox 48"/>
          <p:cNvSpPr txBox="1"/>
          <p:nvPr/>
        </p:nvSpPr>
        <p:spPr>
          <a:xfrm>
            <a:off x="6560938" y="5662789"/>
            <a:ext cx="695915" cy="461665"/>
          </a:xfrm>
          <a:prstGeom prst="rect">
            <a:avLst/>
          </a:prstGeom>
          <a:noFill/>
        </p:spPr>
        <p:txBody>
          <a:bodyPr wrap="square" rtlCol="0">
            <a:spAutoFit/>
          </a:bodyPr>
          <a:lstStyle/>
          <a:p>
            <a:r>
              <a:rPr lang="en-GB" sz="2400" dirty="0" smtClean="0"/>
              <a:t>440</a:t>
            </a:r>
            <a:endParaRPr lang="en-GB" sz="2400" dirty="0"/>
          </a:p>
        </p:txBody>
      </p:sp>
      <p:sp>
        <p:nvSpPr>
          <p:cNvPr id="50" name="TextBox 49"/>
          <p:cNvSpPr txBox="1"/>
          <p:nvPr/>
        </p:nvSpPr>
        <p:spPr>
          <a:xfrm>
            <a:off x="7110248" y="5664185"/>
            <a:ext cx="695915" cy="461665"/>
          </a:xfrm>
          <a:prstGeom prst="rect">
            <a:avLst/>
          </a:prstGeom>
          <a:noFill/>
        </p:spPr>
        <p:txBody>
          <a:bodyPr wrap="square" rtlCol="0">
            <a:spAutoFit/>
          </a:bodyPr>
          <a:lstStyle/>
          <a:p>
            <a:r>
              <a:rPr lang="en-GB" sz="2400" dirty="0" smtClean="0"/>
              <a:t>450</a:t>
            </a:r>
            <a:endParaRPr lang="en-GB" sz="2400" dirty="0"/>
          </a:p>
        </p:txBody>
      </p:sp>
      <p:sp>
        <p:nvSpPr>
          <p:cNvPr id="51" name="TextBox 50"/>
          <p:cNvSpPr txBox="1"/>
          <p:nvPr/>
        </p:nvSpPr>
        <p:spPr>
          <a:xfrm>
            <a:off x="6560938" y="5645585"/>
            <a:ext cx="695915" cy="461665"/>
          </a:xfrm>
          <a:prstGeom prst="rect">
            <a:avLst/>
          </a:prstGeom>
          <a:noFill/>
        </p:spPr>
        <p:txBody>
          <a:bodyPr wrap="square" rtlCol="0">
            <a:spAutoFit/>
          </a:bodyPr>
          <a:lstStyle/>
          <a:p>
            <a:r>
              <a:rPr lang="en-GB" sz="2400" dirty="0" smtClean="0"/>
              <a:t>440</a:t>
            </a:r>
            <a:endParaRPr lang="en-GB" sz="2400" dirty="0"/>
          </a:p>
        </p:txBody>
      </p:sp>
      <p:sp>
        <p:nvSpPr>
          <p:cNvPr id="52" name="TextBox 51"/>
          <p:cNvSpPr txBox="1"/>
          <p:nvPr/>
        </p:nvSpPr>
        <p:spPr>
          <a:xfrm>
            <a:off x="7655269" y="5645585"/>
            <a:ext cx="695915" cy="461665"/>
          </a:xfrm>
          <a:prstGeom prst="rect">
            <a:avLst/>
          </a:prstGeom>
          <a:noFill/>
        </p:spPr>
        <p:txBody>
          <a:bodyPr wrap="square" rtlCol="0">
            <a:spAutoFit/>
          </a:bodyPr>
          <a:lstStyle/>
          <a:p>
            <a:r>
              <a:rPr lang="en-GB" sz="2400" dirty="0" smtClean="0"/>
              <a:t>460</a:t>
            </a:r>
            <a:endParaRPr lang="en-GB" sz="2400" dirty="0"/>
          </a:p>
        </p:txBody>
      </p:sp>
      <p:sp>
        <p:nvSpPr>
          <p:cNvPr id="53" name="TextBox 52"/>
          <p:cNvSpPr txBox="1"/>
          <p:nvPr/>
        </p:nvSpPr>
        <p:spPr>
          <a:xfrm>
            <a:off x="8185654" y="5654885"/>
            <a:ext cx="695915" cy="461665"/>
          </a:xfrm>
          <a:prstGeom prst="rect">
            <a:avLst/>
          </a:prstGeom>
          <a:noFill/>
        </p:spPr>
        <p:txBody>
          <a:bodyPr wrap="square" rtlCol="0">
            <a:spAutoFit/>
          </a:bodyPr>
          <a:lstStyle/>
          <a:p>
            <a:r>
              <a:rPr lang="en-GB" sz="2400" dirty="0" smtClean="0"/>
              <a:t>470</a:t>
            </a:r>
            <a:endParaRPr lang="en-GB" sz="2400" dirty="0"/>
          </a:p>
        </p:txBody>
      </p:sp>
      <p:sp>
        <p:nvSpPr>
          <p:cNvPr id="54" name="TextBox 53"/>
          <p:cNvSpPr txBox="1"/>
          <p:nvPr/>
        </p:nvSpPr>
        <p:spPr>
          <a:xfrm>
            <a:off x="8742564" y="5654884"/>
            <a:ext cx="695915" cy="461665"/>
          </a:xfrm>
          <a:prstGeom prst="rect">
            <a:avLst/>
          </a:prstGeom>
          <a:noFill/>
        </p:spPr>
        <p:txBody>
          <a:bodyPr wrap="square" rtlCol="0">
            <a:spAutoFit/>
          </a:bodyPr>
          <a:lstStyle/>
          <a:p>
            <a:r>
              <a:rPr lang="en-GB" sz="2400" dirty="0" smtClean="0"/>
              <a:t>480</a:t>
            </a:r>
            <a:endParaRPr lang="en-GB" sz="2400" dirty="0"/>
          </a:p>
        </p:txBody>
      </p:sp>
      <p:sp>
        <p:nvSpPr>
          <p:cNvPr id="55" name="Curved Down Arrow 54"/>
          <p:cNvSpPr/>
          <p:nvPr/>
        </p:nvSpPr>
        <p:spPr>
          <a:xfrm>
            <a:off x="5823696" y="5107137"/>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 name="Curved Down Arrow 55"/>
          <p:cNvSpPr/>
          <p:nvPr/>
        </p:nvSpPr>
        <p:spPr>
          <a:xfrm>
            <a:off x="6379539" y="5093188"/>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7" name="Curved Down Arrow 56"/>
          <p:cNvSpPr/>
          <p:nvPr/>
        </p:nvSpPr>
        <p:spPr>
          <a:xfrm>
            <a:off x="6909149" y="5105591"/>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8" name="Curved Down Arrow 57"/>
          <p:cNvSpPr/>
          <p:nvPr/>
        </p:nvSpPr>
        <p:spPr>
          <a:xfrm>
            <a:off x="7465589" y="5100815"/>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 name="Curved Down Arrow 58"/>
          <p:cNvSpPr/>
          <p:nvPr/>
        </p:nvSpPr>
        <p:spPr>
          <a:xfrm>
            <a:off x="8012016" y="5087502"/>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Curved Down Arrow 59"/>
          <p:cNvSpPr/>
          <p:nvPr/>
        </p:nvSpPr>
        <p:spPr>
          <a:xfrm>
            <a:off x="8568890" y="5084606"/>
            <a:ext cx="501563" cy="282199"/>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7793014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the nearest 10 strategy.</a:t>
            </a:r>
            <a:endParaRPr lang="en-GB" sz="2800" dirty="0"/>
          </a:p>
        </p:txBody>
      </p:sp>
      <p:sp>
        <p:nvSpPr>
          <p:cNvPr id="6" name="TextBox 5"/>
          <p:cNvSpPr txBox="1"/>
          <p:nvPr/>
        </p:nvSpPr>
        <p:spPr>
          <a:xfrm>
            <a:off x="861647" y="2218489"/>
            <a:ext cx="4781006" cy="3539430"/>
          </a:xfrm>
          <a:prstGeom prst="rect">
            <a:avLst/>
          </a:prstGeom>
          <a:noFill/>
        </p:spPr>
        <p:txBody>
          <a:bodyPr wrap="square" rtlCol="0">
            <a:spAutoFit/>
          </a:bodyPr>
          <a:lstStyle/>
          <a:p>
            <a:pPr marL="514350" indent="-514350">
              <a:buAutoNum type="arabicPeriod"/>
            </a:pPr>
            <a:r>
              <a:rPr lang="en-GB" sz="3200" dirty="0" smtClean="0"/>
              <a:t>157 + 6 = </a:t>
            </a:r>
          </a:p>
          <a:p>
            <a:pPr marL="514350" indent="-514350">
              <a:buAutoNum type="arabicPeriod"/>
            </a:pPr>
            <a:endParaRPr lang="en-GB" sz="3200" dirty="0"/>
          </a:p>
          <a:p>
            <a:pPr marL="514350" indent="-514350">
              <a:buAutoNum type="arabicPeriod"/>
            </a:pPr>
            <a:r>
              <a:rPr lang="en-GB" sz="3200" dirty="0" smtClean="0"/>
              <a:t>78 + 4 =</a:t>
            </a:r>
          </a:p>
          <a:p>
            <a:pPr marL="514350" indent="-514350">
              <a:buAutoNum type="arabicPeriod"/>
            </a:pPr>
            <a:endParaRPr lang="en-GB" sz="3200" dirty="0"/>
          </a:p>
          <a:p>
            <a:pPr marL="514350" indent="-514350">
              <a:buAutoNum type="arabicPeriod"/>
            </a:pPr>
            <a:r>
              <a:rPr lang="en-GB" sz="3200" dirty="0" smtClean="0"/>
              <a:t>528 + 5 = </a:t>
            </a:r>
          </a:p>
          <a:p>
            <a:pPr marL="514350" indent="-514350">
              <a:buAutoNum type="arabicPeriod"/>
            </a:pPr>
            <a:endParaRPr lang="en-GB" sz="3200" dirty="0"/>
          </a:p>
          <a:p>
            <a:pPr marL="514350" indent="-514350">
              <a:buAutoNum type="arabicPeriod"/>
            </a:pPr>
            <a:r>
              <a:rPr lang="en-GB" sz="3200" dirty="0" smtClean="0"/>
              <a:t>464 + 7 =   </a:t>
            </a:r>
            <a:endParaRPr lang="en-GB" sz="3200" dirty="0"/>
          </a:p>
        </p:txBody>
      </p:sp>
      <p:cxnSp>
        <p:nvCxnSpPr>
          <p:cNvPr id="8" name="Straight Connector 7"/>
          <p:cNvCxnSpPr/>
          <p:nvPr/>
        </p:nvCxnSpPr>
        <p:spPr>
          <a:xfrm>
            <a:off x="5029200" y="2495006"/>
            <a:ext cx="5969726"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5029200" y="3548742"/>
            <a:ext cx="5969726"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5029200" y="4563292"/>
            <a:ext cx="5969726"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29200" y="5731793"/>
            <a:ext cx="5969726" cy="0"/>
          </a:xfrm>
          <a:prstGeom prst="line">
            <a:avLst/>
          </a:prstGeom>
          <a:ln w="381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725791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the nearest 10 strategy. </a:t>
            </a:r>
            <a:r>
              <a:rPr lang="en-GB" sz="2800" dirty="0" smtClean="0">
                <a:solidFill>
                  <a:srgbClr val="FF0000"/>
                </a:solidFill>
              </a:rPr>
              <a:t>ANSWERS</a:t>
            </a:r>
            <a:endParaRPr lang="en-GB" sz="2800" dirty="0">
              <a:solidFill>
                <a:srgbClr val="FF0000"/>
              </a:solidFill>
            </a:endParaRPr>
          </a:p>
        </p:txBody>
      </p:sp>
      <p:sp>
        <p:nvSpPr>
          <p:cNvPr id="6" name="TextBox 5"/>
          <p:cNvSpPr txBox="1"/>
          <p:nvPr/>
        </p:nvSpPr>
        <p:spPr>
          <a:xfrm>
            <a:off x="861647" y="2218489"/>
            <a:ext cx="4781006" cy="3539430"/>
          </a:xfrm>
          <a:prstGeom prst="rect">
            <a:avLst/>
          </a:prstGeom>
          <a:noFill/>
        </p:spPr>
        <p:txBody>
          <a:bodyPr wrap="square" rtlCol="0">
            <a:spAutoFit/>
          </a:bodyPr>
          <a:lstStyle/>
          <a:p>
            <a:pPr marL="514350" indent="-514350">
              <a:buAutoNum type="arabicPeriod"/>
            </a:pPr>
            <a:r>
              <a:rPr lang="en-GB" sz="3200" dirty="0" smtClean="0"/>
              <a:t>157 + 6 = </a:t>
            </a:r>
            <a:r>
              <a:rPr lang="en-GB" sz="3200" dirty="0" smtClean="0">
                <a:solidFill>
                  <a:srgbClr val="FF0000"/>
                </a:solidFill>
              </a:rPr>
              <a:t>163</a:t>
            </a:r>
            <a:r>
              <a:rPr lang="en-GB" sz="3200" dirty="0" smtClean="0"/>
              <a:t> </a:t>
            </a:r>
          </a:p>
          <a:p>
            <a:pPr marL="514350" indent="-514350">
              <a:buAutoNum type="arabicPeriod"/>
            </a:pPr>
            <a:endParaRPr lang="en-GB" sz="3200" dirty="0"/>
          </a:p>
          <a:p>
            <a:pPr marL="514350" indent="-514350">
              <a:buAutoNum type="arabicPeriod"/>
            </a:pPr>
            <a:r>
              <a:rPr lang="en-GB" sz="3200" dirty="0" smtClean="0"/>
              <a:t>78 + 4 = </a:t>
            </a:r>
            <a:r>
              <a:rPr lang="en-GB" sz="3200" dirty="0" smtClean="0">
                <a:solidFill>
                  <a:srgbClr val="FF0000"/>
                </a:solidFill>
              </a:rPr>
              <a:t>82</a:t>
            </a:r>
          </a:p>
          <a:p>
            <a:pPr marL="514350" indent="-514350">
              <a:buAutoNum type="arabicPeriod"/>
            </a:pPr>
            <a:endParaRPr lang="en-GB" sz="3200" dirty="0"/>
          </a:p>
          <a:p>
            <a:pPr marL="514350" indent="-514350">
              <a:buAutoNum type="arabicPeriod"/>
            </a:pPr>
            <a:r>
              <a:rPr lang="en-GB" sz="3200" dirty="0" smtClean="0"/>
              <a:t>528 + 5 = </a:t>
            </a:r>
            <a:r>
              <a:rPr lang="en-GB" sz="3200" dirty="0" smtClean="0">
                <a:solidFill>
                  <a:srgbClr val="FF0000"/>
                </a:solidFill>
              </a:rPr>
              <a:t>533</a:t>
            </a:r>
            <a:r>
              <a:rPr lang="en-GB" sz="3200" dirty="0" smtClean="0"/>
              <a:t> </a:t>
            </a:r>
          </a:p>
          <a:p>
            <a:pPr marL="514350" indent="-514350">
              <a:buAutoNum type="arabicPeriod"/>
            </a:pPr>
            <a:endParaRPr lang="en-GB" sz="3200" dirty="0"/>
          </a:p>
          <a:p>
            <a:pPr marL="514350" indent="-514350">
              <a:buAutoNum type="arabicPeriod"/>
            </a:pPr>
            <a:r>
              <a:rPr lang="en-GB" sz="3200" dirty="0" smtClean="0"/>
              <a:t>464 + 7 = </a:t>
            </a:r>
            <a:r>
              <a:rPr lang="en-GB" sz="3200" dirty="0" smtClean="0">
                <a:solidFill>
                  <a:srgbClr val="FF0000"/>
                </a:solidFill>
              </a:rPr>
              <a:t>471</a:t>
            </a:r>
            <a:r>
              <a:rPr lang="en-GB" sz="3200" dirty="0" smtClean="0"/>
              <a:t>   </a:t>
            </a:r>
            <a:endParaRPr lang="en-GB" sz="3200" dirty="0"/>
          </a:p>
        </p:txBody>
      </p:sp>
      <p:cxnSp>
        <p:nvCxnSpPr>
          <p:cNvPr id="8" name="Straight Connector 7"/>
          <p:cNvCxnSpPr/>
          <p:nvPr/>
        </p:nvCxnSpPr>
        <p:spPr>
          <a:xfrm>
            <a:off x="5029200" y="2495006"/>
            <a:ext cx="5969726"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5029200" y="3548742"/>
            <a:ext cx="5969726"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5029200" y="4563292"/>
            <a:ext cx="5969726"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29200" y="5731793"/>
            <a:ext cx="5969726" cy="0"/>
          </a:xfrm>
          <a:prstGeom prst="line">
            <a:avLst/>
          </a:prstGeom>
          <a:ln w="38100"/>
        </p:spPr>
        <p:style>
          <a:lnRef idx="1">
            <a:schemeClr val="dk1"/>
          </a:lnRef>
          <a:fillRef idx="0">
            <a:schemeClr val="dk1"/>
          </a:fillRef>
          <a:effectRef idx="0">
            <a:schemeClr val="dk1"/>
          </a:effectRef>
          <a:fontRef idx="minor">
            <a:schemeClr val="tx1"/>
          </a:fontRef>
        </p:style>
      </p:cxnSp>
      <p:sp>
        <p:nvSpPr>
          <p:cNvPr id="2" name="TextBox 1"/>
          <p:cNvSpPr txBox="1"/>
          <p:nvPr/>
        </p:nvSpPr>
        <p:spPr>
          <a:xfrm>
            <a:off x="4610187" y="2475661"/>
            <a:ext cx="1045028" cy="584775"/>
          </a:xfrm>
          <a:prstGeom prst="rect">
            <a:avLst/>
          </a:prstGeom>
          <a:noFill/>
        </p:spPr>
        <p:txBody>
          <a:bodyPr wrap="square" rtlCol="0">
            <a:spAutoFit/>
          </a:bodyPr>
          <a:lstStyle/>
          <a:p>
            <a:r>
              <a:rPr lang="en-GB" sz="3200" dirty="0" smtClean="0">
                <a:solidFill>
                  <a:srgbClr val="FF0000"/>
                </a:solidFill>
              </a:rPr>
              <a:t>157</a:t>
            </a:r>
            <a:endParaRPr lang="en-GB" sz="3200" dirty="0">
              <a:solidFill>
                <a:srgbClr val="FF0000"/>
              </a:solidFill>
            </a:endParaRPr>
          </a:p>
        </p:txBody>
      </p:sp>
      <p:sp>
        <p:nvSpPr>
          <p:cNvPr id="12" name="TextBox 11"/>
          <p:cNvSpPr txBox="1"/>
          <p:nvPr/>
        </p:nvSpPr>
        <p:spPr>
          <a:xfrm>
            <a:off x="7540535" y="2535275"/>
            <a:ext cx="1045028" cy="584775"/>
          </a:xfrm>
          <a:prstGeom prst="rect">
            <a:avLst/>
          </a:prstGeom>
          <a:noFill/>
        </p:spPr>
        <p:txBody>
          <a:bodyPr wrap="square" rtlCol="0">
            <a:spAutoFit/>
          </a:bodyPr>
          <a:lstStyle/>
          <a:p>
            <a:r>
              <a:rPr lang="en-GB" sz="3200" dirty="0" smtClean="0">
                <a:solidFill>
                  <a:srgbClr val="FF0000"/>
                </a:solidFill>
              </a:rPr>
              <a:t>160</a:t>
            </a:r>
            <a:endParaRPr lang="en-GB" sz="3200" dirty="0">
              <a:solidFill>
                <a:srgbClr val="FF0000"/>
              </a:solidFill>
            </a:endParaRPr>
          </a:p>
        </p:txBody>
      </p:sp>
      <p:sp>
        <p:nvSpPr>
          <p:cNvPr id="13" name="TextBox 12"/>
          <p:cNvSpPr txBox="1"/>
          <p:nvPr/>
        </p:nvSpPr>
        <p:spPr>
          <a:xfrm>
            <a:off x="10496007" y="2535275"/>
            <a:ext cx="1045028" cy="584775"/>
          </a:xfrm>
          <a:prstGeom prst="rect">
            <a:avLst/>
          </a:prstGeom>
          <a:noFill/>
        </p:spPr>
        <p:txBody>
          <a:bodyPr wrap="square" rtlCol="0">
            <a:spAutoFit/>
          </a:bodyPr>
          <a:lstStyle/>
          <a:p>
            <a:r>
              <a:rPr lang="en-GB" sz="3200" dirty="0" smtClean="0">
                <a:solidFill>
                  <a:srgbClr val="FF0000"/>
                </a:solidFill>
              </a:rPr>
              <a:t>163</a:t>
            </a:r>
            <a:endParaRPr lang="en-GB" sz="3200" dirty="0">
              <a:solidFill>
                <a:srgbClr val="FF0000"/>
              </a:solidFill>
            </a:endParaRPr>
          </a:p>
        </p:txBody>
      </p:sp>
      <p:sp>
        <p:nvSpPr>
          <p:cNvPr id="3" name="Curved Down Arrow 2"/>
          <p:cNvSpPr/>
          <p:nvPr/>
        </p:nvSpPr>
        <p:spPr>
          <a:xfrm>
            <a:off x="5029200" y="1841863"/>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Curved Down Arrow 13"/>
          <p:cNvSpPr/>
          <p:nvPr/>
        </p:nvSpPr>
        <p:spPr>
          <a:xfrm>
            <a:off x="8050488" y="1838455"/>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TextBox 14"/>
          <p:cNvSpPr txBox="1"/>
          <p:nvPr/>
        </p:nvSpPr>
        <p:spPr>
          <a:xfrm>
            <a:off x="4753878" y="3580776"/>
            <a:ext cx="1045028" cy="584775"/>
          </a:xfrm>
          <a:prstGeom prst="rect">
            <a:avLst/>
          </a:prstGeom>
          <a:noFill/>
        </p:spPr>
        <p:txBody>
          <a:bodyPr wrap="square" rtlCol="0">
            <a:spAutoFit/>
          </a:bodyPr>
          <a:lstStyle/>
          <a:p>
            <a:r>
              <a:rPr lang="en-GB" sz="3200" dirty="0" smtClean="0">
                <a:solidFill>
                  <a:srgbClr val="FF0000"/>
                </a:solidFill>
              </a:rPr>
              <a:t>78</a:t>
            </a:r>
            <a:endParaRPr lang="en-GB" sz="3200" dirty="0">
              <a:solidFill>
                <a:srgbClr val="FF0000"/>
              </a:solidFill>
            </a:endParaRPr>
          </a:p>
        </p:txBody>
      </p:sp>
      <p:sp>
        <p:nvSpPr>
          <p:cNvPr id="16" name="Curved Down Arrow 15"/>
          <p:cNvSpPr/>
          <p:nvPr/>
        </p:nvSpPr>
        <p:spPr>
          <a:xfrm>
            <a:off x="5029199" y="2931763"/>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Curved Down Arrow 16"/>
          <p:cNvSpPr/>
          <p:nvPr/>
        </p:nvSpPr>
        <p:spPr>
          <a:xfrm>
            <a:off x="8063049" y="2928335"/>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TextBox 17"/>
          <p:cNvSpPr txBox="1"/>
          <p:nvPr/>
        </p:nvSpPr>
        <p:spPr>
          <a:xfrm>
            <a:off x="7720737" y="3600216"/>
            <a:ext cx="684624" cy="584775"/>
          </a:xfrm>
          <a:prstGeom prst="rect">
            <a:avLst/>
          </a:prstGeom>
          <a:noFill/>
        </p:spPr>
        <p:txBody>
          <a:bodyPr wrap="square" rtlCol="0">
            <a:spAutoFit/>
          </a:bodyPr>
          <a:lstStyle/>
          <a:p>
            <a:r>
              <a:rPr lang="en-GB" sz="3200" dirty="0" smtClean="0">
                <a:solidFill>
                  <a:srgbClr val="FF0000"/>
                </a:solidFill>
              </a:rPr>
              <a:t>80</a:t>
            </a:r>
            <a:endParaRPr lang="en-GB" sz="3200" dirty="0">
              <a:solidFill>
                <a:srgbClr val="FF0000"/>
              </a:solidFill>
            </a:endParaRPr>
          </a:p>
        </p:txBody>
      </p:sp>
      <p:sp>
        <p:nvSpPr>
          <p:cNvPr id="19" name="TextBox 18"/>
          <p:cNvSpPr txBox="1"/>
          <p:nvPr/>
        </p:nvSpPr>
        <p:spPr>
          <a:xfrm>
            <a:off x="10656614" y="3594761"/>
            <a:ext cx="684624" cy="584775"/>
          </a:xfrm>
          <a:prstGeom prst="rect">
            <a:avLst/>
          </a:prstGeom>
          <a:noFill/>
        </p:spPr>
        <p:txBody>
          <a:bodyPr wrap="square" rtlCol="0">
            <a:spAutoFit/>
          </a:bodyPr>
          <a:lstStyle/>
          <a:p>
            <a:r>
              <a:rPr lang="en-GB" sz="3200" dirty="0" smtClean="0">
                <a:solidFill>
                  <a:srgbClr val="FF0000"/>
                </a:solidFill>
              </a:rPr>
              <a:t>82</a:t>
            </a:r>
            <a:endParaRPr lang="en-GB" sz="3200" dirty="0">
              <a:solidFill>
                <a:srgbClr val="FF0000"/>
              </a:solidFill>
            </a:endParaRPr>
          </a:p>
        </p:txBody>
      </p:sp>
      <p:sp>
        <p:nvSpPr>
          <p:cNvPr id="20" name="TextBox 19"/>
          <p:cNvSpPr txBox="1"/>
          <p:nvPr/>
        </p:nvSpPr>
        <p:spPr>
          <a:xfrm>
            <a:off x="4688313" y="4582262"/>
            <a:ext cx="888775" cy="584775"/>
          </a:xfrm>
          <a:prstGeom prst="rect">
            <a:avLst/>
          </a:prstGeom>
          <a:noFill/>
        </p:spPr>
        <p:txBody>
          <a:bodyPr wrap="square" rtlCol="0">
            <a:spAutoFit/>
          </a:bodyPr>
          <a:lstStyle/>
          <a:p>
            <a:r>
              <a:rPr lang="en-GB" sz="3200" dirty="0" smtClean="0">
                <a:solidFill>
                  <a:srgbClr val="FF0000"/>
                </a:solidFill>
              </a:rPr>
              <a:t>528</a:t>
            </a:r>
            <a:endParaRPr lang="en-GB" sz="3200" dirty="0">
              <a:solidFill>
                <a:srgbClr val="FF0000"/>
              </a:solidFill>
            </a:endParaRPr>
          </a:p>
        </p:txBody>
      </p:sp>
      <p:sp>
        <p:nvSpPr>
          <p:cNvPr id="21" name="TextBox 20"/>
          <p:cNvSpPr txBox="1"/>
          <p:nvPr/>
        </p:nvSpPr>
        <p:spPr>
          <a:xfrm>
            <a:off x="7608614" y="4632412"/>
            <a:ext cx="888775" cy="584775"/>
          </a:xfrm>
          <a:prstGeom prst="rect">
            <a:avLst/>
          </a:prstGeom>
          <a:noFill/>
        </p:spPr>
        <p:txBody>
          <a:bodyPr wrap="square" rtlCol="0">
            <a:spAutoFit/>
          </a:bodyPr>
          <a:lstStyle/>
          <a:p>
            <a:r>
              <a:rPr lang="en-GB" sz="3200" dirty="0" smtClean="0">
                <a:solidFill>
                  <a:srgbClr val="FF0000"/>
                </a:solidFill>
              </a:rPr>
              <a:t>530</a:t>
            </a:r>
            <a:endParaRPr lang="en-GB" sz="3200" dirty="0">
              <a:solidFill>
                <a:srgbClr val="FF0000"/>
              </a:solidFill>
            </a:endParaRPr>
          </a:p>
        </p:txBody>
      </p:sp>
      <p:sp>
        <p:nvSpPr>
          <p:cNvPr id="22" name="TextBox 21"/>
          <p:cNvSpPr txBox="1"/>
          <p:nvPr/>
        </p:nvSpPr>
        <p:spPr>
          <a:xfrm>
            <a:off x="10554538" y="4609310"/>
            <a:ext cx="888775" cy="584775"/>
          </a:xfrm>
          <a:prstGeom prst="rect">
            <a:avLst/>
          </a:prstGeom>
          <a:noFill/>
        </p:spPr>
        <p:txBody>
          <a:bodyPr wrap="square" rtlCol="0">
            <a:spAutoFit/>
          </a:bodyPr>
          <a:lstStyle/>
          <a:p>
            <a:r>
              <a:rPr lang="en-GB" sz="3200" dirty="0" smtClean="0">
                <a:solidFill>
                  <a:srgbClr val="FF0000"/>
                </a:solidFill>
              </a:rPr>
              <a:t>533</a:t>
            </a:r>
            <a:endParaRPr lang="en-GB" sz="3200" dirty="0">
              <a:solidFill>
                <a:srgbClr val="FF0000"/>
              </a:solidFill>
            </a:endParaRPr>
          </a:p>
        </p:txBody>
      </p:sp>
      <p:sp>
        <p:nvSpPr>
          <p:cNvPr id="23" name="Curved Down Arrow 22"/>
          <p:cNvSpPr/>
          <p:nvPr/>
        </p:nvSpPr>
        <p:spPr>
          <a:xfrm>
            <a:off x="5065296" y="3931791"/>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Curved Down Arrow 23"/>
          <p:cNvSpPr/>
          <p:nvPr/>
        </p:nvSpPr>
        <p:spPr>
          <a:xfrm>
            <a:off x="8063049" y="3930265"/>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TextBox 24"/>
          <p:cNvSpPr txBox="1"/>
          <p:nvPr/>
        </p:nvSpPr>
        <p:spPr>
          <a:xfrm>
            <a:off x="4661435" y="5698175"/>
            <a:ext cx="888775" cy="584775"/>
          </a:xfrm>
          <a:prstGeom prst="rect">
            <a:avLst/>
          </a:prstGeom>
          <a:noFill/>
        </p:spPr>
        <p:txBody>
          <a:bodyPr wrap="square" rtlCol="0">
            <a:spAutoFit/>
          </a:bodyPr>
          <a:lstStyle/>
          <a:p>
            <a:r>
              <a:rPr lang="en-GB" sz="3200" dirty="0" smtClean="0">
                <a:solidFill>
                  <a:srgbClr val="FF0000"/>
                </a:solidFill>
              </a:rPr>
              <a:t>46</a:t>
            </a:r>
            <a:r>
              <a:rPr lang="en-GB" sz="3200" dirty="0">
                <a:solidFill>
                  <a:srgbClr val="FF0000"/>
                </a:solidFill>
              </a:rPr>
              <a:t>4</a:t>
            </a:r>
          </a:p>
        </p:txBody>
      </p:sp>
      <p:sp>
        <p:nvSpPr>
          <p:cNvPr id="26" name="TextBox 25"/>
          <p:cNvSpPr txBox="1"/>
          <p:nvPr/>
        </p:nvSpPr>
        <p:spPr>
          <a:xfrm>
            <a:off x="7618661" y="5733217"/>
            <a:ext cx="888775" cy="584775"/>
          </a:xfrm>
          <a:prstGeom prst="rect">
            <a:avLst/>
          </a:prstGeom>
          <a:noFill/>
        </p:spPr>
        <p:txBody>
          <a:bodyPr wrap="square" rtlCol="0">
            <a:spAutoFit/>
          </a:bodyPr>
          <a:lstStyle/>
          <a:p>
            <a:r>
              <a:rPr lang="en-GB" sz="3200" dirty="0" smtClean="0">
                <a:solidFill>
                  <a:srgbClr val="FF0000"/>
                </a:solidFill>
              </a:rPr>
              <a:t>47</a:t>
            </a:r>
            <a:r>
              <a:rPr lang="en-GB" sz="3200" dirty="0">
                <a:solidFill>
                  <a:srgbClr val="FF0000"/>
                </a:solidFill>
              </a:rPr>
              <a:t>0</a:t>
            </a:r>
          </a:p>
        </p:txBody>
      </p:sp>
      <p:sp>
        <p:nvSpPr>
          <p:cNvPr id="27" name="TextBox 26"/>
          <p:cNvSpPr txBox="1"/>
          <p:nvPr/>
        </p:nvSpPr>
        <p:spPr>
          <a:xfrm>
            <a:off x="10554537" y="5777810"/>
            <a:ext cx="888775" cy="584775"/>
          </a:xfrm>
          <a:prstGeom prst="rect">
            <a:avLst/>
          </a:prstGeom>
          <a:noFill/>
        </p:spPr>
        <p:txBody>
          <a:bodyPr wrap="square" rtlCol="0">
            <a:spAutoFit/>
          </a:bodyPr>
          <a:lstStyle/>
          <a:p>
            <a:r>
              <a:rPr lang="en-GB" sz="3200" dirty="0" smtClean="0">
                <a:solidFill>
                  <a:srgbClr val="FF0000"/>
                </a:solidFill>
              </a:rPr>
              <a:t>471</a:t>
            </a:r>
            <a:endParaRPr lang="en-GB" sz="3200" dirty="0">
              <a:solidFill>
                <a:srgbClr val="FF0000"/>
              </a:solidFill>
            </a:endParaRPr>
          </a:p>
        </p:txBody>
      </p:sp>
      <p:sp>
        <p:nvSpPr>
          <p:cNvPr id="28" name="Curved Down Arrow 27"/>
          <p:cNvSpPr/>
          <p:nvPr/>
        </p:nvSpPr>
        <p:spPr>
          <a:xfrm>
            <a:off x="5048669" y="5116582"/>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Curved Down Arrow 28"/>
          <p:cNvSpPr/>
          <p:nvPr/>
        </p:nvSpPr>
        <p:spPr>
          <a:xfrm>
            <a:off x="8063049" y="5115354"/>
            <a:ext cx="2984863" cy="53557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3965510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partitioning to help you.</a:t>
            </a:r>
            <a:endParaRPr lang="en-GB" sz="2800" dirty="0"/>
          </a:p>
        </p:txBody>
      </p:sp>
      <p:sp>
        <p:nvSpPr>
          <p:cNvPr id="6" name="TextBox 5"/>
          <p:cNvSpPr txBox="1"/>
          <p:nvPr/>
        </p:nvSpPr>
        <p:spPr>
          <a:xfrm>
            <a:off x="595133" y="1435521"/>
            <a:ext cx="4781006" cy="5016758"/>
          </a:xfrm>
          <a:prstGeom prst="rect">
            <a:avLst/>
          </a:prstGeom>
          <a:noFill/>
        </p:spPr>
        <p:txBody>
          <a:bodyPr wrap="square" rtlCol="0">
            <a:spAutoFit/>
          </a:bodyPr>
          <a:lstStyle/>
          <a:p>
            <a:pPr marL="514350" indent="-514350">
              <a:buAutoNum type="arabicPeriod"/>
            </a:pPr>
            <a:r>
              <a:rPr lang="en-GB" sz="3200" dirty="0" smtClean="0"/>
              <a:t>254 + 23 =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722 + 42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635 + 24 =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411 + 67 =   </a:t>
            </a:r>
            <a:endParaRPr lang="en-GB" sz="3200" dirty="0"/>
          </a:p>
        </p:txBody>
      </p:sp>
      <p:grpSp>
        <p:nvGrpSpPr>
          <p:cNvPr id="12" name="Group 11"/>
          <p:cNvGrpSpPr/>
          <p:nvPr/>
        </p:nvGrpSpPr>
        <p:grpSpPr>
          <a:xfrm>
            <a:off x="3694360" y="1381085"/>
            <a:ext cx="1728272" cy="1155312"/>
            <a:chOff x="6668589" y="2807721"/>
            <a:chExt cx="2289610" cy="1640237"/>
          </a:xfrm>
        </p:grpSpPr>
        <p:sp>
          <p:nvSpPr>
            <p:cNvPr id="13" name="Oval 12"/>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14" name="Oval 1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15" name="Oval 1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16" name="Straight Connector 15"/>
            <p:cNvCxnSpPr>
              <a:stCxn id="15" idx="0"/>
              <a:endCxn id="1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a:stCxn id="14" idx="0"/>
              <a:endCxn id="1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30" name="Group 29"/>
          <p:cNvGrpSpPr/>
          <p:nvPr/>
        </p:nvGrpSpPr>
        <p:grpSpPr>
          <a:xfrm>
            <a:off x="3694360" y="2714980"/>
            <a:ext cx="1728272" cy="1155312"/>
            <a:chOff x="6668589" y="2807721"/>
            <a:chExt cx="2289610" cy="1640237"/>
          </a:xfrm>
        </p:grpSpPr>
        <p:sp>
          <p:nvSpPr>
            <p:cNvPr id="31" name="Oval 30"/>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32" name="Oval 31"/>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33" name="Oval 32"/>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34" name="Straight Connector 33"/>
            <p:cNvCxnSpPr>
              <a:stCxn id="33" idx="0"/>
              <a:endCxn id="31"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35" name="Straight Connector 34"/>
            <p:cNvCxnSpPr>
              <a:stCxn id="32" idx="0"/>
              <a:endCxn id="31"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36" name="Group 35"/>
          <p:cNvGrpSpPr/>
          <p:nvPr/>
        </p:nvGrpSpPr>
        <p:grpSpPr>
          <a:xfrm>
            <a:off x="3671114" y="4147717"/>
            <a:ext cx="1728272" cy="1155312"/>
            <a:chOff x="6668589" y="2807721"/>
            <a:chExt cx="2289610" cy="1640237"/>
          </a:xfrm>
        </p:grpSpPr>
        <p:sp>
          <p:nvSpPr>
            <p:cNvPr id="37" name="Oval 36"/>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38" name="Oval 37"/>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39" name="Oval 38"/>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40" name="Straight Connector 39"/>
            <p:cNvCxnSpPr>
              <a:stCxn id="39" idx="0"/>
              <a:endCxn id="37"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p:cNvCxnSpPr>
              <a:stCxn id="38" idx="0"/>
              <a:endCxn id="37"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42" name="Group 41"/>
          <p:cNvGrpSpPr/>
          <p:nvPr/>
        </p:nvGrpSpPr>
        <p:grpSpPr>
          <a:xfrm>
            <a:off x="3671114" y="5577239"/>
            <a:ext cx="1728272" cy="1155312"/>
            <a:chOff x="6668589" y="2807721"/>
            <a:chExt cx="2289610" cy="1640237"/>
          </a:xfrm>
        </p:grpSpPr>
        <p:sp>
          <p:nvSpPr>
            <p:cNvPr id="43" name="Oval 42"/>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44" name="Oval 4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sp>
          <p:nvSpPr>
            <p:cNvPr id="45" name="Oval 4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3200" dirty="0"/>
            </a:p>
          </p:txBody>
        </p:sp>
        <p:cxnSp>
          <p:nvCxnSpPr>
            <p:cNvPr id="46" name="Straight Connector 45"/>
            <p:cNvCxnSpPr>
              <a:stCxn id="45" idx="0"/>
              <a:endCxn id="4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47" name="Straight Connector 46"/>
            <p:cNvCxnSpPr>
              <a:stCxn id="44" idx="0"/>
              <a:endCxn id="4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134816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partitioning to help you. </a:t>
            </a:r>
            <a:r>
              <a:rPr lang="en-GB" sz="2800" dirty="0" smtClean="0">
                <a:solidFill>
                  <a:srgbClr val="FF0000"/>
                </a:solidFill>
              </a:rPr>
              <a:t>ANSWERS</a:t>
            </a:r>
            <a:endParaRPr lang="en-GB" sz="2800" dirty="0">
              <a:solidFill>
                <a:srgbClr val="FF0000"/>
              </a:solidFill>
            </a:endParaRPr>
          </a:p>
        </p:txBody>
      </p:sp>
      <p:sp>
        <p:nvSpPr>
          <p:cNvPr id="6" name="TextBox 5"/>
          <p:cNvSpPr txBox="1"/>
          <p:nvPr/>
        </p:nvSpPr>
        <p:spPr>
          <a:xfrm>
            <a:off x="595133" y="1435521"/>
            <a:ext cx="4781006" cy="5016758"/>
          </a:xfrm>
          <a:prstGeom prst="rect">
            <a:avLst/>
          </a:prstGeom>
          <a:noFill/>
        </p:spPr>
        <p:txBody>
          <a:bodyPr wrap="square" rtlCol="0">
            <a:spAutoFit/>
          </a:bodyPr>
          <a:lstStyle/>
          <a:p>
            <a:pPr marL="514350" indent="-514350">
              <a:buAutoNum type="arabicPeriod"/>
            </a:pPr>
            <a:r>
              <a:rPr lang="en-GB" sz="3200" dirty="0" smtClean="0"/>
              <a:t>254 + 23 = </a:t>
            </a:r>
            <a:r>
              <a:rPr lang="en-GB" sz="3200" dirty="0" smtClean="0">
                <a:solidFill>
                  <a:srgbClr val="FF0000"/>
                </a:solidFill>
              </a:rPr>
              <a:t>277</a:t>
            </a:r>
            <a:r>
              <a:rPr lang="en-GB" sz="3200" dirty="0" smtClean="0"/>
              <a:t>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722 + 42 = </a:t>
            </a:r>
            <a:r>
              <a:rPr lang="en-GB" sz="3200" dirty="0" smtClean="0">
                <a:solidFill>
                  <a:srgbClr val="FF0000"/>
                </a:solidFill>
              </a:rPr>
              <a:t>764</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635 + 24 = </a:t>
            </a:r>
            <a:r>
              <a:rPr lang="en-GB" sz="3200" dirty="0" smtClean="0">
                <a:solidFill>
                  <a:srgbClr val="FF0000"/>
                </a:solidFill>
              </a:rPr>
              <a:t>659</a:t>
            </a:r>
            <a:r>
              <a:rPr lang="en-GB" sz="3200" dirty="0" smtClean="0"/>
              <a:t>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411 + 67 = </a:t>
            </a:r>
            <a:r>
              <a:rPr lang="en-GB" sz="3200" dirty="0" smtClean="0">
                <a:solidFill>
                  <a:srgbClr val="FF0000"/>
                </a:solidFill>
              </a:rPr>
              <a:t>478</a:t>
            </a:r>
            <a:r>
              <a:rPr lang="en-GB" sz="3200" dirty="0" smtClean="0"/>
              <a:t>   </a:t>
            </a:r>
            <a:endParaRPr lang="en-GB" sz="3200" dirty="0"/>
          </a:p>
        </p:txBody>
      </p:sp>
      <p:grpSp>
        <p:nvGrpSpPr>
          <p:cNvPr id="12" name="Group 11"/>
          <p:cNvGrpSpPr/>
          <p:nvPr/>
        </p:nvGrpSpPr>
        <p:grpSpPr>
          <a:xfrm>
            <a:off x="3694360" y="1381085"/>
            <a:ext cx="1728272" cy="1155312"/>
            <a:chOff x="6668589" y="2807721"/>
            <a:chExt cx="2289610" cy="1640237"/>
          </a:xfrm>
        </p:grpSpPr>
        <p:sp>
          <p:nvSpPr>
            <p:cNvPr id="13" name="Oval 12"/>
            <p:cNvSpPr/>
            <p:nvPr/>
          </p:nvSpPr>
          <p:spPr>
            <a:xfrm>
              <a:off x="7310474" y="2807721"/>
              <a:ext cx="1005840" cy="729346"/>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23</a:t>
              </a:r>
              <a:endParaRPr lang="en-GB" sz="2000" dirty="0"/>
            </a:p>
          </p:txBody>
        </p:sp>
        <p:sp>
          <p:nvSpPr>
            <p:cNvPr id="14" name="Oval 1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3</a:t>
              </a:r>
              <a:endParaRPr lang="en-GB" sz="2000" dirty="0"/>
            </a:p>
          </p:txBody>
        </p:sp>
        <p:sp>
          <p:nvSpPr>
            <p:cNvPr id="15" name="Oval 1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20</a:t>
              </a:r>
              <a:endParaRPr lang="en-GB" sz="2000" dirty="0"/>
            </a:p>
          </p:txBody>
        </p:sp>
        <p:cxnSp>
          <p:nvCxnSpPr>
            <p:cNvPr id="16" name="Straight Connector 15"/>
            <p:cNvCxnSpPr>
              <a:stCxn id="15" idx="0"/>
              <a:endCxn id="1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a:stCxn id="14" idx="0"/>
              <a:endCxn id="1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30" name="Group 29"/>
          <p:cNvGrpSpPr/>
          <p:nvPr/>
        </p:nvGrpSpPr>
        <p:grpSpPr>
          <a:xfrm>
            <a:off x="3694360" y="2714980"/>
            <a:ext cx="1728272" cy="1155312"/>
            <a:chOff x="6668589" y="2807721"/>
            <a:chExt cx="2289610" cy="1640237"/>
          </a:xfrm>
        </p:grpSpPr>
        <p:sp>
          <p:nvSpPr>
            <p:cNvPr id="31" name="Oval 30"/>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42</a:t>
              </a:r>
              <a:endParaRPr lang="en-GB" sz="2000" dirty="0"/>
            </a:p>
          </p:txBody>
        </p:sp>
        <p:sp>
          <p:nvSpPr>
            <p:cNvPr id="32" name="Oval 31"/>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2</a:t>
              </a:r>
              <a:endParaRPr lang="en-GB" sz="2000" dirty="0"/>
            </a:p>
          </p:txBody>
        </p:sp>
        <p:sp>
          <p:nvSpPr>
            <p:cNvPr id="33" name="Oval 32"/>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40</a:t>
              </a:r>
              <a:endParaRPr lang="en-GB" sz="2000" dirty="0"/>
            </a:p>
          </p:txBody>
        </p:sp>
        <p:cxnSp>
          <p:nvCxnSpPr>
            <p:cNvPr id="34" name="Straight Connector 33"/>
            <p:cNvCxnSpPr>
              <a:stCxn id="33" idx="0"/>
              <a:endCxn id="31"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35" name="Straight Connector 34"/>
            <p:cNvCxnSpPr>
              <a:stCxn id="32" idx="0"/>
              <a:endCxn id="31"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36" name="Group 35"/>
          <p:cNvGrpSpPr/>
          <p:nvPr/>
        </p:nvGrpSpPr>
        <p:grpSpPr>
          <a:xfrm>
            <a:off x="3671114" y="4147717"/>
            <a:ext cx="1728272" cy="1155312"/>
            <a:chOff x="6668589" y="2807721"/>
            <a:chExt cx="2289610" cy="1640237"/>
          </a:xfrm>
        </p:grpSpPr>
        <p:sp>
          <p:nvSpPr>
            <p:cNvPr id="37" name="Oval 36"/>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24</a:t>
              </a:r>
              <a:endParaRPr lang="en-GB" sz="2000" dirty="0"/>
            </a:p>
          </p:txBody>
        </p:sp>
        <p:sp>
          <p:nvSpPr>
            <p:cNvPr id="38" name="Oval 37"/>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4</a:t>
              </a:r>
              <a:endParaRPr lang="en-GB" sz="2000" dirty="0"/>
            </a:p>
          </p:txBody>
        </p:sp>
        <p:sp>
          <p:nvSpPr>
            <p:cNvPr id="39" name="Oval 38"/>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20</a:t>
              </a:r>
              <a:endParaRPr lang="en-GB" sz="2000" dirty="0"/>
            </a:p>
          </p:txBody>
        </p:sp>
        <p:cxnSp>
          <p:nvCxnSpPr>
            <p:cNvPr id="40" name="Straight Connector 39"/>
            <p:cNvCxnSpPr>
              <a:stCxn id="39" idx="0"/>
              <a:endCxn id="37"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p:cNvCxnSpPr>
              <a:stCxn id="38" idx="0"/>
              <a:endCxn id="37"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grpSp>
        <p:nvGrpSpPr>
          <p:cNvPr id="42" name="Group 41"/>
          <p:cNvGrpSpPr/>
          <p:nvPr/>
        </p:nvGrpSpPr>
        <p:grpSpPr>
          <a:xfrm>
            <a:off x="3671114" y="5577239"/>
            <a:ext cx="1728272" cy="1155312"/>
            <a:chOff x="6668589" y="2807721"/>
            <a:chExt cx="2289610" cy="1640237"/>
          </a:xfrm>
        </p:grpSpPr>
        <p:sp>
          <p:nvSpPr>
            <p:cNvPr id="43" name="Oval 42"/>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67</a:t>
              </a:r>
              <a:endParaRPr lang="en-GB" sz="2000" dirty="0"/>
            </a:p>
          </p:txBody>
        </p:sp>
        <p:sp>
          <p:nvSpPr>
            <p:cNvPr id="44" name="Oval 43"/>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7</a:t>
              </a:r>
              <a:endParaRPr lang="en-GB" sz="2000" dirty="0"/>
            </a:p>
          </p:txBody>
        </p:sp>
        <p:sp>
          <p:nvSpPr>
            <p:cNvPr id="45" name="Oval 44"/>
            <p:cNvSpPr/>
            <p:nvPr/>
          </p:nvSpPr>
          <p:spPr>
            <a:xfrm>
              <a:off x="666858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60</a:t>
              </a:r>
              <a:endParaRPr lang="en-GB" sz="2000" dirty="0"/>
            </a:p>
          </p:txBody>
        </p:sp>
        <p:cxnSp>
          <p:nvCxnSpPr>
            <p:cNvPr id="46" name="Straight Connector 45"/>
            <p:cNvCxnSpPr>
              <a:stCxn id="45" idx="0"/>
              <a:endCxn id="43" idx="3"/>
            </p:cNvCxnSpPr>
            <p:nvPr/>
          </p:nvCxnSpPr>
          <p:spPr>
            <a:xfrm flipV="1">
              <a:off x="7171509" y="3454901"/>
              <a:ext cx="277930" cy="263710"/>
            </a:xfrm>
            <a:prstGeom prst="line">
              <a:avLst/>
            </a:prstGeom>
          </p:spPr>
          <p:style>
            <a:lnRef idx="1">
              <a:schemeClr val="dk1"/>
            </a:lnRef>
            <a:fillRef idx="0">
              <a:schemeClr val="dk1"/>
            </a:fillRef>
            <a:effectRef idx="0">
              <a:schemeClr val="dk1"/>
            </a:effectRef>
            <a:fontRef idx="minor">
              <a:schemeClr val="tx1"/>
            </a:fontRef>
          </p:style>
        </p:cxnSp>
        <p:cxnSp>
          <p:nvCxnSpPr>
            <p:cNvPr id="47" name="Straight Connector 46"/>
            <p:cNvCxnSpPr>
              <a:stCxn id="44" idx="0"/>
              <a:endCxn id="43"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2" name="TextBox 1"/>
          <p:cNvSpPr txBox="1"/>
          <p:nvPr/>
        </p:nvSpPr>
        <p:spPr>
          <a:xfrm>
            <a:off x="5682343" y="1435521"/>
            <a:ext cx="6139543" cy="646331"/>
          </a:xfrm>
          <a:prstGeom prst="rect">
            <a:avLst/>
          </a:prstGeom>
          <a:noFill/>
        </p:spPr>
        <p:txBody>
          <a:bodyPr wrap="square" rtlCol="0">
            <a:spAutoFit/>
          </a:bodyPr>
          <a:lstStyle/>
          <a:p>
            <a:r>
              <a:rPr lang="en-GB" sz="3600" dirty="0" smtClean="0">
                <a:solidFill>
                  <a:srgbClr val="FF0000"/>
                </a:solidFill>
              </a:rPr>
              <a:t>254 + 20 = 274	      274 + 3 = 277</a:t>
            </a:r>
            <a:endParaRPr lang="en-GB" sz="3600" dirty="0">
              <a:solidFill>
                <a:srgbClr val="FF0000"/>
              </a:solidFill>
            </a:endParaRPr>
          </a:p>
        </p:txBody>
      </p:sp>
      <p:sp>
        <p:nvSpPr>
          <p:cNvPr id="48" name="TextBox 47"/>
          <p:cNvSpPr txBox="1"/>
          <p:nvPr/>
        </p:nvSpPr>
        <p:spPr>
          <a:xfrm>
            <a:off x="5682343" y="2905534"/>
            <a:ext cx="6139543" cy="646331"/>
          </a:xfrm>
          <a:prstGeom prst="rect">
            <a:avLst/>
          </a:prstGeom>
          <a:noFill/>
        </p:spPr>
        <p:txBody>
          <a:bodyPr wrap="square" rtlCol="0">
            <a:spAutoFit/>
          </a:bodyPr>
          <a:lstStyle/>
          <a:p>
            <a:r>
              <a:rPr lang="en-GB" sz="3600" dirty="0" smtClean="0">
                <a:solidFill>
                  <a:srgbClr val="FF0000"/>
                </a:solidFill>
              </a:rPr>
              <a:t>722 + 40 = 762      762 + 2 = 764      </a:t>
            </a:r>
            <a:endParaRPr lang="en-GB" sz="3600" dirty="0">
              <a:solidFill>
                <a:srgbClr val="FF0000"/>
              </a:solidFill>
            </a:endParaRPr>
          </a:p>
        </p:txBody>
      </p:sp>
      <p:sp>
        <p:nvSpPr>
          <p:cNvPr id="49" name="TextBox 48"/>
          <p:cNvSpPr txBox="1"/>
          <p:nvPr/>
        </p:nvSpPr>
        <p:spPr>
          <a:xfrm>
            <a:off x="5682342" y="4338271"/>
            <a:ext cx="6139543" cy="646331"/>
          </a:xfrm>
          <a:prstGeom prst="rect">
            <a:avLst/>
          </a:prstGeom>
          <a:noFill/>
        </p:spPr>
        <p:txBody>
          <a:bodyPr wrap="square" rtlCol="0">
            <a:spAutoFit/>
          </a:bodyPr>
          <a:lstStyle/>
          <a:p>
            <a:r>
              <a:rPr lang="en-GB" sz="3600" dirty="0" smtClean="0">
                <a:solidFill>
                  <a:srgbClr val="FF0000"/>
                </a:solidFill>
              </a:rPr>
              <a:t>635 + 20 = 655      655 + 4 = 659      </a:t>
            </a:r>
            <a:endParaRPr lang="en-GB" sz="3600" dirty="0">
              <a:solidFill>
                <a:srgbClr val="FF0000"/>
              </a:solidFill>
            </a:endParaRPr>
          </a:p>
        </p:txBody>
      </p:sp>
      <p:sp>
        <p:nvSpPr>
          <p:cNvPr id="50" name="TextBox 49"/>
          <p:cNvSpPr txBox="1"/>
          <p:nvPr/>
        </p:nvSpPr>
        <p:spPr>
          <a:xfrm>
            <a:off x="5743173" y="5808284"/>
            <a:ext cx="6139543" cy="646331"/>
          </a:xfrm>
          <a:prstGeom prst="rect">
            <a:avLst/>
          </a:prstGeom>
          <a:noFill/>
        </p:spPr>
        <p:txBody>
          <a:bodyPr wrap="square" rtlCol="0">
            <a:spAutoFit/>
          </a:bodyPr>
          <a:lstStyle/>
          <a:p>
            <a:r>
              <a:rPr lang="en-GB" sz="3600" dirty="0" smtClean="0">
                <a:solidFill>
                  <a:srgbClr val="FF0000"/>
                </a:solidFill>
              </a:rPr>
              <a:t>411 + 60 = 471      471 + 7 = 478      </a:t>
            </a:r>
            <a:endParaRPr lang="en-GB" sz="3600" dirty="0">
              <a:solidFill>
                <a:srgbClr val="FF0000"/>
              </a:solidFill>
            </a:endParaRPr>
          </a:p>
        </p:txBody>
      </p:sp>
    </p:spTree>
    <p:extLst>
      <p:ext uri="{BB962C8B-B14F-4D97-AF65-F5344CB8AC3E}">
        <p14:creationId xmlns:p14="http://schemas.microsoft.com/office/powerpoint/2010/main" val="40486753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adjusting.</a:t>
            </a:r>
            <a:endParaRPr lang="en-GB" sz="2800" dirty="0"/>
          </a:p>
        </p:txBody>
      </p:sp>
      <p:sp>
        <p:nvSpPr>
          <p:cNvPr id="6" name="TextBox 5"/>
          <p:cNvSpPr txBox="1"/>
          <p:nvPr/>
        </p:nvSpPr>
        <p:spPr>
          <a:xfrm>
            <a:off x="908642" y="1644116"/>
            <a:ext cx="4781006" cy="5016758"/>
          </a:xfrm>
          <a:prstGeom prst="rect">
            <a:avLst/>
          </a:prstGeom>
          <a:noFill/>
        </p:spPr>
        <p:txBody>
          <a:bodyPr wrap="square" rtlCol="0">
            <a:spAutoFit/>
          </a:bodyPr>
          <a:lstStyle/>
          <a:p>
            <a:pPr marL="514350" indent="-514350">
              <a:buAutoNum type="arabicPeriod"/>
            </a:pPr>
            <a:r>
              <a:rPr lang="en-GB" sz="3200" dirty="0" smtClean="0"/>
              <a:t>43 + 9 =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125 + 9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512 + 8 =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437 + 9 =   </a:t>
            </a:r>
            <a:endParaRPr lang="en-GB" sz="3200" dirty="0"/>
          </a:p>
        </p:txBody>
      </p:sp>
    </p:spTree>
    <p:extLst>
      <p:ext uri="{BB962C8B-B14F-4D97-AF65-F5344CB8AC3E}">
        <p14:creationId xmlns:p14="http://schemas.microsoft.com/office/powerpoint/2010/main" val="1428416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523220"/>
          </a:xfrm>
          <a:prstGeom prst="rect">
            <a:avLst/>
          </a:prstGeom>
          <a:noFill/>
        </p:spPr>
        <p:txBody>
          <a:bodyPr wrap="square" rtlCol="0">
            <a:spAutoFit/>
          </a:bodyPr>
          <a:lstStyle/>
          <a:p>
            <a:pPr algn="ctr"/>
            <a:r>
              <a:rPr lang="en-GB" sz="2800" dirty="0" smtClean="0"/>
              <a:t>Solve these additions using adjusting. </a:t>
            </a:r>
            <a:r>
              <a:rPr lang="en-GB" sz="2800" dirty="0" smtClean="0">
                <a:solidFill>
                  <a:srgbClr val="FF0000"/>
                </a:solidFill>
              </a:rPr>
              <a:t>ANSWERS</a:t>
            </a:r>
            <a:endParaRPr lang="en-GB" sz="2800" dirty="0"/>
          </a:p>
        </p:txBody>
      </p:sp>
      <p:sp>
        <p:nvSpPr>
          <p:cNvPr id="6" name="TextBox 5"/>
          <p:cNvSpPr txBox="1"/>
          <p:nvPr/>
        </p:nvSpPr>
        <p:spPr>
          <a:xfrm>
            <a:off x="908642" y="1644116"/>
            <a:ext cx="4781006" cy="5016758"/>
          </a:xfrm>
          <a:prstGeom prst="rect">
            <a:avLst/>
          </a:prstGeom>
          <a:noFill/>
        </p:spPr>
        <p:txBody>
          <a:bodyPr wrap="square" rtlCol="0">
            <a:spAutoFit/>
          </a:bodyPr>
          <a:lstStyle/>
          <a:p>
            <a:pPr marL="514350" indent="-514350">
              <a:buAutoNum type="arabicPeriod"/>
            </a:pPr>
            <a:r>
              <a:rPr lang="en-GB" sz="3200" dirty="0" smtClean="0"/>
              <a:t>43 + 9  = </a:t>
            </a:r>
            <a:r>
              <a:rPr lang="en-GB" sz="3200" dirty="0" smtClean="0">
                <a:solidFill>
                  <a:srgbClr val="FF0000"/>
                </a:solidFill>
              </a:rPr>
              <a:t>52</a:t>
            </a:r>
            <a:endParaRPr lang="en-GB" sz="3200" dirty="0" smtClean="0"/>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125 + 9 = </a:t>
            </a:r>
            <a:r>
              <a:rPr lang="en-GB" sz="3200" dirty="0" smtClean="0">
                <a:solidFill>
                  <a:srgbClr val="FF0000"/>
                </a:solidFill>
              </a:rPr>
              <a:t>134</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512 + 8 = </a:t>
            </a:r>
            <a:r>
              <a:rPr lang="en-GB" sz="3200" dirty="0" smtClean="0">
                <a:solidFill>
                  <a:srgbClr val="FF0000"/>
                </a:solidFill>
              </a:rPr>
              <a:t>520</a:t>
            </a:r>
            <a:r>
              <a:rPr lang="en-GB" sz="3200" dirty="0" smtClean="0"/>
              <a:t> </a:t>
            </a:r>
          </a:p>
          <a:p>
            <a:pPr marL="514350" indent="-514350">
              <a:buAutoNum type="arabicPeriod"/>
            </a:pPr>
            <a:endParaRPr lang="en-GB" sz="3200" dirty="0" smtClean="0"/>
          </a:p>
          <a:p>
            <a:pPr marL="514350" indent="-514350">
              <a:buAutoNum type="arabicPeriod"/>
            </a:pPr>
            <a:endParaRPr lang="en-GB" sz="3200" dirty="0"/>
          </a:p>
          <a:p>
            <a:pPr marL="514350" indent="-514350">
              <a:buAutoNum type="arabicPeriod"/>
            </a:pPr>
            <a:r>
              <a:rPr lang="en-GB" sz="3200" dirty="0" smtClean="0"/>
              <a:t>437 + 9 = </a:t>
            </a:r>
            <a:r>
              <a:rPr lang="en-GB" sz="3200" dirty="0" smtClean="0">
                <a:solidFill>
                  <a:srgbClr val="FF0000"/>
                </a:solidFill>
              </a:rPr>
              <a:t>446</a:t>
            </a:r>
            <a:r>
              <a:rPr lang="en-GB" sz="3200" dirty="0" smtClean="0"/>
              <a:t>   </a:t>
            </a:r>
            <a:endParaRPr lang="en-GB" sz="3200" dirty="0"/>
          </a:p>
        </p:txBody>
      </p:sp>
      <p:sp>
        <p:nvSpPr>
          <p:cNvPr id="2" name="TextBox 1"/>
          <p:cNvSpPr txBox="1"/>
          <p:nvPr/>
        </p:nvSpPr>
        <p:spPr>
          <a:xfrm>
            <a:off x="5355772" y="1644116"/>
            <a:ext cx="5434148" cy="523220"/>
          </a:xfrm>
          <a:prstGeom prst="rect">
            <a:avLst/>
          </a:prstGeom>
          <a:noFill/>
        </p:spPr>
        <p:txBody>
          <a:bodyPr wrap="square" rtlCol="0">
            <a:spAutoFit/>
          </a:bodyPr>
          <a:lstStyle/>
          <a:p>
            <a:pPr algn="ctr"/>
            <a:r>
              <a:rPr lang="en-GB" sz="2800" dirty="0" smtClean="0">
                <a:solidFill>
                  <a:srgbClr val="FF0000"/>
                </a:solidFill>
              </a:rPr>
              <a:t>43 + 10 = 53	53 – 1 = 52</a:t>
            </a:r>
            <a:endParaRPr lang="en-GB" sz="2800" dirty="0">
              <a:solidFill>
                <a:srgbClr val="FF0000"/>
              </a:solidFill>
            </a:endParaRPr>
          </a:p>
        </p:txBody>
      </p:sp>
      <p:sp>
        <p:nvSpPr>
          <p:cNvPr id="7" name="TextBox 6"/>
          <p:cNvSpPr txBox="1"/>
          <p:nvPr/>
        </p:nvSpPr>
        <p:spPr>
          <a:xfrm>
            <a:off x="5355772" y="3159070"/>
            <a:ext cx="5434148" cy="523220"/>
          </a:xfrm>
          <a:prstGeom prst="rect">
            <a:avLst/>
          </a:prstGeom>
          <a:noFill/>
        </p:spPr>
        <p:txBody>
          <a:bodyPr wrap="square" rtlCol="0">
            <a:spAutoFit/>
          </a:bodyPr>
          <a:lstStyle/>
          <a:p>
            <a:pPr algn="ctr"/>
            <a:r>
              <a:rPr lang="en-GB" sz="2800" dirty="0" smtClean="0">
                <a:solidFill>
                  <a:srgbClr val="FF0000"/>
                </a:solidFill>
              </a:rPr>
              <a:t>125 + 10 = 135	135 – 1 = 134</a:t>
            </a:r>
            <a:endParaRPr lang="en-GB" sz="2800" dirty="0">
              <a:solidFill>
                <a:srgbClr val="FF0000"/>
              </a:solidFill>
            </a:endParaRPr>
          </a:p>
        </p:txBody>
      </p:sp>
      <p:sp>
        <p:nvSpPr>
          <p:cNvPr id="8" name="TextBox 7"/>
          <p:cNvSpPr txBox="1"/>
          <p:nvPr/>
        </p:nvSpPr>
        <p:spPr>
          <a:xfrm>
            <a:off x="5355772" y="4648362"/>
            <a:ext cx="5434148" cy="523220"/>
          </a:xfrm>
          <a:prstGeom prst="rect">
            <a:avLst/>
          </a:prstGeom>
          <a:noFill/>
        </p:spPr>
        <p:txBody>
          <a:bodyPr wrap="square" rtlCol="0">
            <a:spAutoFit/>
          </a:bodyPr>
          <a:lstStyle/>
          <a:p>
            <a:pPr algn="ctr"/>
            <a:r>
              <a:rPr lang="en-GB" sz="2800" dirty="0" smtClean="0">
                <a:solidFill>
                  <a:srgbClr val="FF0000"/>
                </a:solidFill>
              </a:rPr>
              <a:t>512 + 10 = 522	522 – 2 = 520</a:t>
            </a:r>
            <a:endParaRPr lang="en-GB" sz="2800" dirty="0">
              <a:solidFill>
                <a:srgbClr val="FF0000"/>
              </a:solidFill>
            </a:endParaRPr>
          </a:p>
        </p:txBody>
      </p:sp>
      <p:sp>
        <p:nvSpPr>
          <p:cNvPr id="9" name="TextBox 8"/>
          <p:cNvSpPr txBox="1"/>
          <p:nvPr/>
        </p:nvSpPr>
        <p:spPr>
          <a:xfrm>
            <a:off x="5355772" y="6137654"/>
            <a:ext cx="5434148" cy="523220"/>
          </a:xfrm>
          <a:prstGeom prst="rect">
            <a:avLst/>
          </a:prstGeom>
          <a:noFill/>
        </p:spPr>
        <p:txBody>
          <a:bodyPr wrap="square" rtlCol="0">
            <a:spAutoFit/>
          </a:bodyPr>
          <a:lstStyle/>
          <a:p>
            <a:pPr algn="ctr"/>
            <a:r>
              <a:rPr lang="en-GB" sz="2800" dirty="0" smtClean="0">
                <a:solidFill>
                  <a:srgbClr val="FF0000"/>
                </a:solidFill>
              </a:rPr>
              <a:t>437 + 10 = 447	447 – 1 = 446</a:t>
            </a:r>
            <a:endParaRPr lang="en-GB" sz="2800" dirty="0">
              <a:solidFill>
                <a:srgbClr val="FF0000"/>
              </a:solidFill>
            </a:endParaRPr>
          </a:p>
        </p:txBody>
      </p:sp>
    </p:spTree>
    <p:extLst>
      <p:ext uri="{BB962C8B-B14F-4D97-AF65-F5344CB8AC3E}">
        <p14:creationId xmlns:p14="http://schemas.microsoft.com/office/powerpoint/2010/main" val="3658812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954107"/>
          </a:xfrm>
          <a:prstGeom prst="rect">
            <a:avLst/>
          </a:prstGeom>
          <a:noFill/>
        </p:spPr>
        <p:txBody>
          <a:bodyPr wrap="square" rtlCol="0">
            <a:spAutoFit/>
          </a:bodyPr>
          <a:lstStyle/>
          <a:p>
            <a:pPr algn="ctr"/>
            <a:r>
              <a:rPr lang="en-GB" sz="2800" dirty="0" smtClean="0"/>
              <a:t>Use the mental strategy of your choice to solve these additions. Show the method you used.</a:t>
            </a:r>
            <a:endParaRPr lang="en-GB" sz="2800" dirty="0"/>
          </a:p>
        </p:txBody>
      </p:sp>
      <p:sp>
        <p:nvSpPr>
          <p:cNvPr id="6" name="TextBox 5"/>
          <p:cNvSpPr txBox="1"/>
          <p:nvPr/>
        </p:nvSpPr>
        <p:spPr>
          <a:xfrm>
            <a:off x="770207" y="2598223"/>
            <a:ext cx="4781006" cy="3539430"/>
          </a:xfrm>
          <a:prstGeom prst="rect">
            <a:avLst/>
          </a:prstGeom>
          <a:noFill/>
        </p:spPr>
        <p:txBody>
          <a:bodyPr wrap="square" rtlCol="0">
            <a:spAutoFit/>
          </a:bodyPr>
          <a:lstStyle/>
          <a:p>
            <a:pPr marL="514350" indent="-514350">
              <a:buAutoNum type="arabicPeriod"/>
            </a:pPr>
            <a:r>
              <a:rPr lang="en-GB" sz="3200" dirty="0" smtClean="0"/>
              <a:t>125 + 30 = </a:t>
            </a:r>
          </a:p>
          <a:p>
            <a:pPr marL="514350" indent="-514350">
              <a:buAutoNum type="arabicPeriod"/>
            </a:pPr>
            <a:endParaRPr lang="en-GB" sz="3200" dirty="0"/>
          </a:p>
          <a:p>
            <a:pPr marL="514350" indent="-514350">
              <a:buAutoNum type="arabicPeriod"/>
            </a:pPr>
            <a:r>
              <a:rPr lang="en-GB" sz="3200" dirty="0" smtClean="0"/>
              <a:t>45 + 9 =</a:t>
            </a:r>
          </a:p>
          <a:p>
            <a:pPr marL="514350" indent="-514350">
              <a:buAutoNum type="arabicPeriod"/>
            </a:pPr>
            <a:endParaRPr lang="en-GB" sz="3200" dirty="0"/>
          </a:p>
          <a:p>
            <a:pPr marL="514350" indent="-514350">
              <a:buAutoNum type="arabicPeriod"/>
            </a:pPr>
            <a:r>
              <a:rPr lang="en-GB" sz="3200" dirty="0" smtClean="0"/>
              <a:t>222 + 45 = </a:t>
            </a:r>
          </a:p>
          <a:p>
            <a:pPr marL="514350" indent="-514350">
              <a:buAutoNum type="arabicPeriod"/>
            </a:pPr>
            <a:endParaRPr lang="en-GB" sz="3200" dirty="0"/>
          </a:p>
          <a:p>
            <a:pPr marL="514350" indent="-514350">
              <a:buAutoNum type="arabicPeriod"/>
            </a:pPr>
            <a:r>
              <a:rPr lang="en-GB" sz="3200" dirty="0" smtClean="0"/>
              <a:t>67 + 6 =   </a:t>
            </a:r>
            <a:endParaRPr lang="en-GB" sz="3200" dirty="0"/>
          </a:p>
        </p:txBody>
      </p:sp>
    </p:spTree>
    <p:extLst>
      <p:ext uri="{BB962C8B-B14F-4D97-AF65-F5344CB8AC3E}">
        <p14:creationId xmlns:p14="http://schemas.microsoft.com/office/powerpoint/2010/main" val="11191735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70207" y="18048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5" name="TextBox 4"/>
          <p:cNvSpPr txBox="1"/>
          <p:nvPr/>
        </p:nvSpPr>
        <p:spPr>
          <a:xfrm>
            <a:off x="483326" y="912301"/>
            <a:ext cx="10972800" cy="954107"/>
          </a:xfrm>
          <a:prstGeom prst="rect">
            <a:avLst/>
          </a:prstGeom>
          <a:noFill/>
        </p:spPr>
        <p:txBody>
          <a:bodyPr wrap="square" rtlCol="0">
            <a:spAutoFit/>
          </a:bodyPr>
          <a:lstStyle/>
          <a:p>
            <a:pPr algn="ctr"/>
            <a:r>
              <a:rPr lang="en-GB" sz="2800" dirty="0" smtClean="0"/>
              <a:t>Use the mental strategy of your choice to solve these additions. Show the method you used.</a:t>
            </a:r>
            <a:endParaRPr lang="en-GB" sz="2800" dirty="0"/>
          </a:p>
        </p:txBody>
      </p:sp>
      <p:sp>
        <p:nvSpPr>
          <p:cNvPr id="6" name="TextBox 5"/>
          <p:cNvSpPr txBox="1"/>
          <p:nvPr/>
        </p:nvSpPr>
        <p:spPr>
          <a:xfrm>
            <a:off x="770207" y="2598223"/>
            <a:ext cx="4781006" cy="3539430"/>
          </a:xfrm>
          <a:prstGeom prst="rect">
            <a:avLst/>
          </a:prstGeom>
          <a:noFill/>
        </p:spPr>
        <p:txBody>
          <a:bodyPr wrap="square" rtlCol="0">
            <a:spAutoFit/>
          </a:bodyPr>
          <a:lstStyle/>
          <a:p>
            <a:pPr marL="514350" indent="-514350">
              <a:buAutoNum type="arabicPeriod"/>
            </a:pPr>
            <a:r>
              <a:rPr lang="en-GB" sz="3200" dirty="0" smtClean="0"/>
              <a:t>125 + 30 = </a:t>
            </a:r>
            <a:r>
              <a:rPr lang="en-GB" sz="3200" dirty="0" smtClean="0">
                <a:solidFill>
                  <a:srgbClr val="FF0000"/>
                </a:solidFill>
              </a:rPr>
              <a:t>155</a:t>
            </a:r>
            <a:r>
              <a:rPr lang="en-GB" sz="3200" dirty="0" smtClean="0"/>
              <a:t> </a:t>
            </a:r>
          </a:p>
          <a:p>
            <a:pPr marL="514350" indent="-514350">
              <a:buAutoNum type="arabicPeriod"/>
            </a:pPr>
            <a:endParaRPr lang="en-GB" sz="3200" dirty="0"/>
          </a:p>
          <a:p>
            <a:pPr marL="514350" indent="-514350">
              <a:buAutoNum type="arabicPeriod"/>
            </a:pPr>
            <a:r>
              <a:rPr lang="en-GB" sz="3200" dirty="0"/>
              <a:t>3</a:t>
            </a:r>
            <a:r>
              <a:rPr lang="en-GB" sz="3200" dirty="0" smtClean="0"/>
              <a:t>5 + 9 = </a:t>
            </a:r>
            <a:r>
              <a:rPr lang="en-GB" sz="3200" dirty="0">
                <a:solidFill>
                  <a:srgbClr val="FF0000"/>
                </a:solidFill>
              </a:rPr>
              <a:t>4</a:t>
            </a:r>
            <a:r>
              <a:rPr lang="en-GB" sz="3200" dirty="0" smtClean="0">
                <a:solidFill>
                  <a:srgbClr val="FF0000"/>
                </a:solidFill>
              </a:rPr>
              <a:t>4</a:t>
            </a:r>
          </a:p>
          <a:p>
            <a:pPr marL="514350" indent="-514350">
              <a:buAutoNum type="arabicPeriod"/>
            </a:pPr>
            <a:endParaRPr lang="en-GB" sz="3200" dirty="0"/>
          </a:p>
          <a:p>
            <a:pPr marL="514350" indent="-514350">
              <a:buAutoNum type="arabicPeriod"/>
            </a:pPr>
            <a:r>
              <a:rPr lang="en-GB" sz="3200" dirty="0" smtClean="0"/>
              <a:t>222 + 45 =</a:t>
            </a:r>
            <a:r>
              <a:rPr lang="en-GB" sz="3200" dirty="0" smtClean="0">
                <a:solidFill>
                  <a:srgbClr val="FF0000"/>
                </a:solidFill>
              </a:rPr>
              <a:t> 267 </a:t>
            </a:r>
          </a:p>
          <a:p>
            <a:pPr marL="514350" indent="-514350">
              <a:buAutoNum type="arabicPeriod"/>
            </a:pPr>
            <a:endParaRPr lang="en-GB" sz="3200" dirty="0"/>
          </a:p>
          <a:p>
            <a:pPr marL="514350" indent="-514350">
              <a:buAutoNum type="arabicPeriod"/>
            </a:pPr>
            <a:r>
              <a:rPr lang="en-GB" sz="3200" dirty="0" smtClean="0"/>
              <a:t>67 + 6 = </a:t>
            </a:r>
            <a:r>
              <a:rPr lang="en-GB" sz="3200" dirty="0" smtClean="0">
                <a:solidFill>
                  <a:srgbClr val="FF0000"/>
                </a:solidFill>
              </a:rPr>
              <a:t>73</a:t>
            </a:r>
            <a:r>
              <a:rPr lang="en-GB" sz="3200" dirty="0" smtClean="0"/>
              <a:t>  </a:t>
            </a:r>
            <a:endParaRPr lang="en-GB" sz="3200" dirty="0"/>
          </a:p>
        </p:txBody>
      </p:sp>
      <p:pic>
        <p:nvPicPr>
          <p:cNvPr id="7" name="Picture 6" descr="Blank Number Lines (for any activity) | Printable number line ..."/>
          <p:cNvPicPr/>
          <p:nvPr/>
        </p:nvPicPr>
        <p:blipFill rotWithShape="1">
          <a:blip r:embed="rId2">
            <a:extLst>
              <a:ext uri="{28A0092B-C50C-407E-A947-70E740481C1C}">
                <a14:useLocalDpi xmlns:a14="http://schemas.microsoft.com/office/drawing/2010/main" val="0"/>
              </a:ext>
            </a:extLst>
          </a:blip>
          <a:srcRect t="81517"/>
          <a:stretch/>
        </p:blipFill>
        <p:spPr bwMode="auto">
          <a:xfrm>
            <a:off x="5212081" y="2480657"/>
            <a:ext cx="5617028" cy="771994"/>
          </a:xfrm>
          <a:prstGeom prst="rect">
            <a:avLst/>
          </a:prstGeom>
          <a:noFill/>
          <a:ln>
            <a:noFill/>
          </a:ln>
          <a:extLst>
            <a:ext uri="{53640926-AAD7-44D8-BBD7-CCE9431645EC}">
              <a14:shadowObscured xmlns:a14="http://schemas.microsoft.com/office/drawing/2010/main"/>
            </a:ext>
          </a:extLst>
        </p:spPr>
      </p:pic>
      <p:sp>
        <p:nvSpPr>
          <p:cNvPr id="3" name="TextBox 2"/>
          <p:cNvSpPr txBox="1"/>
          <p:nvPr/>
        </p:nvSpPr>
        <p:spPr>
          <a:xfrm>
            <a:off x="5068389" y="3000885"/>
            <a:ext cx="666205" cy="369332"/>
          </a:xfrm>
          <a:prstGeom prst="rect">
            <a:avLst/>
          </a:prstGeom>
          <a:noFill/>
        </p:spPr>
        <p:txBody>
          <a:bodyPr wrap="square" rtlCol="0">
            <a:spAutoFit/>
          </a:bodyPr>
          <a:lstStyle/>
          <a:p>
            <a:pPr algn="ctr"/>
            <a:r>
              <a:rPr lang="en-GB" dirty="0" smtClean="0"/>
              <a:t>125</a:t>
            </a:r>
            <a:endParaRPr lang="en-GB" dirty="0"/>
          </a:p>
        </p:txBody>
      </p:sp>
      <p:sp>
        <p:nvSpPr>
          <p:cNvPr id="8" name="TextBox 7"/>
          <p:cNvSpPr txBox="1"/>
          <p:nvPr/>
        </p:nvSpPr>
        <p:spPr>
          <a:xfrm>
            <a:off x="5605893" y="3000885"/>
            <a:ext cx="666205" cy="369332"/>
          </a:xfrm>
          <a:prstGeom prst="rect">
            <a:avLst/>
          </a:prstGeom>
          <a:noFill/>
        </p:spPr>
        <p:txBody>
          <a:bodyPr wrap="square" rtlCol="0">
            <a:spAutoFit/>
          </a:bodyPr>
          <a:lstStyle/>
          <a:p>
            <a:pPr algn="ctr"/>
            <a:r>
              <a:rPr lang="en-GB" dirty="0" smtClean="0"/>
              <a:t>135</a:t>
            </a:r>
            <a:endParaRPr lang="en-GB" dirty="0"/>
          </a:p>
        </p:txBody>
      </p:sp>
      <p:sp>
        <p:nvSpPr>
          <p:cNvPr id="9" name="TextBox 8"/>
          <p:cNvSpPr txBox="1"/>
          <p:nvPr/>
        </p:nvSpPr>
        <p:spPr>
          <a:xfrm>
            <a:off x="6089218" y="3000885"/>
            <a:ext cx="666205" cy="369332"/>
          </a:xfrm>
          <a:prstGeom prst="rect">
            <a:avLst/>
          </a:prstGeom>
          <a:noFill/>
        </p:spPr>
        <p:txBody>
          <a:bodyPr wrap="square" rtlCol="0">
            <a:spAutoFit/>
          </a:bodyPr>
          <a:lstStyle/>
          <a:p>
            <a:pPr algn="ctr"/>
            <a:r>
              <a:rPr lang="en-GB" dirty="0" smtClean="0"/>
              <a:t>145</a:t>
            </a:r>
            <a:endParaRPr lang="en-GB" dirty="0"/>
          </a:p>
        </p:txBody>
      </p:sp>
      <p:sp>
        <p:nvSpPr>
          <p:cNvPr id="10" name="Curved Down Arrow 9"/>
          <p:cNvSpPr/>
          <p:nvPr/>
        </p:nvSpPr>
        <p:spPr>
          <a:xfrm>
            <a:off x="5482633" y="2376154"/>
            <a:ext cx="424543" cy="25997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Curved Down Arrow 10"/>
          <p:cNvSpPr/>
          <p:nvPr/>
        </p:nvSpPr>
        <p:spPr>
          <a:xfrm>
            <a:off x="6000542" y="2373583"/>
            <a:ext cx="424543" cy="25997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Curved Down Arrow 11"/>
          <p:cNvSpPr/>
          <p:nvPr/>
        </p:nvSpPr>
        <p:spPr>
          <a:xfrm>
            <a:off x="6513845" y="2371797"/>
            <a:ext cx="424543" cy="25997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6626722" y="2999099"/>
            <a:ext cx="666205" cy="369332"/>
          </a:xfrm>
          <a:prstGeom prst="rect">
            <a:avLst/>
          </a:prstGeom>
          <a:noFill/>
        </p:spPr>
        <p:txBody>
          <a:bodyPr wrap="square" rtlCol="0">
            <a:spAutoFit/>
          </a:bodyPr>
          <a:lstStyle/>
          <a:p>
            <a:pPr algn="ctr"/>
            <a:r>
              <a:rPr lang="en-GB" dirty="0" smtClean="0"/>
              <a:t>155</a:t>
            </a:r>
            <a:endParaRPr lang="en-GB" dirty="0"/>
          </a:p>
        </p:txBody>
      </p:sp>
      <p:sp>
        <p:nvSpPr>
          <p:cNvPr id="14" name="TextBox 13"/>
          <p:cNvSpPr txBox="1"/>
          <p:nvPr/>
        </p:nvSpPr>
        <p:spPr>
          <a:xfrm>
            <a:off x="5463039" y="1983974"/>
            <a:ext cx="444137" cy="369332"/>
          </a:xfrm>
          <a:prstGeom prst="rect">
            <a:avLst/>
          </a:prstGeom>
          <a:noFill/>
        </p:spPr>
        <p:txBody>
          <a:bodyPr wrap="square" rtlCol="0">
            <a:spAutoFit/>
          </a:bodyPr>
          <a:lstStyle/>
          <a:p>
            <a:r>
              <a:rPr lang="en-GB" dirty="0" smtClean="0"/>
              <a:t>10</a:t>
            </a:r>
            <a:endParaRPr lang="en-GB" dirty="0"/>
          </a:p>
        </p:txBody>
      </p:sp>
      <p:sp>
        <p:nvSpPr>
          <p:cNvPr id="15" name="TextBox 14"/>
          <p:cNvSpPr txBox="1"/>
          <p:nvPr/>
        </p:nvSpPr>
        <p:spPr>
          <a:xfrm>
            <a:off x="5990744" y="1966907"/>
            <a:ext cx="444137" cy="369332"/>
          </a:xfrm>
          <a:prstGeom prst="rect">
            <a:avLst/>
          </a:prstGeom>
          <a:noFill/>
        </p:spPr>
        <p:txBody>
          <a:bodyPr wrap="square" rtlCol="0">
            <a:spAutoFit/>
          </a:bodyPr>
          <a:lstStyle/>
          <a:p>
            <a:r>
              <a:rPr lang="en-GB" dirty="0"/>
              <a:t>2</a:t>
            </a:r>
            <a:r>
              <a:rPr lang="en-GB" dirty="0" smtClean="0"/>
              <a:t>0</a:t>
            </a:r>
            <a:endParaRPr lang="en-GB" dirty="0"/>
          </a:p>
        </p:txBody>
      </p:sp>
      <p:sp>
        <p:nvSpPr>
          <p:cNvPr id="16" name="TextBox 15"/>
          <p:cNvSpPr txBox="1"/>
          <p:nvPr/>
        </p:nvSpPr>
        <p:spPr>
          <a:xfrm>
            <a:off x="6513845" y="1966907"/>
            <a:ext cx="444137" cy="369332"/>
          </a:xfrm>
          <a:prstGeom prst="rect">
            <a:avLst/>
          </a:prstGeom>
          <a:noFill/>
        </p:spPr>
        <p:txBody>
          <a:bodyPr wrap="square" rtlCol="0">
            <a:spAutoFit/>
          </a:bodyPr>
          <a:lstStyle/>
          <a:p>
            <a:r>
              <a:rPr lang="en-GB" dirty="0" smtClean="0"/>
              <a:t>30</a:t>
            </a:r>
            <a:endParaRPr lang="en-GB" dirty="0"/>
          </a:p>
        </p:txBody>
      </p:sp>
      <p:sp>
        <p:nvSpPr>
          <p:cNvPr id="17" name="TextBox 16"/>
          <p:cNvSpPr txBox="1"/>
          <p:nvPr/>
        </p:nvSpPr>
        <p:spPr>
          <a:xfrm>
            <a:off x="5310052" y="3574512"/>
            <a:ext cx="5421085" cy="584775"/>
          </a:xfrm>
          <a:prstGeom prst="rect">
            <a:avLst/>
          </a:prstGeom>
          <a:noFill/>
        </p:spPr>
        <p:txBody>
          <a:bodyPr wrap="square" rtlCol="0">
            <a:spAutoFit/>
          </a:bodyPr>
          <a:lstStyle/>
          <a:p>
            <a:pPr algn="ctr"/>
            <a:r>
              <a:rPr lang="en-GB" sz="3200" dirty="0" smtClean="0">
                <a:solidFill>
                  <a:srgbClr val="FF0000"/>
                </a:solidFill>
              </a:rPr>
              <a:t>35 + 10 = 45	45 – 1 = 44</a:t>
            </a:r>
            <a:endParaRPr lang="en-GB" sz="3200" dirty="0">
              <a:solidFill>
                <a:srgbClr val="FF0000"/>
              </a:solidFill>
            </a:endParaRPr>
          </a:p>
        </p:txBody>
      </p:sp>
      <p:sp>
        <p:nvSpPr>
          <p:cNvPr id="18" name="TextBox 17"/>
          <p:cNvSpPr txBox="1"/>
          <p:nvPr/>
        </p:nvSpPr>
        <p:spPr>
          <a:xfrm>
            <a:off x="4939936" y="4563694"/>
            <a:ext cx="6764384" cy="584775"/>
          </a:xfrm>
          <a:prstGeom prst="rect">
            <a:avLst/>
          </a:prstGeom>
          <a:noFill/>
        </p:spPr>
        <p:txBody>
          <a:bodyPr wrap="square" rtlCol="0">
            <a:spAutoFit/>
          </a:bodyPr>
          <a:lstStyle/>
          <a:p>
            <a:pPr algn="ctr"/>
            <a:r>
              <a:rPr lang="en-GB" sz="3200" dirty="0" smtClean="0">
                <a:solidFill>
                  <a:srgbClr val="FF0000"/>
                </a:solidFill>
              </a:rPr>
              <a:t>222 + 40 = 262		262 + 5 = 267</a:t>
            </a:r>
            <a:endParaRPr lang="en-GB" sz="3200" dirty="0">
              <a:solidFill>
                <a:srgbClr val="FF0000"/>
              </a:solidFill>
            </a:endParaRPr>
          </a:p>
        </p:txBody>
      </p:sp>
      <p:cxnSp>
        <p:nvCxnSpPr>
          <p:cNvPr id="20" name="Straight Connector 19"/>
          <p:cNvCxnSpPr/>
          <p:nvPr/>
        </p:nvCxnSpPr>
        <p:spPr>
          <a:xfrm flipV="1">
            <a:off x="5401491" y="5930537"/>
            <a:ext cx="5329646" cy="13063"/>
          </a:xfrm>
          <a:prstGeom prst="line">
            <a:avLst/>
          </a:prstGeom>
          <a:ln w="38100">
            <a:solidFill>
              <a:schemeClr val="tx1"/>
            </a:solidFill>
          </a:ln>
        </p:spPr>
        <p:style>
          <a:lnRef idx="1">
            <a:schemeClr val="dk1"/>
          </a:lnRef>
          <a:fillRef idx="0">
            <a:schemeClr val="dk1"/>
          </a:fillRef>
          <a:effectRef idx="0">
            <a:schemeClr val="dk1"/>
          </a:effectRef>
          <a:fontRef idx="minor">
            <a:schemeClr val="tx1"/>
          </a:fontRef>
        </p:style>
      </p:cxnSp>
      <p:sp>
        <p:nvSpPr>
          <p:cNvPr id="22" name="TextBox 21"/>
          <p:cNvSpPr txBox="1"/>
          <p:nvPr/>
        </p:nvSpPr>
        <p:spPr>
          <a:xfrm>
            <a:off x="5137226" y="5963621"/>
            <a:ext cx="638652" cy="523220"/>
          </a:xfrm>
          <a:prstGeom prst="rect">
            <a:avLst/>
          </a:prstGeom>
          <a:noFill/>
        </p:spPr>
        <p:txBody>
          <a:bodyPr wrap="square" rtlCol="0">
            <a:spAutoFit/>
          </a:bodyPr>
          <a:lstStyle/>
          <a:p>
            <a:r>
              <a:rPr lang="en-GB" sz="2800" dirty="0" smtClean="0">
                <a:solidFill>
                  <a:srgbClr val="FF0000"/>
                </a:solidFill>
              </a:rPr>
              <a:t>67</a:t>
            </a:r>
            <a:endParaRPr lang="en-GB" sz="2800" dirty="0">
              <a:solidFill>
                <a:srgbClr val="FF0000"/>
              </a:solidFill>
            </a:endParaRPr>
          </a:p>
        </p:txBody>
      </p:sp>
      <p:sp>
        <p:nvSpPr>
          <p:cNvPr id="23" name="Curved Down Arrow 22"/>
          <p:cNvSpPr/>
          <p:nvPr/>
        </p:nvSpPr>
        <p:spPr>
          <a:xfrm>
            <a:off x="5401491" y="5512526"/>
            <a:ext cx="2619103" cy="32657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Curved Down Arrow 23"/>
          <p:cNvSpPr/>
          <p:nvPr/>
        </p:nvSpPr>
        <p:spPr>
          <a:xfrm>
            <a:off x="8112034" y="5512525"/>
            <a:ext cx="2619103" cy="32657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TextBox 24"/>
          <p:cNvSpPr txBox="1"/>
          <p:nvPr/>
        </p:nvSpPr>
        <p:spPr>
          <a:xfrm>
            <a:off x="7792708" y="5954745"/>
            <a:ext cx="638652" cy="523220"/>
          </a:xfrm>
          <a:prstGeom prst="rect">
            <a:avLst/>
          </a:prstGeom>
          <a:noFill/>
        </p:spPr>
        <p:txBody>
          <a:bodyPr wrap="square" rtlCol="0">
            <a:spAutoFit/>
          </a:bodyPr>
          <a:lstStyle/>
          <a:p>
            <a:r>
              <a:rPr lang="en-GB" sz="2800" dirty="0" smtClean="0">
                <a:solidFill>
                  <a:srgbClr val="FF0000"/>
                </a:solidFill>
              </a:rPr>
              <a:t>70</a:t>
            </a:r>
            <a:endParaRPr lang="en-GB" sz="2800" dirty="0">
              <a:solidFill>
                <a:srgbClr val="FF0000"/>
              </a:solidFill>
            </a:endParaRPr>
          </a:p>
        </p:txBody>
      </p:sp>
      <p:sp>
        <p:nvSpPr>
          <p:cNvPr id="26" name="TextBox 25"/>
          <p:cNvSpPr txBox="1"/>
          <p:nvPr/>
        </p:nvSpPr>
        <p:spPr>
          <a:xfrm>
            <a:off x="10509783" y="5963621"/>
            <a:ext cx="638652" cy="523220"/>
          </a:xfrm>
          <a:prstGeom prst="rect">
            <a:avLst/>
          </a:prstGeom>
          <a:noFill/>
        </p:spPr>
        <p:txBody>
          <a:bodyPr wrap="square" rtlCol="0">
            <a:spAutoFit/>
          </a:bodyPr>
          <a:lstStyle/>
          <a:p>
            <a:r>
              <a:rPr lang="en-GB" sz="2800" dirty="0" smtClean="0">
                <a:solidFill>
                  <a:srgbClr val="FF0000"/>
                </a:solidFill>
              </a:rPr>
              <a:t>73</a:t>
            </a:r>
            <a:endParaRPr lang="en-GB" sz="2800" dirty="0">
              <a:solidFill>
                <a:srgbClr val="FF0000"/>
              </a:solidFill>
            </a:endParaRPr>
          </a:p>
        </p:txBody>
      </p:sp>
      <p:sp>
        <p:nvSpPr>
          <p:cNvPr id="27" name="TextBox 26"/>
          <p:cNvSpPr txBox="1"/>
          <p:nvPr/>
        </p:nvSpPr>
        <p:spPr>
          <a:xfrm>
            <a:off x="6416587" y="5068887"/>
            <a:ext cx="638652" cy="523220"/>
          </a:xfrm>
          <a:prstGeom prst="rect">
            <a:avLst/>
          </a:prstGeom>
          <a:noFill/>
        </p:spPr>
        <p:txBody>
          <a:bodyPr wrap="square" rtlCol="0">
            <a:spAutoFit/>
          </a:bodyPr>
          <a:lstStyle/>
          <a:p>
            <a:r>
              <a:rPr lang="en-GB" sz="2800" dirty="0" smtClean="0">
                <a:solidFill>
                  <a:srgbClr val="FF0000"/>
                </a:solidFill>
              </a:rPr>
              <a:t>+3</a:t>
            </a:r>
            <a:endParaRPr lang="en-GB" sz="2800" dirty="0">
              <a:solidFill>
                <a:srgbClr val="FF0000"/>
              </a:solidFill>
            </a:endParaRPr>
          </a:p>
        </p:txBody>
      </p:sp>
      <p:sp>
        <p:nvSpPr>
          <p:cNvPr id="28" name="TextBox 27"/>
          <p:cNvSpPr txBox="1"/>
          <p:nvPr/>
        </p:nvSpPr>
        <p:spPr>
          <a:xfrm>
            <a:off x="9059799" y="5050868"/>
            <a:ext cx="638652" cy="523220"/>
          </a:xfrm>
          <a:prstGeom prst="rect">
            <a:avLst/>
          </a:prstGeom>
          <a:noFill/>
        </p:spPr>
        <p:txBody>
          <a:bodyPr wrap="square" rtlCol="0">
            <a:spAutoFit/>
          </a:bodyPr>
          <a:lstStyle/>
          <a:p>
            <a:r>
              <a:rPr lang="en-GB" sz="2800" dirty="0" smtClean="0">
                <a:solidFill>
                  <a:srgbClr val="FF0000"/>
                </a:solidFill>
              </a:rPr>
              <a:t>+3</a:t>
            </a:r>
            <a:endParaRPr lang="en-GB" sz="2800" dirty="0">
              <a:solidFill>
                <a:srgbClr val="FF0000"/>
              </a:solidFill>
            </a:endParaRPr>
          </a:p>
        </p:txBody>
      </p:sp>
    </p:spTree>
    <p:extLst>
      <p:ext uri="{BB962C8B-B14F-4D97-AF65-F5344CB8AC3E}">
        <p14:creationId xmlns:p14="http://schemas.microsoft.com/office/powerpoint/2010/main" val="6477307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4566" y="495755"/>
            <a:ext cx="6764383" cy="954224"/>
          </a:xfrm>
          <a:solidFill>
            <a:schemeClr val="bg2"/>
          </a:solidFill>
        </p:spPr>
        <p:txBody>
          <a:bodyPr/>
          <a:lstStyle/>
          <a:p>
            <a:pPr algn="ctr"/>
            <a:r>
              <a:rPr lang="en-GB" dirty="0" smtClean="0"/>
              <a:t>Task 3</a:t>
            </a:r>
            <a:endParaRPr lang="en-GB" dirty="0"/>
          </a:p>
        </p:txBody>
      </p:sp>
      <p:sp>
        <p:nvSpPr>
          <p:cNvPr id="4" name="Title 1"/>
          <p:cNvSpPr txBox="1">
            <a:spLocks/>
          </p:cNvSpPr>
          <p:nvPr/>
        </p:nvSpPr>
        <p:spPr>
          <a:xfrm>
            <a:off x="1005338" y="3171880"/>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Tree>
    <p:extLst>
      <p:ext uri="{BB962C8B-B14F-4D97-AF65-F5344CB8AC3E}">
        <p14:creationId xmlns:p14="http://schemas.microsoft.com/office/powerpoint/2010/main" val="13794118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grpSp>
        <p:nvGrpSpPr>
          <p:cNvPr id="5" name="Group 2"/>
          <p:cNvGrpSpPr>
            <a:grpSpLocks/>
          </p:cNvGrpSpPr>
          <p:nvPr/>
        </p:nvGrpSpPr>
        <p:grpSpPr bwMode="auto">
          <a:xfrm>
            <a:off x="2299062" y="1003741"/>
            <a:ext cx="8007532" cy="5854259"/>
            <a:chOff x="106860970" y="105289351"/>
            <a:chExt cx="6600098" cy="4719143"/>
          </a:xfrm>
        </p:grpSpPr>
        <p:grpSp>
          <p:nvGrpSpPr>
            <p:cNvPr id="6" name="Group 3"/>
            <p:cNvGrpSpPr>
              <a:grpSpLocks/>
            </p:cNvGrpSpPr>
            <p:nvPr/>
          </p:nvGrpSpPr>
          <p:grpSpPr bwMode="auto">
            <a:xfrm>
              <a:off x="106860970" y="105289351"/>
              <a:ext cx="6600098" cy="4687411"/>
              <a:chOff x="106860970" y="105289351"/>
              <a:chExt cx="6600098" cy="4687411"/>
            </a:xfrm>
          </p:grpSpPr>
          <p:sp>
            <p:nvSpPr>
              <p:cNvPr id="11" name="Text Box 4"/>
              <p:cNvSpPr txBox="1">
                <a:spLocks noChangeArrowheads="1"/>
              </p:cNvSpPr>
              <p:nvPr/>
            </p:nvSpPr>
            <p:spPr bwMode="auto">
              <a:xfrm>
                <a:off x="106860970" y="105289351"/>
                <a:ext cx="6600098" cy="4687411"/>
              </a:xfrm>
              <a:prstGeom prst="rect">
                <a:avLst/>
              </a:prstGeom>
              <a:noFill/>
              <a:ln w="349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000000"/>
                    </a:solidFill>
                    <a:effectLst/>
                    <a:latin typeface="Calibri" panose="020F0502020204030204" pitchFamily="34" charset="0"/>
                  </a:rPr>
                  <a:t>These children are solving the addition  </a:t>
                </a:r>
                <a:r>
                  <a:rPr lang="en-GB" altLang="en-US" sz="2800" dirty="0" smtClean="0">
                    <a:solidFill>
                      <a:srgbClr val="000000"/>
                    </a:solidFill>
                    <a:latin typeface="Calibri" panose="020F0502020204030204" pitchFamily="34" charset="0"/>
                  </a:rPr>
                  <a:t>124 + 9 using adjusting</a:t>
                </a:r>
                <a:r>
                  <a:rPr kumimoji="0" lang="en-GB" altLang="en-US" sz="2800" b="0" i="0" u="none" strike="noStrike" cap="none" normalizeH="0" baseline="0" dirty="0" smtClean="0">
                    <a:ln>
                      <a:noFill/>
                    </a:ln>
                    <a:solidFill>
                      <a:srgbClr val="000000"/>
                    </a:solidFill>
                    <a:effectLst/>
                    <a:latin typeface="Calibri" panose="020F0502020204030204" pitchFamily="34" charset="0"/>
                  </a:rPr>
                  <a:t>. Who has adjusted correctly?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0" u="sng"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029" name="Picture 5" descr="Image result for concept cartoon"/>
              <p:cNvPicPr>
                <a:picLocks noChangeAspect="1" noChangeArrowheads="1"/>
              </p:cNvPicPr>
              <p:nvPr/>
            </p:nvPicPr>
            <p:blipFill>
              <a:blip r:embed="rId2">
                <a:extLst>
                  <a:ext uri="{28A0092B-C50C-407E-A947-70E740481C1C}">
                    <a14:useLocalDpi xmlns:a14="http://schemas.microsoft.com/office/drawing/2010/main" val="0"/>
                  </a:ext>
                </a:extLst>
              </a:blip>
              <a:srcRect t="3577" b="7948"/>
              <a:stretch>
                <a:fillRect/>
              </a:stretch>
            </p:blipFill>
            <p:spPr bwMode="auto">
              <a:xfrm>
                <a:off x="106999522" y="106052593"/>
                <a:ext cx="6063962" cy="3828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2" name="Text Box 6"/>
              <p:cNvSpPr txBox="1">
                <a:spLocks noChangeArrowheads="1"/>
              </p:cNvSpPr>
              <p:nvPr/>
            </p:nvSpPr>
            <p:spPr bwMode="auto">
              <a:xfrm>
                <a:off x="108860897" y="106259586"/>
                <a:ext cx="851337" cy="44143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3" name="Text Box 7"/>
              <p:cNvSpPr txBox="1">
                <a:spLocks noChangeArrowheads="1"/>
              </p:cNvSpPr>
              <p:nvPr/>
            </p:nvSpPr>
            <p:spPr bwMode="auto">
              <a:xfrm>
                <a:off x="109003542" y="106440732"/>
                <a:ext cx="1451154" cy="6510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rgbClr val="000000"/>
                    </a:solidFill>
                    <a:effectLst/>
                    <a:latin typeface="Calibri" panose="020F0502020204030204" pitchFamily="34" charset="0"/>
                  </a:rPr>
                  <a:t>I</a:t>
                </a:r>
                <a:r>
                  <a:rPr kumimoji="0" lang="en-GB" altLang="en-US" sz="1600" b="0" i="0" u="none" strike="noStrike" cap="none" normalizeH="0" baseline="0" dirty="0" smtClean="0">
                    <a:ln>
                      <a:noFill/>
                    </a:ln>
                    <a:solidFill>
                      <a:srgbClr val="000000"/>
                    </a:solidFill>
                    <a:effectLst/>
                    <a:latin typeface="Calibri" panose="020F0502020204030204" pitchFamily="34" charset="0"/>
                  </a:rPr>
                  <a:t>124</a:t>
                </a:r>
                <a:r>
                  <a:rPr kumimoji="0" lang="en-GB" altLang="en-US" sz="1600" b="0" i="0" u="none" strike="noStrike" cap="none" normalizeH="0" dirty="0" smtClean="0">
                    <a:ln>
                      <a:noFill/>
                    </a:ln>
                    <a:solidFill>
                      <a:srgbClr val="000000"/>
                    </a:solidFill>
                    <a:effectLst/>
                    <a:latin typeface="Calibri" panose="020F0502020204030204" pitchFamily="34" charset="0"/>
                  </a:rPr>
                  <a:t> + 10 = 134</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baseline="0" dirty="0" smtClean="0">
                    <a:solidFill>
                      <a:srgbClr val="000000"/>
                    </a:solidFill>
                    <a:latin typeface="Calibri" panose="020F0502020204030204" pitchFamily="34" charset="0"/>
                  </a:rPr>
                  <a:t>134 + 1 = 135</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4" name="Text Box 8"/>
              <p:cNvSpPr txBox="1">
                <a:spLocks noChangeArrowheads="1"/>
              </p:cNvSpPr>
              <p:nvPr/>
            </p:nvSpPr>
            <p:spPr bwMode="auto">
              <a:xfrm>
                <a:off x="110385848" y="106440732"/>
                <a:ext cx="1261559" cy="4389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rPr>
                  <a:t>124</a:t>
                </a:r>
                <a:r>
                  <a:rPr kumimoji="0" lang="en-US" altLang="en-US" sz="1600" b="0" i="0" u="none" strike="noStrike" cap="none" normalizeH="0" dirty="0" smtClean="0">
                    <a:ln>
                      <a:noFill/>
                    </a:ln>
                    <a:solidFill>
                      <a:schemeClr val="tx1"/>
                    </a:solidFill>
                    <a:effectLst/>
                    <a:latin typeface="Arial" panose="020B0604020202020204" pitchFamily="34" charset="0"/>
                  </a:rPr>
                  <a:t> + 6 = 130</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aseline="0" dirty="0" smtClean="0">
                    <a:latin typeface="Arial" panose="020B0604020202020204" pitchFamily="34" charset="0"/>
                  </a:rPr>
                  <a:t>130 + 3 = 133</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p:txBody>
          </p:sp>
          <p:sp>
            <p:nvSpPr>
              <p:cNvPr id="15" name="Text Box 9"/>
              <p:cNvSpPr txBox="1">
                <a:spLocks noChangeArrowheads="1"/>
              </p:cNvSpPr>
              <p:nvPr/>
            </p:nvSpPr>
            <p:spPr bwMode="auto">
              <a:xfrm>
                <a:off x="108943193" y="108244844"/>
                <a:ext cx="1171569" cy="6437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Calibri" panose="020F0502020204030204" pitchFamily="34" charset="0"/>
                  </a:rPr>
                  <a:t>124</a:t>
                </a:r>
                <a:r>
                  <a:rPr kumimoji="0" lang="en-GB" altLang="en-US" sz="1600" b="0" i="0" u="none" strike="noStrike" cap="none" normalizeH="0" dirty="0" smtClean="0">
                    <a:ln>
                      <a:noFill/>
                    </a:ln>
                    <a:solidFill>
                      <a:srgbClr val="000000"/>
                    </a:solidFill>
                    <a:effectLst/>
                    <a:latin typeface="Calibri" panose="020F0502020204030204" pitchFamily="34" charset="0"/>
                  </a:rPr>
                  <a:t> + 10 = 134</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baseline="0" dirty="0" smtClean="0">
                    <a:solidFill>
                      <a:srgbClr val="000000"/>
                    </a:solidFill>
                    <a:latin typeface="Calibri" panose="020F0502020204030204" pitchFamily="34" charset="0"/>
                  </a:rPr>
                  <a:t>134</a:t>
                </a:r>
                <a:r>
                  <a:rPr lang="en-GB" altLang="en-US" sz="1600" dirty="0" smtClean="0">
                    <a:solidFill>
                      <a:srgbClr val="000000"/>
                    </a:solidFill>
                    <a:latin typeface="Calibri" panose="020F0502020204030204" pitchFamily="34" charset="0"/>
                  </a:rPr>
                  <a:t> – 1 = 133</a:t>
                </a:r>
                <a:r>
                  <a:rPr kumimoji="0" lang="en-GB" altLang="en-US" sz="1000" b="0" i="0" u="none" strike="noStrike" cap="none" normalizeH="0" baseline="0" dirty="0" smtClean="0">
                    <a:ln>
                      <a:noFill/>
                    </a:ln>
                    <a:solidFill>
                      <a:srgbClr val="000000"/>
                    </a:solidFill>
                    <a:effectLst/>
                    <a:latin typeface="Calibri" panose="020F0502020204030204" pitchFamily="34" charset="0"/>
                  </a:rPr>
                  <a:t>.</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6" name="Text Box 10"/>
              <p:cNvSpPr txBox="1">
                <a:spLocks noChangeArrowheads="1"/>
              </p:cNvSpPr>
              <p:nvPr/>
            </p:nvSpPr>
            <p:spPr bwMode="auto">
              <a:xfrm>
                <a:off x="110454696" y="108168948"/>
                <a:ext cx="1192711" cy="6437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rPr>
                  <a:t>124</a:t>
                </a:r>
                <a:r>
                  <a:rPr kumimoji="0" lang="en-US" altLang="en-US" sz="1600" b="0" i="0" u="none" strike="noStrike" cap="none" normalizeH="0" dirty="0" smtClean="0">
                    <a:ln>
                      <a:noFill/>
                    </a:ln>
                    <a:solidFill>
                      <a:schemeClr val="tx1"/>
                    </a:solidFill>
                    <a:effectLst/>
                    <a:latin typeface="Arial" panose="020B0604020202020204" pitchFamily="34" charset="0"/>
                  </a:rPr>
                  <a:t> + 9 = 133</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aseline="0" dirty="0" smtClean="0">
                    <a:latin typeface="Arial" panose="020B0604020202020204" pitchFamily="34" charset="0"/>
                  </a:rPr>
                  <a:t>133 + 1 = 134</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p:txBody>
          </p:sp>
        </p:grpSp>
        <p:sp>
          <p:nvSpPr>
            <p:cNvPr id="7" name="Text Box 11"/>
            <p:cNvSpPr txBox="1">
              <a:spLocks noChangeArrowheads="1"/>
            </p:cNvSpPr>
            <p:nvPr/>
          </p:nvSpPr>
          <p:spPr bwMode="auto">
            <a:xfrm>
              <a:off x="107115429" y="109466122"/>
              <a:ext cx="1045029" cy="5106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May</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8" name="Text Box 12"/>
            <p:cNvSpPr txBox="1">
              <a:spLocks noChangeArrowheads="1"/>
            </p:cNvSpPr>
            <p:nvPr/>
          </p:nvSpPr>
          <p:spPr bwMode="auto">
            <a:xfrm>
              <a:off x="107051599" y="107590442"/>
              <a:ext cx="1045029" cy="5106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April</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9" name="Text Box 13"/>
            <p:cNvSpPr txBox="1">
              <a:spLocks noChangeArrowheads="1"/>
            </p:cNvSpPr>
            <p:nvPr/>
          </p:nvSpPr>
          <p:spPr bwMode="auto">
            <a:xfrm>
              <a:off x="112058532" y="107903046"/>
              <a:ext cx="665018" cy="3562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Ben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0" name="Text Box 14"/>
            <p:cNvSpPr txBox="1">
              <a:spLocks noChangeArrowheads="1"/>
            </p:cNvSpPr>
            <p:nvPr/>
          </p:nvSpPr>
          <p:spPr bwMode="auto">
            <a:xfrm>
              <a:off x="112018454" y="109497855"/>
              <a:ext cx="1045029" cy="5106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Simeon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2281692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grpSp>
        <p:nvGrpSpPr>
          <p:cNvPr id="5" name="Group 2"/>
          <p:cNvGrpSpPr>
            <a:grpSpLocks/>
          </p:cNvGrpSpPr>
          <p:nvPr/>
        </p:nvGrpSpPr>
        <p:grpSpPr bwMode="auto">
          <a:xfrm>
            <a:off x="2299062" y="1003741"/>
            <a:ext cx="8007532" cy="5854259"/>
            <a:chOff x="106860970" y="105289351"/>
            <a:chExt cx="6600098" cy="4719143"/>
          </a:xfrm>
        </p:grpSpPr>
        <p:grpSp>
          <p:nvGrpSpPr>
            <p:cNvPr id="6" name="Group 3"/>
            <p:cNvGrpSpPr>
              <a:grpSpLocks/>
            </p:cNvGrpSpPr>
            <p:nvPr/>
          </p:nvGrpSpPr>
          <p:grpSpPr bwMode="auto">
            <a:xfrm>
              <a:off x="106860970" y="105289351"/>
              <a:ext cx="6600098" cy="4687411"/>
              <a:chOff x="106860970" y="105289351"/>
              <a:chExt cx="6600098" cy="4687411"/>
            </a:xfrm>
          </p:grpSpPr>
          <p:sp>
            <p:nvSpPr>
              <p:cNvPr id="11" name="Text Box 4"/>
              <p:cNvSpPr txBox="1">
                <a:spLocks noChangeArrowheads="1"/>
              </p:cNvSpPr>
              <p:nvPr/>
            </p:nvSpPr>
            <p:spPr bwMode="auto">
              <a:xfrm>
                <a:off x="106860970" y="105289351"/>
                <a:ext cx="6600098" cy="4687411"/>
              </a:xfrm>
              <a:prstGeom prst="rect">
                <a:avLst/>
              </a:prstGeom>
              <a:noFill/>
              <a:ln w="349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000000"/>
                    </a:solidFill>
                    <a:effectLst/>
                    <a:latin typeface="Calibri" panose="020F0502020204030204" pitchFamily="34" charset="0"/>
                  </a:rPr>
                  <a:t>These children are solving the addition  </a:t>
                </a:r>
                <a:r>
                  <a:rPr lang="en-GB" altLang="en-US" sz="2800" dirty="0" smtClean="0">
                    <a:solidFill>
                      <a:srgbClr val="000000"/>
                    </a:solidFill>
                    <a:latin typeface="Calibri" panose="020F0502020204030204" pitchFamily="34" charset="0"/>
                  </a:rPr>
                  <a:t>124 + 9 using adjusting</a:t>
                </a:r>
                <a:r>
                  <a:rPr kumimoji="0" lang="en-GB" altLang="en-US" sz="2800" b="0" i="0" u="none" strike="noStrike" cap="none" normalizeH="0" baseline="0" dirty="0" smtClean="0">
                    <a:ln>
                      <a:noFill/>
                    </a:ln>
                    <a:solidFill>
                      <a:srgbClr val="000000"/>
                    </a:solidFill>
                    <a:effectLst/>
                    <a:latin typeface="Calibri" panose="020F0502020204030204" pitchFamily="34" charset="0"/>
                  </a:rPr>
                  <a:t>. Who has adjusted correctly?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0" u="sng"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029" name="Picture 5" descr="Image result for concept cartoon"/>
              <p:cNvPicPr>
                <a:picLocks noChangeAspect="1" noChangeArrowheads="1"/>
              </p:cNvPicPr>
              <p:nvPr/>
            </p:nvPicPr>
            <p:blipFill>
              <a:blip r:embed="rId2">
                <a:extLst>
                  <a:ext uri="{28A0092B-C50C-407E-A947-70E740481C1C}">
                    <a14:useLocalDpi xmlns:a14="http://schemas.microsoft.com/office/drawing/2010/main" val="0"/>
                  </a:ext>
                </a:extLst>
              </a:blip>
              <a:srcRect t="3577" b="7948"/>
              <a:stretch>
                <a:fillRect/>
              </a:stretch>
            </p:blipFill>
            <p:spPr bwMode="auto">
              <a:xfrm>
                <a:off x="106999522" y="106052593"/>
                <a:ext cx="6063962" cy="3828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2" name="Text Box 6"/>
              <p:cNvSpPr txBox="1">
                <a:spLocks noChangeArrowheads="1"/>
              </p:cNvSpPr>
              <p:nvPr/>
            </p:nvSpPr>
            <p:spPr bwMode="auto">
              <a:xfrm>
                <a:off x="108860897" y="106259586"/>
                <a:ext cx="851337" cy="44143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3" name="Text Box 7"/>
              <p:cNvSpPr txBox="1">
                <a:spLocks noChangeArrowheads="1"/>
              </p:cNvSpPr>
              <p:nvPr/>
            </p:nvSpPr>
            <p:spPr bwMode="auto">
              <a:xfrm>
                <a:off x="109003542" y="106440732"/>
                <a:ext cx="1451154" cy="6510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smtClean="0">
                    <a:ln>
                      <a:noFill/>
                    </a:ln>
                    <a:solidFill>
                      <a:srgbClr val="000000"/>
                    </a:solidFill>
                    <a:effectLst/>
                    <a:latin typeface="Calibri" panose="020F0502020204030204" pitchFamily="34" charset="0"/>
                  </a:rPr>
                  <a:t>I</a:t>
                </a:r>
                <a:r>
                  <a:rPr kumimoji="0" lang="en-GB" altLang="en-US" sz="1600" b="0" i="0" u="none" strike="noStrike" cap="none" normalizeH="0" baseline="0" dirty="0" smtClean="0">
                    <a:ln>
                      <a:noFill/>
                    </a:ln>
                    <a:solidFill>
                      <a:srgbClr val="000000"/>
                    </a:solidFill>
                    <a:effectLst/>
                    <a:latin typeface="Calibri" panose="020F0502020204030204" pitchFamily="34" charset="0"/>
                  </a:rPr>
                  <a:t>124</a:t>
                </a:r>
                <a:r>
                  <a:rPr kumimoji="0" lang="en-GB" altLang="en-US" sz="1600" b="0" i="0" u="none" strike="noStrike" cap="none" normalizeH="0" dirty="0" smtClean="0">
                    <a:ln>
                      <a:noFill/>
                    </a:ln>
                    <a:solidFill>
                      <a:srgbClr val="000000"/>
                    </a:solidFill>
                    <a:effectLst/>
                    <a:latin typeface="Calibri" panose="020F0502020204030204" pitchFamily="34" charset="0"/>
                  </a:rPr>
                  <a:t> + 10 = 134</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baseline="0" dirty="0" smtClean="0">
                    <a:solidFill>
                      <a:srgbClr val="000000"/>
                    </a:solidFill>
                    <a:latin typeface="Calibri" panose="020F0502020204030204" pitchFamily="34" charset="0"/>
                  </a:rPr>
                  <a:t>134 + 1 = 135</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4" name="Text Box 8"/>
              <p:cNvSpPr txBox="1">
                <a:spLocks noChangeArrowheads="1"/>
              </p:cNvSpPr>
              <p:nvPr/>
            </p:nvSpPr>
            <p:spPr bwMode="auto">
              <a:xfrm>
                <a:off x="110385848" y="106440732"/>
                <a:ext cx="1261559" cy="4389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rPr>
                  <a:t>124</a:t>
                </a:r>
                <a:r>
                  <a:rPr kumimoji="0" lang="en-US" altLang="en-US" sz="1600" b="0" i="0" u="none" strike="noStrike" cap="none" normalizeH="0" dirty="0" smtClean="0">
                    <a:ln>
                      <a:noFill/>
                    </a:ln>
                    <a:solidFill>
                      <a:schemeClr val="tx1"/>
                    </a:solidFill>
                    <a:effectLst/>
                    <a:latin typeface="Arial" panose="020B0604020202020204" pitchFamily="34" charset="0"/>
                  </a:rPr>
                  <a:t> + 6 = 130</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aseline="0" dirty="0" smtClean="0">
                    <a:latin typeface="Arial" panose="020B0604020202020204" pitchFamily="34" charset="0"/>
                  </a:rPr>
                  <a:t>130 + 3 = 133</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p:txBody>
          </p:sp>
          <p:sp>
            <p:nvSpPr>
              <p:cNvPr id="15" name="Text Box 9"/>
              <p:cNvSpPr txBox="1">
                <a:spLocks noChangeArrowheads="1"/>
              </p:cNvSpPr>
              <p:nvPr/>
            </p:nvSpPr>
            <p:spPr bwMode="auto">
              <a:xfrm>
                <a:off x="108943193" y="108244844"/>
                <a:ext cx="1171569" cy="6437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Calibri" panose="020F0502020204030204" pitchFamily="34" charset="0"/>
                  </a:rPr>
                  <a:t>124</a:t>
                </a:r>
                <a:r>
                  <a:rPr kumimoji="0" lang="en-GB" altLang="en-US" sz="1600" b="0" i="0" u="none" strike="noStrike" cap="none" normalizeH="0" dirty="0" smtClean="0">
                    <a:ln>
                      <a:noFill/>
                    </a:ln>
                    <a:solidFill>
                      <a:srgbClr val="000000"/>
                    </a:solidFill>
                    <a:effectLst/>
                    <a:latin typeface="Calibri" panose="020F0502020204030204" pitchFamily="34" charset="0"/>
                  </a:rPr>
                  <a:t> + 10 = 134</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600" baseline="0" dirty="0" smtClean="0">
                    <a:solidFill>
                      <a:srgbClr val="000000"/>
                    </a:solidFill>
                    <a:latin typeface="Calibri" panose="020F0502020204030204" pitchFamily="34" charset="0"/>
                  </a:rPr>
                  <a:t>134</a:t>
                </a:r>
                <a:r>
                  <a:rPr lang="en-GB" altLang="en-US" sz="1600" dirty="0" smtClean="0">
                    <a:solidFill>
                      <a:srgbClr val="000000"/>
                    </a:solidFill>
                    <a:latin typeface="Calibri" panose="020F0502020204030204" pitchFamily="34" charset="0"/>
                  </a:rPr>
                  <a:t> – 1 = 133</a:t>
                </a:r>
                <a:r>
                  <a:rPr kumimoji="0" lang="en-GB" altLang="en-US" sz="1000" b="0" i="0" u="none" strike="noStrike" cap="none" normalizeH="0" baseline="0" dirty="0" smtClean="0">
                    <a:ln>
                      <a:noFill/>
                    </a:ln>
                    <a:solidFill>
                      <a:srgbClr val="000000"/>
                    </a:solidFill>
                    <a:effectLst/>
                    <a:latin typeface="Calibri" panose="020F0502020204030204" pitchFamily="34" charset="0"/>
                  </a:rPr>
                  <a:t>.</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6" name="Text Box 10"/>
              <p:cNvSpPr txBox="1">
                <a:spLocks noChangeArrowheads="1"/>
              </p:cNvSpPr>
              <p:nvPr/>
            </p:nvSpPr>
            <p:spPr bwMode="auto">
              <a:xfrm>
                <a:off x="110454696" y="108168948"/>
                <a:ext cx="1192711" cy="6437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rPr>
                  <a:t>124</a:t>
                </a:r>
                <a:r>
                  <a:rPr kumimoji="0" lang="en-US" altLang="en-US" sz="1600" b="0" i="0" u="none" strike="noStrike" cap="none" normalizeH="0" dirty="0" smtClean="0">
                    <a:ln>
                      <a:noFill/>
                    </a:ln>
                    <a:solidFill>
                      <a:schemeClr val="tx1"/>
                    </a:solidFill>
                    <a:effectLst/>
                    <a:latin typeface="Arial" panose="020B0604020202020204" pitchFamily="34" charset="0"/>
                  </a:rPr>
                  <a:t> + 9 = 133</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aseline="0" dirty="0" smtClean="0">
                    <a:latin typeface="Arial" panose="020B0604020202020204" pitchFamily="34" charset="0"/>
                  </a:rPr>
                  <a:t>133 + 1 = 134</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p:txBody>
          </p:sp>
        </p:grpSp>
        <p:sp>
          <p:nvSpPr>
            <p:cNvPr id="7" name="Text Box 11"/>
            <p:cNvSpPr txBox="1">
              <a:spLocks noChangeArrowheads="1"/>
            </p:cNvSpPr>
            <p:nvPr/>
          </p:nvSpPr>
          <p:spPr bwMode="auto">
            <a:xfrm>
              <a:off x="107115429" y="109466122"/>
              <a:ext cx="1045029" cy="5106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May</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8" name="Text Box 12"/>
            <p:cNvSpPr txBox="1">
              <a:spLocks noChangeArrowheads="1"/>
            </p:cNvSpPr>
            <p:nvPr/>
          </p:nvSpPr>
          <p:spPr bwMode="auto">
            <a:xfrm>
              <a:off x="107051599" y="107590442"/>
              <a:ext cx="1045029" cy="5106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April</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9" name="Text Box 13"/>
            <p:cNvSpPr txBox="1">
              <a:spLocks noChangeArrowheads="1"/>
            </p:cNvSpPr>
            <p:nvPr/>
          </p:nvSpPr>
          <p:spPr bwMode="auto">
            <a:xfrm>
              <a:off x="112058532" y="107903046"/>
              <a:ext cx="665018" cy="3562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Ben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0" name="Text Box 14"/>
            <p:cNvSpPr txBox="1">
              <a:spLocks noChangeArrowheads="1"/>
            </p:cNvSpPr>
            <p:nvPr/>
          </p:nvSpPr>
          <p:spPr bwMode="auto">
            <a:xfrm>
              <a:off x="112018454" y="109497855"/>
              <a:ext cx="1045029" cy="5106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smtClean="0">
                  <a:ln>
                    <a:noFill/>
                  </a:ln>
                  <a:solidFill>
                    <a:srgbClr val="000000"/>
                  </a:solidFill>
                  <a:effectLst/>
                  <a:latin typeface="Calibri" panose="020F0502020204030204" pitchFamily="34" charset="0"/>
                </a:rPr>
                <a:t>Simeon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2" name="Oval 1"/>
          <p:cNvSpPr/>
          <p:nvPr/>
        </p:nvSpPr>
        <p:spPr>
          <a:xfrm>
            <a:off x="2467159" y="4198237"/>
            <a:ext cx="4648790" cy="2726095"/>
          </a:xfrm>
          <a:prstGeom prst="ellipse">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TextBox 2"/>
          <p:cNvSpPr txBox="1"/>
          <p:nvPr/>
        </p:nvSpPr>
        <p:spPr>
          <a:xfrm>
            <a:off x="308721" y="1089225"/>
            <a:ext cx="1990341" cy="646331"/>
          </a:xfrm>
          <a:prstGeom prst="rect">
            <a:avLst/>
          </a:prstGeom>
          <a:noFill/>
        </p:spPr>
        <p:txBody>
          <a:bodyPr wrap="square" rtlCol="0">
            <a:spAutoFit/>
          </a:bodyPr>
          <a:lstStyle/>
          <a:p>
            <a:r>
              <a:rPr lang="en-GB" sz="3600" dirty="0" smtClean="0">
                <a:solidFill>
                  <a:srgbClr val="FF0000"/>
                </a:solidFill>
              </a:rPr>
              <a:t>ANSWER</a:t>
            </a:r>
            <a:endParaRPr lang="en-GB" sz="3600" dirty="0">
              <a:solidFill>
                <a:srgbClr val="FF0000"/>
              </a:solidFill>
            </a:endParaRPr>
          </a:p>
        </p:txBody>
      </p:sp>
    </p:spTree>
    <p:extLst>
      <p:ext uri="{BB962C8B-B14F-4D97-AF65-F5344CB8AC3E}">
        <p14:creationId xmlns:p14="http://schemas.microsoft.com/office/powerpoint/2010/main" val="20368781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17" name="TextBox 16"/>
          <p:cNvSpPr txBox="1"/>
          <p:nvPr/>
        </p:nvSpPr>
        <p:spPr>
          <a:xfrm>
            <a:off x="91440" y="988579"/>
            <a:ext cx="11900263" cy="1077218"/>
          </a:xfrm>
          <a:prstGeom prst="rect">
            <a:avLst/>
          </a:prstGeom>
          <a:noFill/>
        </p:spPr>
        <p:txBody>
          <a:bodyPr wrap="square" rtlCol="0">
            <a:spAutoFit/>
          </a:bodyPr>
          <a:lstStyle/>
          <a:p>
            <a:pPr algn="ctr"/>
            <a:r>
              <a:rPr lang="en-GB" sz="3200" dirty="0" smtClean="0"/>
              <a:t>Write the method you would use to solve these mental additions. You do not have to solve them</a:t>
            </a:r>
            <a:r>
              <a:rPr lang="en-GB" dirty="0" smtClean="0"/>
              <a:t>.</a:t>
            </a:r>
            <a:endParaRPr lang="en-GB" dirty="0"/>
          </a:p>
        </p:txBody>
      </p:sp>
      <p:sp>
        <p:nvSpPr>
          <p:cNvPr id="18" name="TextBox 17"/>
          <p:cNvSpPr txBox="1"/>
          <p:nvPr/>
        </p:nvSpPr>
        <p:spPr>
          <a:xfrm>
            <a:off x="940526" y="2521131"/>
            <a:ext cx="4415245" cy="3970318"/>
          </a:xfrm>
          <a:prstGeom prst="rect">
            <a:avLst/>
          </a:prstGeom>
          <a:noFill/>
        </p:spPr>
        <p:txBody>
          <a:bodyPr wrap="square" rtlCol="0">
            <a:spAutoFit/>
          </a:bodyPr>
          <a:lstStyle/>
          <a:p>
            <a:pPr marL="514350" indent="-514350">
              <a:buAutoNum type="arabicParenR"/>
            </a:pPr>
            <a:r>
              <a:rPr lang="en-GB" sz="3600" dirty="0" smtClean="0"/>
              <a:t>146 + 7 =</a:t>
            </a:r>
          </a:p>
          <a:p>
            <a:pPr marL="514350" indent="-514350">
              <a:buAutoNum type="arabicParenR"/>
            </a:pPr>
            <a:endParaRPr lang="en-GB" sz="3600" dirty="0"/>
          </a:p>
          <a:p>
            <a:pPr marL="514350" indent="-514350">
              <a:buAutoNum type="arabicParenR"/>
            </a:pPr>
            <a:r>
              <a:rPr lang="en-GB" sz="3600" dirty="0" smtClean="0"/>
              <a:t>534 + 9 =</a:t>
            </a:r>
          </a:p>
          <a:p>
            <a:pPr marL="514350" indent="-514350">
              <a:buAutoNum type="arabicParenR"/>
            </a:pPr>
            <a:endParaRPr lang="en-GB" sz="3600" dirty="0"/>
          </a:p>
          <a:p>
            <a:pPr marL="514350" indent="-514350">
              <a:buAutoNum type="arabicParenR"/>
            </a:pPr>
            <a:r>
              <a:rPr lang="en-GB" sz="3600" dirty="0" smtClean="0"/>
              <a:t>612 + 45 =</a:t>
            </a:r>
          </a:p>
          <a:p>
            <a:pPr marL="514350" indent="-514350">
              <a:buAutoNum type="arabicParenR"/>
            </a:pPr>
            <a:endParaRPr lang="en-GB" sz="3600" dirty="0"/>
          </a:p>
          <a:p>
            <a:pPr marL="514350" indent="-514350">
              <a:buAutoNum type="arabicParenR"/>
            </a:pPr>
            <a:r>
              <a:rPr lang="en-GB" sz="3600" dirty="0" smtClean="0"/>
              <a:t>67 + 8 = </a:t>
            </a:r>
            <a:endParaRPr lang="en-GB" sz="3600" dirty="0"/>
          </a:p>
        </p:txBody>
      </p:sp>
    </p:spTree>
    <p:extLst>
      <p:ext uri="{BB962C8B-B14F-4D97-AF65-F5344CB8AC3E}">
        <p14:creationId xmlns:p14="http://schemas.microsoft.com/office/powerpoint/2010/main" val="38278553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17" name="TextBox 16"/>
          <p:cNvSpPr txBox="1"/>
          <p:nvPr/>
        </p:nvSpPr>
        <p:spPr>
          <a:xfrm>
            <a:off x="91440" y="988579"/>
            <a:ext cx="11900263" cy="1077218"/>
          </a:xfrm>
          <a:prstGeom prst="rect">
            <a:avLst/>
          </a:prstGeom>
          <a:noFill/>
        </p:spPr>
        <p:txBody>
          <a:bodyPr wrap="square" rtlCol="0">
            <a:spAutoFit/>
          </a:bodyPr>
          <a:lstStyle/>
          <a:p>
            <a:pPr algn="ctr"/>
            <a:r>
              <a:rPr lang="en-GB" sz="3200" dirty="0" smtClean="0"/>
              <a:t>Write the method you would use to solve these mental additions. You do not have to solve them</a:t>
            </a:r>
            <a:r>
              <a:rPr lang="en-GB" dirty="0" smtClean="0"/>
              <a:t>. </a:t>
            </a:r>
            <a:r>
              <a:rPr lang="en-GB" sz="3200" dirty="0" smtClean="0">
                <a:solidFill>
                  <a:srgbClr val="FF0000"/>
                </a:solidFill>
              </a:rPr>
              <a:t>ANSWERS</a:t>
            </a:r>
            <a:r>
              <a:rPr lang="en-GB" dirty="0" smtClean="0"/>
              <a:t> </a:t>
            </a:r>
            <a:endParaRPr lang="en-GB" dirty="0"/>
          </a:p>
        </p:txBody>
      </p:sp>
      <p:sp>
        <p:nvSpPr>
          <p:cNvPr id="18" name="TextBox 17"/>
          <p:cNvSpPr txBox="1"/>
          <p:nvPr/>
        </p:nvSpPr>
        <p:spPr>
          <a:xfrm>
            <a:off x="940526" y="2521131"/>
            <a:ext cx="4415245" cy="3970318"/>
          </a:xfrm>
          <a:prstGeom prst="rect">
            <a:avLst/>
          </a:prstGeom>
          <a:noFill/>
        </p:spPr>
        <p:txBody>
          <a:bodyPr wrap="square" rtlCol="0">
            <a:spAutoFit/>
          </a:bodyPr>
          <a:lstStyle/>
          <a:p>
            <a:pPr marL="514350" indent="-514350">
              <a:buAutoNum type="arabicParenR"/>
            </a:pPr>
            <a:r>
              <a:rPr lang="en-GB" sz="3600" dirty="0" smtClean="0"/>
              <a:t>146 + 7 =</a:t>
            </a:r>
          </a:p>
          <a:p>
            <a:pPr marL="514350" indent="-514350">
              <a:buAutoNum type="arabicParenR"/>
            </a:pPr>
            <a:endParaRPr lang="en-GB" sz="3600" dirty="0"/>
          </a:p>
          <a:p>
            <a:pPr marL="514350" indent="-514350">
              <a:buAutoNum type="arabicParenR"/>
            </a:pPr>
            <a:r>
              <a:rPr lang="en-GB" sz="3600" dirty="0" smtClean="0"/>
              <a:t>534 + 9 =</a:t>
            </a:r>
          </a:p>
          <a:p>
            <a:pPr marL="514350" indent="-514350">
              <a:buAutoNum type="arabicParenR"/>
            </a:pPr>
            <a:endParaRPr lang="en-GB" sz="3600" dirty="0"/>
          </a:p>
          <a:p>
            <a:pPr marL="514350" indent="-514350">
              <a:buAutoNum type="arabicParenR"/>
            </a:pPr>
            <a:r>
              <a:rPr lang="en-GB" sz="3600" dirty="0" smtClean="0"/>
              <a:t>612 + 45 =</a:t>
            </a:r>
          </a:p>
          <a:p>
            <a:pPr marL="514350" indent="-514350">
              <a:buAutoNum type="arabicParenR"/>
            </a:pPr>
            <a:endParaRPr lang="en-GB" sz="3600" dirty="0"/>
          </a:p>
          <a:p>
            <a:pPr marL="514350" indent="-514350">
              <a:buAutoNum type="arabicParenR"/>
            </a:pPr>
            <a:r>
              <a:rPr lang="en-GB" sz="3600" dirty="0" smtClean="0"/>
              <a:t>67 + 8 = </a:t>
            </a:r>
            <a:endParaRPr lang="en-GB" sz="3600" dirty="0"/>
          </a:p>
        </p:txBody>
      </p:sp>
      <p:sp>
        <p:nvSpPr>
          <p:cNvPr id="19" name="TextBox 18"/>
          <p:cNvSpPr txBox="1"/>
          <p:nvPr/>
        </p:nvSpPr>
        <p:spPr>
          <a:xfrm>
            <a:off x="4846319" y="2521131"/>
            <a:ext cx="5003074" cy="646331"/>
          </a:xfrm>
          <a:prstGeom prst="rect">
            <a:avLst/>
          </a:prstGeom>
          <a:noFill/>
        </p:spPr>
        <p:txBody>
          <a:bodyPr wrap="square" rtlCol="0">
            <a:spAutoFit/>
          </a:bodyPr>
          <a:lstStyle/>
          <a:p>
            <a:pPr algn="ctr"/>
            <a:r>
              <a:rPr lang="en-GB" sz="3600" b="1" dirty="0" smtClean="0">
                <a:solidFill>
                  <a:srgbClr val="FF0000"/>
                </a:solidFill>
              </a:rPr>
              <a:t>Nearest 10</a:t>
            </a:r>
            <a:endParaRPr lang="en-GB" sz="3600" b="1" dirty="0">
              <a:solidFill>
                <a:srgbClr val="FF0000"/>
              </a:solidFill>
            </a:endParaRPr>
          </a:p>
        </p:txBody>
      </p:sp>
      <p:sp>
        <p:nvSpPr>
          <p:cNvPr id="21" name="TextBox 20"/>
          <p:cNvSpPr txBox="1"/>
          <p:nvPr/>
        </p:nvSpPr>
        <p:spPr>
          <a:xfrm>
            <a:off x="4846319" y="3537607"/>
            <a:ext cx="5003074" cy="646331"/>
          </a:xfrm>
          <a:prstGeom prst="rect">
            <a:avLst/>
          </a:prstGeom>
          <a:noFill/>
        </p:spPr>
        <p:txBody>
          <a:bodyPr wrap="square" rtlCol="0">
            <a:spAutoFit/>
          </a:bodyPr>
          <a:lstStyle/>
          <a:p>
            <a:pPr algn="ctr"/>
            <a:r>
              <a:rPr lang="en-GB" sz="3600" b="1" dirty="0" smtClean="0">
                <a:solidFill>
                  <a:srgbClr val="FF0000"/>
                </a:solidFill>
              </a:rPr>
              <a:t>Adjusting</a:t>
            </a:r>
            <a:endParaRPr lang="en-GB" sz="3600" b="1" dirty="0">
              <a:solidFill>
                <a:srgbClr val="FF0000"/>
              </a:solidFill>
            </a:endParaRPr>
          </a:p>
        </p:txBody>
      </p:sp>
      <p:sp>
        <p:nvSpPr>
          <p:cNvPr id="22" name="TextBox 21"/>
          <p:cNvSpPr txBox="1"/>
          <p:nvPr/>
        </p:nvSpPr>
        <p:spPr>
          <a:xfrm>
            <a:off x="4846319" y="4602041"/>
            <a:ext cx="5003074" cy="646331"/>
          </a:xfrm>
          <a:prstGeom prst="rect">
            <a:avLst/>
          </a:prstGeom>
          <a:noFill/>
        </p:spPr>
        <p:txBody>
          <a:bodyPr wrap="square" rtlCol="0">
            <a:spAutoFit/>
          </a:bodyPr>
          <a:lstStyle/>
          <a:p>
            <a:pPr algn="ctr"/>
            <a:r>
              <a:rPr lang="en-GB" sz="3600" b="1" dirty="0" smtClean="0">
                <a:solidFill>
                  <a:srgbClr val="FF0000"/>
                </a:solidFill>
              </a:rPr>
              <a:t>Partitioning</a:t>
            </a:r>
            <a:endParaRPr lang="en-GB" sz="3600" b="1" dirty="0">
              <a:solidFill>
                <a:srgbClr val="FF0000"/>
              </a:solidFill>
            </a:endParaRPr>
          </a:p>
        </p:txBody>
      </p:sp>
      <p:sp>
        <p:nvSpPr>
          <p:cNvPr id="23" name="TextBox 22"/>
          <p:cNvSpPr txBox="1"/>
          <p:nvPr/>
        </p:nvSpPr>
        <p:spPr>
          <a:xfrm>
            <a:off x="4846319" y="5703706"/>
            <a:ext cx="5003074" cy="646331"/>
          </a:xfrm>
          <a:prstGeom prst="rect">
            <a:avLst/>
          </a:prstGeom>
          <a:noFill/>
        </p:spPr>
        <p:txBody>
          <a:bodyPr wrap="square" rtlCol="0">
            <a:spAutoFit/>
          </a:bodyPr>
          <a:lstStyle/>
          <a:p>
            <a:pPr algn="ctr"/>
            <a:r>
              <a:rPr lang="en-GB" sz="3600" b="1" dirty="0" smtClean="0">
                <a:solidFill>
                  <a:srgbClr val="FF0000"/>
                </a:solidFill>
              </a:rPr>
              <a:t>Adjusting</a:t>
            </a:r>
            <a:endParaRPr lang="en-GB" sz="3600" b="1" dirty="0">
              <a:solidFill>
                <a:srgbClr val="FF0000"/>
              </a:solidFill>
            </a:endParaRPr>
          </a:p>
        </p:txBody>
      </p:sp>
    </p:spTree>
    <p:extLst>
      <p:ext uri="{BB962C8B-B14F-4D97-AF65-F5344CB8AC3E}">
        <p14:creationId xmlns:p14="http://schemas.microsoft.com/office/powerpoint/2010/main" val="29052816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17" name="TextBox 16"/>
          <p:cNvSpPr txBox="1"/>
          <p:nvPr/>
        </p:nvSpPr>
        <p:spPr>
          <a:xfrm>
            <a:off x="91440" y="988579"/>
            <a:ext cx="11900263" cy="1077218"/>
          </a:xfrm>
          <a:prstGeom prst="rect">
            <a:avLst/>
          </a:prstGeom>
          <a:noFill/>
        </p:spPr>
        <p:txBody>
          <a:bodyPr wrap="square" rtlCol="0">
            <a:spAutoFit/>
          </a:bodyPr>
          <a:lstStyle/>
          <a:p>
            <a:pPr algn="ctr"/>
            <a:r>
              <a:rPr lang="en-GB" sz="3200" dirty="0" smtClean="0"/>
              <a:t>Complete the number pyramid by adding the two number below to find the number in the box above.</a:t>
            </a:r>
            <a:r>
              <a:rPr lang="en-GB" dirty="0" smtClean="0"/>
              <a:t>.</a:t>
            </a:r>
            <a:endParaRPr lang="en-GB" dirty="0"/>
          </a:p>
        </p:txBody>
      </p:sp>
      <p:sp>
        <p:nvSpPr>
          <p:cNvPr id="5" name="Rectangle 4"/>
          <p:cNvSpPr>
            <a:spLocks noChangeArrowheads="1"/>
          </p:cNvSpPr>
          <p:nvPr/>
        </p:nvSpPr>
        <p:spPr bwMode="auto">
          <a:xfrm>
            <a:off x="6319886" y="2590996"/>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Rectangle 5"/>
          <p:cNvSpPr>
            <a:spLocks noChangeArrowheads="1"/>
          </p:cNvSpPr>
          <p:nvPr/>
        </p:nvSpPr>
        <p:spPr bwMode="auto">
          <a:xfrm>
            <a:off x="7483370"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Rectangle 6"/>
          <p:cNvSpPr>
            <a:spLocks noChangeArrowheads="1"/>
          </p:cNvSpPr>
          <p:nvPr/>
        </p:nvSpPr>
        <p:spPr bwMode="auto">
          <a:xfrm>
            <a:off x="5932058" y="3320092"/>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8" name="Rectangle 7"/>
          <p:cNvSpPr>
            <a:spLocks noChangeArrowheads="1"/>
          </p:cNvSpPr>
          <p:nvPr/>
        </p:nvSpPr>
        <p:spPr bwMode="auto">
          <a:xfrm>
            <a:off x="6292694" y="4049188"/>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8"/>
          <p:cNvSpPr>
            <a:spLocks noChangeArrowheads="1"/>
          </p:cNvSpPr>
          <p:nvPr/>
        </p:nvSpPr>
        <p:spPr bwMode="auto">
          <a:xfrm>
            <a:off x="7068350" y="4049188"/>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0" name="Rectangle 9"/>
          <p:cNvSpPr>
            <a:spLocks noChangeArrowheads="1"/>
          </p:cNvSpPr>
          <p:nvPr/>
        </p:nvSpPr>
        <p:spPr bwMode="auto">
          <a:xfrm>
            <a:off x="5129211"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1" name="Rectangle 10"/>
          <p:cNvSpPr>
            <a:spLocks noChangeArrowheads="1"/>
          </p:cNvSpPr>
          <p:nvPr/>
        </p:nvSpPr>
        <p:spPr bwMode="auto">
          <a:xfrm>
            <a:off x="5918462"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2" name="Rectangle 11"/>
          <p:cNvSpPr>
            <a:spLocks noChangeArrowheads="1"/>
          </p:cNvSpPr>
          <p:nvPr/>
        </p:nvSpPr>
        <p:spPr bwMode="auto">
          <a:xfrm>
            <a:off x="5517038" y="4049188"/>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3" name="Rectangle 12"/>
          <p:cNvSpPr>
            <a:spLocks noChangeArrowheads="1"/>
          </p:cNvSpPr>
          <p:nvPr/>
        </p:nvSpPr>
        <p:spPr bwMode="auto">
          <a:xfrm>
            <a:off x="6707714"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4" name="Rectangle 13"/>
          <p:cNvSpPr>
            <a:spLocks noChangeArrowheads="1"/>
          </p:cNvSpPr>
          <p:nvPr/>
        </p:nvSpPr>
        <p:spPr bwMode="auto">
          <a:xfrm>
            <a:off x="6707714" y="3320092"/>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Rectangle 18"/>
          <p:cNvSpPr>
            <a:spLocks noChangeArrowheads="1"/>
          </p:cNvSpPr>
          <p:nvPr/>
        </p:nvSpPr>
        <p:spPr bwMode="auto">
          <a:xfrm>
            <a:off x="4741383"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Arial" panose="020B0604020202020204" pitchFamily="34" charset="0"/>
              </a:rPr>
              <a:t>18</a:t>
            </a:r>
          </a:p>
        </p:txBody>
      </p:sp>
      <p:sp>
        <p:nvSpPr>
          <p:cNvPr id="20" name="Rectangle 19"/>
          <p:cNvSpPr>
            <a:spLocks noChangeArrowheads="1"/>
          </p:cNvSpPr>
          <p:nvPr/>
        </p:nvSpPr>
        <p:spPr bwMode="auto">
          <a:xfrm>
            <a:off x="5530634"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Arial" panose="020B0604020202020204" pitchFamily="34" charset="0"/>
              </a:rPr>
              <a:t>9</a:t>
            </a:r>
          </a:p>
        </p:txBody>
      </p:sp>
      <p:sp>
        <p:nvSpPr>
          <p:cNvPr id="21" name="Rectangle 20"/>
          <p:cNvSpPr>
            <a:spLocks noChangeArrowheads="1"/>
          </p:cNvSpPr>
          <p:nvPr/>
        </p:nvSpPr>
        <p:spPr bwMode="auto">
          <a:xfrm>
            <a:off x="6319886"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chemeClr val="tx1"/>
                </a:solidFill>
                <a:effectLst/>
                <a:latin typeface="Arial" panose="020B0604020202020204" pitchFamily="34" charset="0"/>
              </a:rPr>
              <a:t>25</a:t>
            </a:r>
          </a:p>
        </p:txBody>
      </p:sp>
      <p:sp>
        <p:nvSpPr>
          <p:cNvPr id="22" name="Rectangle 21"/>
          <p:cNvSpPr>
            <a:spLocks noChangeArrowheads="1"/>
          </p:cNvSpPr>
          <p:nvPr/>
        </p:nvSpPr>
        <p:spPr bwMode="auto">
          <a:xfrm>
            <a:off x="7119690"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chemeClr val="tx1"/>
                </a:solidFill>
                <a:effectLst/>
                <a:latin typeface="Arial" panose="020B0604020202020204" pitchFamily="34" charset="0"/>
              </a:rPr>
              <a:t>7</a:t>
            </a:r>
          </a:p>
        </p:txBody>
      </p:sp>
      <p:sp>
        <p:nvSpPr>
          <p:cNvPr id="23" name="Rectangle 22"/>
          <p:cNvSpPr>
            <a:spLocks noChangeArrowheads="1"/>
          </p:cNvSpPr>
          <p:nvPr/>
        </p:nvSpPr>
        <p:spPr bwMode="auto">
          <a:xfrm>
            <a:off x="7884427"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chemeClr val="tx1"/>
                </a:solidFill>
                <a:effectLst/>
                <a:latin typeface="Arial" panose="020B0604020202020204" pitchFamily="34" charset="0"/>
              </a:rPr>
              <a:t>8</a:t>
            </a:r>
          </a:p>
        </p:txBody>
      </p:sp>
    </p:spTree>
    <p:extLst>
      <p:ext uri="{BB962C8B-B14F-4D97-AF65-F5344CB8AC3E}">
        <p14:creationId xmlns:p14="http://schemas.microsoft.com/office/powerpoint/2010/main" val="20288499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17" name="TextBox 16"/>
          <p:cNvSpPr txBox="1"/>
          <p:nvPr/>
        </p:nvSpPr>
        <p:spPr>
          <a:xfrm>
            <a:off x="91440" y="988579"/>
            <a:ext cx="11900263" cy="1077218"/>
          </a:xfrm>
          <a:prstGeom prst="rect">
            <a:avLst/>
          </a:prstGeom>
          <a:noFill/>
        </p:spPr>
        <p:txBody>
          <a:bodyPr wrap="square" rtlCol="0">
            <a:spAutoFit/>
          </a:bodyPr>
          <a:lstStyle/>
          <a:p>
            <a:pPr algn="ctr"/>
            <a:r>
              <a:rPr lang="en-GB" sz="3200" dirty="0" smtClean="0"/>
              <a:t>Complete the number pyramid by adding the two numbers below to find the number in the box above. </a:t>
            </a:r>
            <a:r>
              <a:rPr lang="en-GB" sz="3200" dirty="0" smtClean="0">
                <a:solidFill>
                  <a:srgbClr val="FF0000"/>
                </a:solidFill>
              </a:rPr>
              <a:t>ANSWERS</a:t>
            </a:r>
            <a:r>
              <a:rPr lang="en-GB" dirty="0" smtClean="0"/>
              <a:t>.</a:t>
            </a:r>
            <a:endParaRPr lang="en-GB" dirty="0"/>
          </a:p>
        </p:txBody>
      </p:sp>
      <p:sp>
        <p:nvSpPr>
          <p:cNvPr id="5" name="Rectangle 4"/>
          <p:cNvSpPr>
            <a:spLocks noChangeArrowheads="1"/>
          </p:cNvSpPr>
          <p:nvPr/>
        </p:nvSpPr>
        <p:spPr bwMode="auto">
          <a:xfrm>
            <a:off x="6319886" y="2590996"/>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144</a:t>
            </a:r>
          </a:p>
        </p:txBody>
      </p:sp>
      <p:sp>
        <p:nvSpPr>
          <p:cNvPr id="6" name="Rectangle 5"/>
          <p:cNvSpPr>
            <a:spLocks noChangeArrowheads="1"/>
          </p:cNvSpPr>
          <p:nvPr/>
        </p:nvSpPr>
        <p:spPr bwMode="auto">
          <a:xfrm>
            <a:off x="7483370"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15</a:t>
            </a:r>
          </a:p>
        </p:txBody>
      </p:sp>
      <p:sp>
        <p:nvSpPr>
          <p:cNvPr id="7" name="Rectangle 6"/>
          <p:cNvSpPr>
            <a:spLocks noChangeArrowheads="1"/>
          </p:cNvSpPr>
          <p:nvPr/>
        </p:nvSpPr>
        <p:spPr bwMode="auto">
          <a:xfrm>
            <a:off x="5932058" y="3320092"/>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129</a:t>
            </a:r>
          </a:p>
        </p:txBody>
      </p:sp>
      <p:sp>
        <p:nvSpPr>
          <p:cNvPr id="8" name="Rectangle 7"/>
          <p:cNvSpPr>
            <a:spLocks noChangeArrowheads="1"/>
          </p:cNvSpPr>
          <p:nvPr/>
        </p:nvSpPr>
        <p:spPr bwMode="auto">
          <a:xfrm>
            <a:off x="6292694" y="4049188"/>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68</a:t>
            </a:r>
          </a:p>
        </p:txBody>
      </p:sp>
      <p:sp>
        <p:nvSpPr>
          <p:cNvPr id="9" name="Rectangle 8"/>
          <p:cNvSpPr>
            <a:spLocks noChangeArrowheads="1"/>
          </p:cNvSpPr>
          <p:nvPr/>
        </p:nvSpPr>
        <p:spPr bwMode="auto">
          <a:xfrm>
            <a:off x="7068350" y="4049188"/>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algn="ctr"/>
            <a:r>
              <a:rPr lang="en-GB" sz="2800" dirty="0" smtClean="0">
                <a:solidFill>
                  <a:srgbClr val="FF0000"/>
                </a:solidFill>
              </a:rPr>
              <a:t>47</a:t>
            </a:r>
            <a:endParaRPr lang="en-GB" sz="2800" dirty="0">
              <a:solidFill>
                <a:srgbClr val="FF0000"/>
              </a:solidFill>
            </a:endParaRPr>
          </a:p>
        </p:txBody>
      </p:sp>
      <p:sp>
        <p:nvSpPr>
          <p:cNvPr id="10" name="Rectangle 9"/>
          <p:cNvSpPr>
            <a:spLocks noChangeArrowheads="1"/>
          </p:cNvSpPr>
          <p:nvPr/>
        </p:nvSpPr>
        <p:spPr bwMode="auto">
          <a:xfrm>
            <a:off x="5129211"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27</a:t>
            </a:r>
          </a:p>
        </p:txBody>
      </p:sp>
      <p:sp>
        <p:nvSpPr>
          <p:cNvPr id="11" name="Rectangle 10"/>
          <p:cNvSpPr>
            <a:spLocks noChangeArrowheads="1"/>
          </p:cNvSpPr>
          <p:nvPr/>
        </p:nvSpPr>
        <p:spPr bwMode="auto">
          <a:xfrm>
            <a:off x="5918462"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34</a:t>
            </a:r>
          </a:p>
        </p:txBody>
      </p:sp>
      <p:sp>
        <p:nvSpPr>
          <p:cNvPr id="12" name="Rectangle 11"/>
          <p:cNvSpPr>
            <a:spLocks noChangeArrowheads="1"/>
          </p:cNvSpPr>
          <p:nvPr/>
        </p:nvSpPr>
        <p:spPr bwMode="auto">
          <a:xfrm>
            <a:off x="5517038" y="4049188"/>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61</a:t>
            </a:r>
          </a:p>
        </p:txBody>
      </p:sp>
      <p:sp>
        <p:nvSpPr>
          <p:cNvPr id="13" name="Rectangle 12"/>
          <p:cNvSpPr>
            <a:spLocks noChangeArrowheads="1"/>
          </p:cNvSpPr>
          <p:nvPr/>
        </p:nvSpPr>
        <p:spPr bwMode="auto">
          <a:xfrm>
            <a:off x="6707714" y="4778283"/>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32</a:t>
            </a:r>
          </a:p>
        </p:txBody>
      </p:sp>
      <p:sp>
        <p:nvSpPr>
          <p:cNvPr id="14" name="Rectangle 13"/>
          <p:cNvSpPr>
            <a:spLocks noChangeArrowheads="1"/>
          </p:cNvSpPr>
          <p:nvPr/>
        </p:nvSpPr>
        <p:spPr bwMode="auto">
          <a:xfrm>
            <a:off x="6707714" y="3320092"/>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Arial" panose="020B0604020202020204" pitchFamily="34" charset="0"/>
              </a:rPr>
              <a:t>115</a:t>
            </a:r>
          </a:p>
        </p:txBody>
      </p:sp>
      <p:sp>
        <p:nvSpPr>
          <p:cNvPr id="19" name="Rectangle 18"/>
          <p:cNvSpPr>
            <a:spLocks noChangeArrowheads="1"/>
          </p:cNvSpPr>
          <p:nvPr/>
        </p:nvSpPr>
        <p:spPr bwMode="auto">
          <a:xfrm>
            <a:off x="4741383"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Arial" panose="020B0604020202020204" pitchFamily="34" charset="0"/>
              </a:rPr>
              <a:t>18</a:t>
            </a:r>
          </a:p>
        </p:txBody>
      </p:sp>
      <p:sp>
        <p:nvSpPr>
          <p:cNvPr id="20" name="Rectangle 19"/>
          <p:cNvSpPr>
            <a:spLocks noChangeArrowheads="1"/>
          </p:cNvSpPr>
          <p:nvPr/>
        </p:nvSpPr>
        <p:spPr bwMode="auto">
          <a:xfrm>
            <a:off x="5530634"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chemeClr val="tx1"/>
                </a:solidFill>
                <a:effectLst/>
                <a:latin typeface="Arial" panose="020B0604020202020204" pitchFamily="34" charset="0"/>
              </a:rPr>
              <a:t>9</a:t>
            </a:r>
          </a:p>
        </p:txBody>
      </p:sp>
      <p:sp>
        <p:nvSpPr>
          <p:cNvPr id="21" name="Rectangle 20"/>
          <p:cNvSpPr>
            <a:spLocks noChangeArrowheads="1"/>
          </p:cNvSpPr>
          <p:nvPr/>
        </p:nvSpPr>
        <p:spPr bwMode="auto">
          <a:xfrm>
            <a:off x="6319886"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chemeClr val="tx1"/>
                </a:solidFill>
                <a:effectLst/>
                <a:latin typeface="Arial" panose="020B0604020202020204" pitchFamily="34" charset="0"/>
              </a:rPr>
              <a:t>25</a:t>
            </a:r>
          </a:p>
        </p:txBody>
      </p:sp>
      <p:sp>
        <p:nvSpPr>
          <p:cNvPr id="22" name="Rectangle 21"/>
          <p:cNvSpPr>
            <a:spLocks noChangeArrowheads="1"/>
          </p:cNvSpPr>
          <p:nvPr/>
        </p:nvSpPr>
        <p:spPr bwMode="auto">
          <a:xfrm>
            <a:off x="7119690"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chemeClr val="tx1"/>
                </a:solidFill>
                <a:effectLst/>
                <a:latin typeface="Arial" panose="020B0604020202020204" pitchFamily="34" charset="0"/>
              </a:rPr>
              <a:t>7</a:t>
            </a:r>
          </a:p>
        </p:txBody>
      </p:sp>
      <p:sp>
        <p:nvSpPr>
          <p:cNvPr id="23" name="Rectangle 22"/>
          <p:cNvSpPr>
            <a:spLocks noChangeArrowheads="1"/>
          </p:cNvSpPr>
          <p:nvPr/>
        </p:nvSpPr>
        <p:spPr bwMode="auto">
          <a:xfrm>
            <a:off x="7884427" y="5507379"/>
            <a:ext cx="775656" cy="729096"/>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chemeClr val="tx1"/>
                </a:solidFill>
                <a:effectLst/>
                <a:latin typeface="Arial" panose="020B0604020202020204" pitchFamily="34" charset="0"/>
              </a:rPr>
              <a:t>8</a:t>
            </a:r>
          </a:p>
        </p:txBody>
      </p:sp>
    </p:spTree>
    <p:extLst>
      <p:ext uri="{BB962C8B-B14F-4D97-AF65-F5344CB8AC3E}">
        <p14:creationId xmlns:p14="http://schemas.microsoft.com/office/powerpoint/2010/main" val="29015896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17" name="TextBox 16"/>
          <p:cNvSpPr txBox="1"/>
          <p:nvPr/>
        </p:nvSpPr>
        <p:spPr>
          <a:xfrm>
            <a:off x="146032" y="943283"/>
            <a:ext cx="11900263" cy="954107"/>
          </a:xfrm>
          <a:prstGeom prst="rect">
            <a:avLst/>
          </a:prstGeom>
          <a:noFill/>
        </p:spPr>
        <p:txBody>
          <a:bodyPr wrap="square" rtlCol="0">
            <a:spAutoFit/>
          </a:bodyPr>
          <a:lstStyle/>
          <a:p>
            <a:pPr algn="ctr"/>
            <a:r>
              <a:rPr lang="en-GB" sz="2800" dirty="0" smtClean="0"/>
              <a:t>These addition calculations are wrong. Explain the mistakes that have been made.</a:t>
            </a:r>
            <a:endParaRPr lang="en-GB" sz="2800" dirty="0"/>
          </a:p>
        </p:txBody>
      </p:sp>
      <p:sp>
        <p:nvSpPr>
          <p:cNvPr id="2" name="TextBox 1"/>
          <p:cNvSpPr txBox="1"/>
          <p:nvPr/>
        </p:nvSpPr>
        <p:spPr>
          <a:xfrm>
            <a:off x="532262" y="2609690"/>
            <a:ext cx="10699845" cy="584775"/>
          </a:xfrm>
          <a:prstGeom prst="rect">
            <a:avLst/>
          </a:prstGeom>
          <a:noFill/>
        </p:spPr>
        <p:txBody>
          <a:bodyPr wrap="square" rtlCol="0">
            <a:spAutoFit/>
          </a:bodyPr>
          <a:lstStyle/>
          <a:p>
            <a:r>
              <a:rPr lang="en-GB" sz="3200" dirty="0" smtClean="0"/>
              <a:t> 134 + 23 = 137 </a:t>
            </a:r>
            <a:endParaRPr lang="en-GB" sz="3200" dirty="0"/>
          </a:p>
        </p:txBody>
      </p:sp>
      <p:grpSp>
        <p:nvGrpSpPr>
          <p:cNvPr id="6" name="Group 5"/>
          <p:cNvGrpSpPr/>
          <p:nvPr/>
        </p:nvGrpSpPr>
        <p:grpSpPr>
          <a:xfrm>
            <a:off x="4153912" y="2324421"/>
            <a:ext cx="1728272" cy="1155312"/>
            <a:chOff x="6668589" y="2807721"/>
            <a:chExt cx="2289610" cy="1640237"/>
          </a:xfrm>
        </p:grpSpPr>
        <p:sp>
          <p:nvSpPr>
            <p:cNvPr id="7" name="Oval 6"/>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23</a:t>
              </a:r>
              <a:endParaRPr lang="en-GB" sz="2400" dirty="0"/>
            </a:p>
          </p:txBody>
        </p:sp>
        <p:sp>
          <p:nvSpPr>
            <p:cNvPr id="8" name="Oval 7"/>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3</a:t>
              </a:r>
              <a:endParaRPr lang="en-GB" sz="2400" dirty="0"/>
            </a:p>
          </p:txBody>
        </p:sp>
        <p:sp>
          <p:nvSpPr>
            <p:cNvPr id="9" name="Oval 8"/>
            <p:cNvSpPr/>
            <p:nvPr/>
          </p:nvSpPr>
          <p:spPr>
            <a:xfrm>
              <a:off x="6668589" y="3718612"/>
              <a:ext cx="1005840" cy="729346"/>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20</a:t>
              </a:r>
              <a:endParaRPr lang="en-GB" sz="2400" dirty="0"/>
            </a:p>
          </p:txBody>
        </p:sp>
        <p:cxnSp>
          <p:nvCxnSpPr>
            <p:cNvPr id="10" name="Straight Connector 9"/>
            <p:cNvCxnSpPr>
              <a:stCxn id="9" idx="0"/>
              <a:endCxn id="7" idx="3"/>
            </p:cNvCxnSpPr>
            <p:nvPr/>
          </p:nvCxnSpPr>
          <p:spPr>
            <a:xfrm flipV="1">
              <a:off x="7171510" y="3430256"/>
              <a:ext cx="286266" cy="288355"/>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a:stCxn id="8" idx="0"/>
              <a:endCxn id="7"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5" name="TextBox 4"/>
          <p:cNvSpPr txBox="1"/>
          <p:nvPr/>
        </p:nvSpPr>
        <p:spPr>
          <a:xfrm>
            <a:off x="6227276" y="2602850"/>
            <a:ext cx="5819019" cy="523220"/>
          </a:xfrm>
          <a:prstGeom prst="rect">
            <a:avLst/>
          </a:prstGeom>
          <a:noFill/>
        </p:spPr>
        <p:txBody>
          <a:bodyPr wrap="square" rtlCol="0">
            <a:spAutoFit/>
          </a:bodyPr>
          <a:lstStyle/>
          <a:p>
            <a:r>
              <a:rPr lang="en-GB" sz="2800" dirty="0" smtClean="0"/>
              <a:t>134 + 20 = 154	134 + 3 = 137</a:t>
            </a:r>
            <a:endParaRPr lang="en-GB" sz="2800" dirty="0"/>
          </a:p>
        </p:txBody>
      </p:sp>
      <p:cxnSp>
        <p:nvCxnSpPr>
          <p:cNvPr id="13" name="Straight Connector 12"/>
          <p:cNvCxnSpPr/>
          <p:nvPr/>
        </p:nvCxnSpPr>
        <p:spPr>
          <a:xfrm flipV="1">
            <a:off x="532261" y="3954092"/>
            <a:ext cx="10699845" cy="54591"/>
          </a:xfrm>
          <a:prstGeom prst="line">
            <a:avLst/>
          </a:prstGeom>
          <a:ln w="19050"/>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532262" y="4768311"/>
            <a:ext cx="10699845" cy="584775"/>
          </a:xfrm>
          <a:prstGeom prst="rect">
            <a:avLst/>
          </a:prstGeom>
          <a:noFill/>
        </p:spPr>
        <p:txBody>
          <a:bodyPr wrap="square" rtlCol="0">
            <a:spAutoFit/>
          </a:bodyPr>
          <a:lstStyle/>
          <a:p>
            <a:r>
              <a:rPr lang="en-GB" sz="3200" dirty="0" smtClean="0"/>
              <a:t>344 + 9 = 355		344 + 10 = 354	354 + 1 = 355</a:t>
            </a:r>
            <a:endParaRPr lang="en-GB" sz="3200" dirty="0"/>
          </a:p>
        </p:txBody>
      </p:sp>
      <p:cxnSp>
        <p:nvCxnSpPr>
          <p:cNvPr id="20" name="Straight Connector 19"/>
          <p:cNvCxnSpPr/>
          <p:nvPr/>
        </p:nvCxnSpPr>
        <p:spPr>
          <a:xfrm flipV="1">
            <a:off x="532259" y="6038089"/>
            <a:ext cx="10699845" cy="54591"/>
          </a:xfrm>
          <a:prstGeom prst="line">
            <a:avLst/>
          </a:prstGeom>
          <a:ln w="19050"/>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flipV="1">
            <a:off x="532261" y="4357396"/>
            <a:ext cx="10699845" cy="54591"/>
          </a:xfrm>
          <a:prstGeom prst="line">
            <a:avLst/>
          </a:prstGeom>
          <a:ln w="19050"/>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flipV="1">
            <a:off x="532259" y="6556960"/>
            <a:ext cx="10699845" cy="54591"/>
          </a:xfrm>
          <a:prstGeom prst="line">
            <a:avLst/>
          </a:prstGeom>
          <a:ln w="1905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092799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87772" y="271926"/>
            <a:ext cx="11304228" cy="731815"/>
          </a:xfrm>
          <a:prstGeom prst="rect">
            <a:avLst/>
          </a:prstGeom>
          <a:solidFill>
            <a:schemeClr val="bg1"/>
          </a:solidFill>
        </p:spPr>
        <p:txBody>
          <a:bodyPr vert="horz" lIns="91440" tIns="45720" rIns="91440" bIns="45720" rtlCol="0" anchor="ctr" anchorCtr="0">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u="sng" dirty="0" smtClean="0"/>
              <a:t>TLHT add numbers using mental strategies</a:t>
            </a:r>
            <a:endParaRPr lang="en-GB" sz="4800" u="sng" dirty="0"/>
          </a:p>
        </p:txBody>
      </p:sp>
      <p:sp>
        <p:nvSpPr>
          <p:cNvPr id="17" name="TextBox 16"/>
          <p:cNvSpPr txBox="1"/>
          <p:nvPr/>
        </p:nvSpPr>
        <p:spPr>
          <a:xfrm>
            <a:off x="146032" y="943283"/>
            <a:ext cx="11900263" cy="954107"/>
          </a:xfrm>
          <a:prstGeom prst="rect">
            <a:avLst/>
          </a:prstGeom>
          <a:noFill/>
        </p:spPr>
        <p:txBody>
          <a:bodyPr wrap="square" rtlCol="0">
            <a:spAutoFit/>
          </a:bodyPr>
          <a:lstStyle/>
          <a:p>
            <a:pPr algn="ctr"/>
            <a:r>
              <a:rPr lang="en-GB" sz="2800" dirty="0" smtClean="0"/>
              <a:t>These addition calculations are wrong. Explain the mistakes that have been made. </a:t>
            </a:r>
            <a:r>
              <a:rPr lang="en-GB" sz="2800" dirty="0" smtClean="0">
                <a:solidFill>
                  <a:srgbClr val="FF0000"/>
                </a:solidFill>
              </a:rPr>
              <a:t>ANSWERS</a:t>
            </a:r>
            <a:endParaRPr lang="en-GB" sz="2800" dirty="0">
              <a:solidFill>
                <a:srgbClr val="FF0000"/>
              </a:solidFill>
            </a:endParaRPr>
          </a:p>
        </p:txBody>
      </p:sp>
      <p:sp>
        <p:nvSpPr>
          <p:cNvPr id="2" name="TextBox 1"/>
          <p:cNvSpPr txBox="1"/>
          <p:nvPr/>
        </p:nvSpPr>
        <p:spPr>
          <a:xfrm>
            <a:off x="532262" y="2609690"/>
            <a:ext cx="10699845" cy="584775"/>
          </a:xfrm>
          <a:prstGeom prst="rect">
            <a:avLst/>
          </a:prstGeom>
          <a:noFill/>
        </p:spPr>
        <p:txBody>
          <a:bodyPr wrap="square" rtlCol="0">
            <a:spAutoFit/>
          </a:bodyPr>
          <a:lstStyle/>
          <a:p>
            <a:r>
              <a:rPr lang="en-GB" sz="3200" dirty="0" smtClean="0"/>
              <a:t> 134 + 23 = 137 </a:t>
            </a:r>
            <a:endParaRPr lang="en-GB" sz="3200" dirty="0"/>
          </a:p>
        </p:txBody>
      </p:sp>
      <p:grpSp>
        <p:nvGrpSpPr>
          <p:cNvPr id="6" name="Group 5"/>
          <p:cNvGrpSpPr/>
          <p:nvPr/>
        </p:nvGrpSpPr>
        <p:grpSpPr>
          <a:xfrm>
            <a:off x="4153912" y="2324421"/>
            <a:ext cx="1728272" cy="1155312"/>
            <a:chOff x="6668589" y="2807721"/>
            <a:chExt cx="2289610" cy="1640237"/>
          </a:xfrm>
        </p:grpSpPr>
        <p:sp>
          <p:nvSpPr>
            <p:cNvPr id="7" name="Oval 6"/>
            <p:cNvSpPr/>
            <p:nvPr/>
          </p:nvSpPr>
          <p:spPr>
            <a:xfrm>
              <a:off x="7310474" y="280772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23</a:t>
              </a:r>
              <a:endParaRPr lang="en-GB" sz="2400" dirty="0"/>
            </a:p>
          </p:txBody>
        </p:sp>
        <p:sp>
          <p:nvSpPr>
            <p:cNvPr id="8" name="Oval 7"/>
            <p:cNvSpPr/>
            <p:nvPr/>
          </p:nvSpPr>
          <p:spPr>
            <a:xfrm>
              <a:off x="7952359" y="3718611"/>
              <a:ext cx="1005840" cy="729347"/>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3</a:t>
              </a:r>
              <a:endParaRPr lang="en-GB" sz="2400" dirty="0"/>
            </a:p>
          </p:txBody>
        </p:sp>
        <p:sp>
          <p:nvSpPr>
            <p:cNvPr id="9" name="Oval 8"/>
            <p:cNvSpPr/>
            <p:nvPr/>
          </p:nvSpPr>
          <p:spPr>
            <a:xfrm>
              <a:off x="6668589" y="3718612"/>
              <a:ext cx="1005840" cy="729346"/>
            </a:xfrm>
            <a:prstGeom prst="ellipse">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20</a:t>
              </a:r>
              <a:endParaRPr lang="en-GB" sz="2400" dirty="0"/>
            </a:p>
          </p:txBody>
        </p:sp>
        <p:cxnSp>
          <p:nvCxnSpPr>
            <p:cNvPr id="10" name="Straight Connector 9"/>
            <p:cNvCxnSpPr>
              <a:stCxn id="9" idx="0"/>
              <a:endCxn id="7" idx="3"/>
            </p:cNvCxnSpPr>
            <p:nvPr/>
          </p:nvCxnSpPr>
          <p:spPr>
            <a:xfrm flipV="1">
              <a:off x="7171510" y="3430256"/>
              <a:ext cx="286266" cy="288355"/>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a:stCxn id="8" idx="0"/>
              <a:endCxn id="7" idx="5"/>
            </p:cNvCxnSpPr>
            <p:nvPr/>
          </p:nvCxnSpPr>
          <p:spPr>
            <a:xfrm flipH="1" flipV="1">
              <a:off x="8160675" y="3454901"/>
              <a:ext cx="294604" cy="263710"/>
            </a:xfrm>
            <a:prstGeom prst="line">
              <a:avLst/>
            </a:prstGeom>
          </p:spPr>
          <p:style>
            <a:lnRef idx="1">
              <a:schemeClr val="dk1"/>
            </a:lnRef>
            <a:fillRef idx="0">
              <a:schemeClr val="dk1"/>
            </a:fillRef>
            <a:effectRef idx="0">
              <a:schemeClr val="dk1"/>
            </a:effectRef>
            <a:fontRef idx="minor">
              <a:schemeClr val="tx1"/>
            </a:fontRef>
          </p:style>
        </p:cxnSp>
      </p:grpSp>
      <p:sp>
        <p:nvSpPr>
          <p:cNvPr id="5" name="TextBox 4"/>
          <p:cNvSpPr txBox="1"/>
          <p:nvPr/>
        </p:nvSpPr>
        <p:spPr>
          <a:xfrm>
            <a:off x="6227276" y="2602850"/>
            <a:ext cx="5819019" cy="523220"/>
          </a:xfrm>
          <a:prstGeom prst="rect">
            <a:avLst/>
          </a:prstGeom>
          <a:noFill/>
        </p:spPr>
        <p:txBody>
          <a:bodyPr wrap="square" rtlCol="0">
            <a:spAutoFit/>
          </a:bodyPr>
          <a:lstStyle/>
          <a:p>
            <a:r>
              <a:rPr lang="en-GB" sz="2800" dirty="0" smtClean="0"/>
              <a:t>134 + 20 = 154	134 + 3 = 137</a:t>
            </a:r>
            <a:endParaRPr lang="en-GB" sz="2800" dirty="0"/>
          </a:p>
        </p:txBody>
      </p:sp>
      <p:cxnSp>
        <p:nvCxnSpPr>
          <p:cNvPr id="13" name="Straight Connector 12"/>
          <p:cNvCxnSpPr/>
          <p:nvPr/>
        </p:nvCxnSpPr>
        <p:spPr>
          <a:xfrm flipV="1">
            <a:off x="532261" y="3954092"/>
            <a:ext cx="10699845" cy="54591"/>
          </a:xfrm>
          <a:prstGeom prst="line">
            <a:avLst/>
          </a:prstGeom>
          <a:ln w="19050"/>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532262" y="4768311"/>
            <a:ext cx="10699845" cy="584775"/>
          </a:xfrm>
          <a:prstGeom prst="rect">
            <a:avLst/>
          </a:prstGeom>
          <a:noFill/>
        </p:spPr>
        <p:txBody>
          <a:bodyPr wrap="square" rtlCol="0">
            <a:spAutoFit/>
          </a:bodyPr>
          <a:lstStyle/>
          <a:p>
            <a:r>
              <a:rPr lang="en-GB" sz="3200" dirty="0" smtClean="0"/>
              <a:t>344 + 9 = 355		344 + 10 = 354	354 + 1 = 355</a:t>
            </a:r>
            <a:endParaRPr lang="en-GB" sz="3200" dirty="0"/>
          </a:p>
        </p:txBody>
      </p:sp>
      <p:cxnSp>
        <p:nvCxnSpPr>
          <p:cNvPr id="20" name="Straight Connector 19"/>
          <p:cNvCxnSpPr/>
          <p:nvPr/>
        </p:nvCxnSpPr>
        <p:spPr>
          <a:xfrm flipV="1">
            <a:off x="532259" y="6038089"/>
            <a:ext cx="10699845" cy="54591"/>
          </a:xfrm>
          <a:prstGeom prst="line">
            <a:avLst/>
          </a:prstGeom>
          <a:ln w="19050"/>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flipV="1">
            <a:off x="532261" y="4357396"/>
            <a:ext cx="10699845" cy="54591"/>
          </a:xfrm>
          <a:prstGeom prst="line">
            <a:avLst/>
          </a:prstGeom>
          <a:ln w="19050"/>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flipV="1">
            <a:off x="532259" y="6556960"/>
            <a:ext cx="10699845" cy="54591"/>
          </a:xfrm>
          <a:prstGeom prst="line">
            <a:avLst/>
          </a:prstGeom>
          <a:ln w="19050"/>
        </p:spPr>
        <p:style>
          <a:lnRef idx="1">
            <a:schemeClr val="dk1"/>
          </a:lnRef>
          <a:fillRef idx="0">
            <a:schemeClr val="dk1"/>
          </a:fillRef>
          <a:effectRef idx="0">
            <a:schemeClr val="dk1"/>
          </a:effectRef>
          <a:fontRef idx="minor">
            <a:schemeClr val="tx1"/>
          </a:fontRef>
        </p:style>
      </p:cxnSp>
      <p:sp>
        <p:nvSpPr>
          <p:cNvPr id="3" name="TextBox 2"/>
          <p:cNvSpPr txBox="1"/>
          <p:nvPr/>
        </p:nvSpPr>
        <p:spPr>
          <a:xfrm>
            <a:off x="532259" y="3643952"/>
            <a:ext cx="10699845" cy="369332"/>
          </a:xfrm>
          <a:prstGeom prst="rect">
            <a:avLst/>
          </a:prstGeom>
          <a:noFill/>
        </p:spPr>
        <p:txBody>
          <a:bodyPr wrap="square" rtlCol="0">
            <a:spAutoFit/>
          </a:bodyPr>
          <a:lstStyle/>
          <a:p>
            <a:r>
              <a:rPr lang="en-GB" dirty="0" smtClean="0">
                <a:solidFill>
                  <a:srgbClr val="FF0000"/>
                </a:solidFill>
              </a:rPr>
              <a:t>They have added the ones to 134 rather than adding them to 154. This means they haven’t added the 20.</a:t>
            </a:r>
            <a:endParaRPr lang="en-GB" dirty="0">
              <a:solidFill>
                <a:srgbClr val="FF0000"/>
              </a:solidFill>
            </a:endParaRPr>
          </a:p>
        </p:txBody>
      </p:sp>
      <p:sp>
        <p:nvSpPr>
          <p:cNvPr id="18" name="TextBox 17"/>
          <p:cNvSpPr txBox="1"/>
          <p:nvPr/>
        </p:nvSpPr>
        <p:spPr>
          <a:xfrm>
            <a:off x="532258" y="5723348"/>
            <a:ext cx="10699845" cy="369332"/>
          </a:xfrm>
          <a:prstGeom prst="rect">
            <a:avLst/>
          </a:prstGeom>
          <a:noFill/>
        </p:spPr>
        <p:txBody>
          <a:bodyPr wrap="square" rtlCol="0">
            <a:spAutoFit/>
          </a:bodyPr>
          <a:lstStyle/>
          <a:p>
            <a:r>
              <a:rPr lang="en-GB" dirty="0" smtClean="0">
                <a:solidFill>
                  <a:srgbClr val="FF0000"/>
                </a:solidFill>
              </a:rPr>
              <a:t>They have added 1 to 354 rather than subtracted 1. This means they have added 11 to 344 rather than 9.</a:t>
            </a:r>
            <a:endParaRPr lang="en-GB" dirty="0">
              <a:solidFill>
                <a:srgbClr val="FF0000"/>
              </a:solidFill>
            </a:endParaRPr>
          </a:p>
        </p:txBody>
      </p:sp>
    </p:spTree>
    <p:extLst>
      <p:ext uri="{BB962C8B-B14F-4D97-AF65-F5344CB8AC3E}">
        <p14:creationId xmlns:p14="http://schemas.microsoft.com/office/powerpoint/2010/main" val="1337863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16782</TotalTime>
  <Words>2145</Words>
  <Application>Microsoft Office PowerPoint</Application>
  <PresentationFormat>Widescreen</PresentationFormat>
  <Paragraphs>730</Paragraphs>
  <Slides>47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TLHT add numbers using mental strategies</vt:lpstr>
      <vt:lpstr>PowerPoint Presentation</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TLHT add numbers using mental strategies</vt:lpstr>
      <vt:lpstr>Task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TLHT draw 2D shapes and recognise types of angles</dc:title>
  <dc:creator>Alex Wilkinson-Tough</dc:creator>
  <cp:lastModifiedBy>Natasha Spencer</cp:lastModifiedBy>
  <cp:revision>158</cp:revision>
  <dcterms:created xsi:type="dcterms:W3CDTF">2020-04-15T18:01:40Z</dcterms:created>
  <dcterms:modified xsi:type="dcterms:W3CDTF">2020-05-08T13:35:41Z</dcterms:modified>
</cp:coreProperties>
</file>