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78" r:id="rId3"/>
    <p:sldId id="276" r:id="rId4"/>
    <p:sldId id="279" r:id="rId5"/>
    <p:sldId id="268" r:id="rId6"/>
    <p:sldId id="281" r:id="rId7"/>
    <p:sldId id="282" r:id="rId8"/>
    <p:sldId id="274" r:id="rId9"/>
    <p:sldId id="284" r:id="rId10"/>
    <p:sldId id="283" r:id="rId11"/>
    <p:sldId id="275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9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28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66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3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2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0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35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4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63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5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3671B-6F47-44DC-B19B-E109E20CB2E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3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spellingframe.co.uk/spelling-rule/15/10-Endings-which-sound-like-sion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Year 4  Home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earning Spellings with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8" name="Picture 14" descr="Image result for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4" y="3509963"/>
            <a:ext cx="48768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13" name="Picture 12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687" y="88566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 hope you have had a good week  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7" y="773906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9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Every Week</a:t>
            </a:r>
            <a:endParaRPr lang="en-GB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will send you: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Power Point which will be linked to your Year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main focus words and spelling principle.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 task worksheet (with an answer sheet if appropriate)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possible on a PC, tablet or smart phone, an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on-line task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such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 spellingframe.co.uk/spelling-rule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another task.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at all possible, please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both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tasks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because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more you do, the better you will become at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spelling, reading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writing!</a:t>
            </a:r>
          </a:p>
          <a:p>
            <a:endParaRPr lang="en-GB" dirty="0"/>
          </a:p>
        </p:txBody>
      </p:sp>
      <p:pic>
        <p:nvPicPr>
          <p:cNvPr id="6" name="Picture 5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290" y="502051"/>
            <a:ext cx="2576688" cy="1051709"/>
          </a:xfrm>
          <a:prstGeom prst="rect">
            <a:avLst/>
          </a:prstGeom>
        </p:spPr>
      </p:pic>
      <p:pic>
        <p:nvPicPr>
          <p:cNvPr id="7" name="Picture 6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302" y="638979"/>
            <a:ext cx="2576688" cy="105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07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were to spell these two words, what would they have </a:t>
            </a:r>
            <a:r>
              <a:rPr lang="en-GB" sz="31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GB" sz="3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common?</a:t>
            </a:r>
            <a:r>
              <a:rPr lang="en-GB" dirty="0">
                <a:solidFill>
                  <a:sysClr val="windowText" lastClr="000000"/>
                </a:solidFill>
              </a:rPr>
              <a:t/>
            </a:r>
            <a:br>
              <a:rPr lang="en-GB" dirty="0">
                <a:solidFill>
                  <a:sysClr val="windowText" lastClr="000000"/>
                </a:solidFill>
              </a:rPr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29" y="2052199"/>
            <a:ext cx="2930378" cy="2356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31036" y="4774541"/>
            <a:ext cx="12616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endParaRPr lang="en-GB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1626" y="4774541"/>
            <a:ext cx="1024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televi</a:t>
            </a: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7212965" y="2317478"/>
            <a:ext cx="2349500" cy="1408113"/>
            <a:chOff x="5236308" y="2618268"/>
            <a:chExt cx="2571261" cy="1539515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846DD8CC-CA64-4247-8AFC-361BE8121CDB}"/>
                </a:ext>
              </a:extLst>
            </p:cNvPr>
            <p:cNvSpPr/>
            <p:nvPr/>
          </p:nvSpPr>
          <p:spPr>
            <a:xfrm>
              <a:off x="5236308" y="3244835"/>
              <a:ext cx="2571261" cy="28638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FE4D0A5-6B09-44D0-981C-3F6041F1780A}"/>
                </a:ext>
              </a:extLst>
            </p:cNvPr>
            <p:cNvSpPr/>
            <p:nvPr/>
          </p:nvSpPr>
          <p:spPr>
            <a:xfrm>
              <a:off x="6256126" y="3720401"/>
              <a:ext cx="437809" cy="43738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A9BFB85-D297-44B1-BEBE-3EF3C937B2BA}"/>
                </a:ext>
              </a:extLst>
            </p:cNvPr>
            <p:cNvSpPr/>
            <p:nvPr/>
          </p:nvSpPr>
          <p:spPr>
            <a:xfrm>
              <a:off x="6256126" y="2618268"/>
              <a:ext cx="437809" cy="43738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8098129" y="4671564"/>
            <a:ext cx="724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divi</a:t>
            </a:r>
            <a:endParaRPr lang="en-GB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654200" y="4671564"/>
            <a:ext cx="923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endParaRPr lang="en-GB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82703" y="5823671"/>
            <a:ext cx="10390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b="1" u="sng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both end </a:t>
            </a:r>
            <a:r>
              <a:rPr lang="en-GB" sz="2800" b="1" u="sng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the suffix ‘-</a:t>
            </a:r>
            <a:r>
              <a:rPr lang="en-GB" sz="2800" b="1" u="sng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800" b="1" u="sng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that sounds like /shun/.</a:t>
            </a:r>
          </a:p>
        </p:txBody>
      </p:sp>
    </p:spTree>
    <p:extLst>
      <p:ext uri="{BB962C8B-B14F-4D97-AF65-F5344CB8AC3E}">
        <p14:creationId xmlns:p14="http://schemas.microsoft.com/office/powerpoint/2010/main" val="105420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7829"/>
            <a:ext cx="10515600" cy="1102859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So this week…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are going to look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how to spell words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with the suffix –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We will come back to this particular suffix next half term.</a:t>
            </a: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/>
              <a:t>Apart from televi</a:t>
            </a:r>
            <a:r>
              <a:rPr lang="en-GB" sz="4000" u="sng" dirty="0" smtClean="0"/>
              <a:t>sion</a:t>
            </a:r>
            <a:r>
              <a:rPr lang="en-GB" sz="4000" dirty="0" smtClean="0"/>
              <a:t> and divi</a:t>
            </a:r>
            <a:r>
              <a:rPr lang="en-GB" sz="4000" u="sng" dirty="0" smtClean="0"/>
              <a:t>sion</a:t>
            </a:r>
            <a:r>
              <a:rPr lang="en-GB" sz="4000" dirty="0" smtClean="0"/>
              <a:t>, can you think of any other words which end with –</a:t>
            </a:r>
            <a:r>
              <a:rPr lang="en-GB" sz="4000" dirty="0" err="1" smtClean="0"/>
              <a:t>sion</a:t>
            </a:r>
            <a:r>
              <a:rPr lang="en-GB" sz="4000" dirty="0" smtClean="0"/>
              <a:t>?</a:t>
            </a:r>
            <a:endParaRPr lang="en-GB" sz="4000" dirty="0"/>
          </a:p>
          <a:p>
            <a:r>
              <a:rPr lang="en-GB" sz="4000" dirty="0" smtClean="0"/>
              <a:t>Working with an adult, say or write down as </a:t>
            </a:r>
            <a:r>
              <a:rPr lang="en-GB" sz="4000" dirty="0"/>
              <a:t>many ‘</a:t>
            </a:r>
            <a:r>
              <a:rPr lang="en-GB" sz="4000" dirty="0" err="1"/>
              <a:t>sion</a:t>
            </a:r>
            <a:r>
              <a:rPr lang="en-GB" sz="4000" dirty="0"/>
              <a:t>’ words as </a:t>
            </a:r>
            <a:r>
              <a:rPr lang="en-GB" sz="4000" dirty="0" smtClean="0"/>
              <a:t>you </a:t>
            </a:r>
            <a:r>
              <a:rPr lang="en-GB" sz="4000" dirty="0"/>
              <a:t>can </a:t>
            </a:r>
            <a:r>
              <a:rPr lang="en-GB" sz="4000" dirty="0" smtClean="0"/>
              <a:t>remember.</a:t>
            </a: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 smtClean="0"/>
          </a:p>
        </p:txBody>
      </p:sp>
      <p:pic>
        <p:nvPicPr>
          <p:cNvPr id="4" name="Picture 3" descr="&lt;strong&gt;This Week&lt;/strong&gt; Newspaper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800" y="171497"/>
            <a:ext cx="1137738" cy="1422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01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 you think of any of these </a:t>
            </a:r>
            <a:r>
              <a:rPr lang="en-GB" u="sng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‘-</a:t>
            </a:r>
            <a:r>
              <a:rPr lang="en-GB" u="sng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u="sng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words?</a:t>
            </a:r>
            <a:r>
              <a:rPr lang="en-GB" dirty="0">
                <a:solidFill>
                  <a:sysClr val="windowText" lastClr="000000"/>
                </a:solidFill>
              </a:rPr>
              <a:t/>
            </a:r>
            <a:br>
              <a:rPr lang="en-GB" dirty="0">
                <a:solidFill>
                  <a:sysClr val="windowText" lastClr="000000"/>
                </a:solidFill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division                           invasion                          confusion</a:t>
            </a:r>
          </a:p>
          <a:p>
            <a:r>
              <a:rPr lang="en-GB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decision                          television                        collision</a:t>
            </a:r>
          </a:p>
          <a:p>
            <a:r>
              <a:rPr lang="en-GB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revision                           erosion                            inclusion</a:t>
            </a:r>
            <a:endParaRPr lang="en-GB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explosion</a:t>
            </a:r>
          </a:p>
          <a:p>
            <a:endParaRPr lang="en-GB" altLang="en-US" b="1" dirty="0" smtClean="0"/>
          </a:p>
          <a:p>
            <a:pPr marL="0" indent="0">
              <a:buNone/>
            </a:pPr>
            <a:endParaRPr lang="en-GB" altLang="en-US" b="1" dirty="0"/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Do you notice anything about all of these words with the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‘-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’ pattern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 Top Tip: Think of the root words!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b="1" dirty="0"/>
          </a:p>
          <a:p>
            <a:endParaRPr lang="en-GB" altLang="en-US" b="1" dirty="0"/>
          </a:p>
          <a:p>
            <a:endParaRPr lang="en-GB" altLang="en-US" b="1" dirty="0"/>
          </a:p>
          <a:p>
            <a:endParaRPr lang="en-GB" altLang="en-US" b="1" dirty="0"/>
          </a:p>
          <a:p>
            <a:endParaRPr lang="en-GB" altLang="en-US" b="1" dirty="0"/>
          </a:p>
          <a:p>
            <a:endParaRPr lang="en-GB" altLang="en-US" b="1" dirty="0"/>
          </a:p>
          <a:p>
            <a:endParaRPr lang="en-GB" dirty="0"/>
          </a:p>
        </p:txBody>
      </p:sp>
      <p:pic>
        <p:nvPicPr>
          <p:cNvPr id="4" name="Picture 3" descr="&lt;strong&gt;Question&lt;/strong&gt;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533" y="365125"/>
            <a:ext cx="652533" cy="114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50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of the words that end in ‘</a:t>
            </a:r>
            <a:r>
              <a:rPr lang="en-GB" u="sng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u="sng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have a root word that ends in either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en-GB" u="sng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  <a:r>
              <a:rPr lang="en-GB" dirty="0">
                <a:solidFill>
                  <a:sysClr val="windowText" lastClr="000000"/>
                </a:solidFill>
              </a:rPr>
              <a:t>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533709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</a:t>
            </a:r>
            <a:r>
              <a:rPr lang="en-GB" sz="24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24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inclusion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=   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inclu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inva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= 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inva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explo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=  explo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deci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=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deci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confu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=  confi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endParaRPr lang="en-GB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olli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colli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televi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= televi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  <a:endParaRPr lang="en-GB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ero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revi</a:t>
            </a:r>
            <a:r>
              <a:rPr lang="en-GB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sion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= revi</a:t>
            </a:r>
            <a:r>
              <a:rPr lang="en-GB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Do you now see the links?</a:t>
            </a:r>
          </a:p>
        </p:txBody>
      </p:sp>
      <p:pic>
        <p:nvPicPr>
          <p:cNvPr id="6" name="Picture 5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046" y="4612298"/>
            <a:ext cx="3304903" cy="156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758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Can you work out what these words mean from the sentences? Discuss your thoughts with an adult. 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d</a:t>
            </a:r>
            <a:r>
              <a:rPr lang="en-GB" dirty="0" smtClean="0"/>
              <a:t>ivision = Addition, subtraction, division are mathematical operations.</a:t>
            </a:r>
          </a:p>
          <a:p>
            <a:r>
              <a:rPr lang="en-GB" dirty="0"/>
              <a:t>d</a:t>
            </a:r>
            <a:r>
              <a:rPr lang="en-GB" dirty="0" smtClean="0"/>
              <a:t>ecision = That was a great decision to go to the restaurant.</a:t>
            </a:r>
          </a:p>
          <a:p>
            <a:r>
              <a:rPr lang="en-GB" dirty="0"/>
              <a:t>e</a:t>
            </a:r>
            <a:r>
              <a:rPr lang="en-GB" dirty="0" smtClean="0"/>
              <a:t>xplosion = The bomb caused an explosion.</a:t>
            </a:r>
          </a:p>
          <a:p>
            <a:r>
              <a:rPr lang="en-GB" dirty="0"/>
              <a:t>e</a:t>
            </a:r>
            <a:r>
              <a:rPr lang="en-GB" dirty="0" smtClean="0"/>
              <a:t>rosion = The erosion of the land meant the house may fall into the sea.</a:t>
            </a:r>
          </a:p>
          <a:p>
            <a:r>
              <a:rPr lang="en-GB" dirty="0"/>
              <a:t>c</a:t>
            </a:r>
            <a:r>
              <a:rPr lang="en-GB" dirty="0" smtClean="0"/>
              <a:t>ollision = Cars are designed to crumble in a collision.</a:t>
            </a:r>
          </a:p>
          <a:p>
            <a:r>
              <a:rPr lang="en-GB" dirty="0"/>
              <a:t>i</a:t>
            </a:r>
            <a:r>
              <a:rPr lang="en-GB" dirty="0" smtClean="0"/>
              <a:t>nclusion = Everyone’s inclusion in the game is important.</a:t>
            </a:r>
          </a:p>
          <a:p>
            <a:r>
              <a:rPr lang="en-GB" dirty="0"/>
              <a:t>t</a:t>
            </a:r>
            <a:r>
              <a:rPr lang="en-GB" dirty="0" smtClean="0"/>
              <a:t>elevision = I like to watch television.</a:t>
            </a:r>
          </a:p>
          <a:p>
            <a:r>
              <a:rPr lang="en-GB" dirty="0"/>
              <a:t>r</a:t>
            </a:r>
            <a:r>
              <a:rPr lang="en-GB" dirty="0" smtClean="0"/>
              <a:t>evision = I must do my revision before my tests so I can improve.</a:t>
            </a:r>
          </a:p>
          <a:p>
            <a:r>
              <a:rPr lang="en-GB" dirty="0"/>
              <a:t>i</a:t>
            </a:r>
            <a:r>
              <a:rPr lang="en-GB" dirty="0" smtClean="0"/>
              <a:t>nvasion = The Vikings invaded England.</a:t>
            </a:r>
          </a:p>
          <a:p>
            <a:r>
              <a:rPr lang="en-GB" dirty="0" smtClean="0"/>
              <a:t>confusion = The man was confused when he saw the sign.</a:t>
            </a:r>
          </a:p>
          <a:p>
            <a:endParaRPr lang="en-GB" dirty="0"/>
          </a:p>
        </p:txBody>
      </p:sp>
      <p:pic>
        <p:nvPicPr>
          <p:cNvPr id="4" name="Picture 3" descr="Oxford &lt;strong&gt;Dictionary&lt;/strong&gt; of English - Wikipedia, the fre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658" y="5113953"/>
            <a:ext cx="836023" cy="92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77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78188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words meanings are…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 smtClean="0"/>
              <a:t>division</a:t>
            </a:r>
            <a:r>
              <a:rPr lang="en-GB" dirty="0" smtClean="0"/>
              <a:t> means separating into parts (think maths). </a:t>
            </a:r>
          </a:p>
          <a:p>
            <a:r>
              <a:rPr lang="en-GB" b="1" dirty="0"/>
              <a:t>d</a:t>
            </a:r>
            <a:r>
              <a:rPr lang="en-GB" b="1" dirty="0" smtClean="0"/>
              <a:t>ecision</a:t>
            </a:r>
            <a:r>
              <a:rPr lang="en-GB" dirty="0" smtClean="0"/>
              <a:t> means the act of deciding something or solving a question. </a:t>
            </a:r>
          </a:p>
          <a:p>
            <a:r>
              <a:rPr lang="en-GB" b="1" dirty="0"/>
              <a:t>e</a:t>
            </a:r>
            <a:r>
              <a:rPr lang="en-GB" b="1" dirty="0" smtClean="0"/>
              <a:t>xplosion</a:t>
            </a:r>
            <a:r>
              <a:rPr lang="en-GB" dirty="0" smtClean="0"/>
              <a:t> means a violent shattering of something or a sudden outburst of something like anger.</a:t>
            </a:r>
          </a:p>
          <a:p>
            <a:r>
              <a:rPr lang="en-GB" b="1" dirty="0" smtClean="0"/>
              <a:t>erosion</a:t>
            </a:r>
            <a:r>
              <a:rPr lang="en-GB" dirty="0" smtClean="0"/>
              <a:t> means the gradual wearing away of something. </a:t>
            </a:r>
          </a:p>
          <a:p>
            <a:r>
              <a:rPr lang="en-GB" b="1" dirty="0"/>
              <a:t>c</a:t>
            </a:r>
            <a:r>
              <a:rPr lang="en-GB" b="1" dirty="0" smtClean="0"/>
              <a:t>ollision</a:t>
            </a:r>
            <a:r>
              <a:rPr lang="en-GB" dirty="0" smtClean="0"/>
              <a:t> means one moving object striking another object.</a:t>
            </a:r>
          </a:p>
          <a:p>
            <a:r>
              <a:rPr lang="en-GB" b="1" dirty="0"/>
              <a:t>t</a:t>
            </a:r>
            <a:r>
              <a:rPr lang="en-GB" b="1" dirty="0" smtClean="0"/>
              <a:t>elevision</a:t>
            </a:r>
            <a:r>
              <a:rPr lang="en-GB" dirty="0" smtClean="0"/>
              <a:t> is a piece of equipment with a screen to watch programmes.</a:t>
            </a:r>
          </a:p>
          <a:p>
            <a:r>
              <a:rPr lang="en-GB" b="1" dirty="0"/>
              <a:t>r</a:t>
            </a:r>
            <a:r>
              <a:rPr lang="en-GB" b="1" dirty="0" smtClean="0"/>
              <a:t>evision</a:t>
            </a:r>
            <a:r>
              <a:rPr lang="en-GB" dirty="0" smtClean="0"/>
              <a:t> means the act of learning, changing or improving something.</a:t>
            </a:r>
          </a:p>
          <a:p>
            <a:r>
              <a:rPr lang="en-GB" b="1" dirty="0"/>
              <a:t>i</a:t>
            </a:r>
            <a:r>
              <a:rPr lang="en-GB" b="1" dirty="0" smtClean="0"/>
              <a:t>nvasion</a:t>
            </a:r>
            <a:r>
              <a:rPr lang="en-GB" dirty="0" smtClean="0"/>
              <a:t> means the act of entering a place in an attempt to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take control of it.</a:t>
            </a:r>
          </a:p>
          <a:p>
            <a:r>
              <a:rPr lang="en-GB" b="1" dirty="0" smtClean="0"/>
              <a:t>confusion</a:t>
            </a:r>
            <a:r>
              <a:rPr lang="en-GB" dirty="0" smtClean="0"/>
              <a:t> means to be unsure about what is happening.</a:t>
            </a:r>
          </a:p>
          <a:p>
            <a:r>
              <a:rPr lang="en-GB" b="1" dirty="0" smtClean="0"/>
              <a:t>inclusion</a:t>
            </a:r>
            <a:r>
              <a:rPr lang="en-GB" dirty="0" smtClean="0"/>
              <a:t> means the act of including someone or something as part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of a group.</a:t>
            </a:r>
          </a:p>
          <a:p>
            <a:endParaRPr lang="en-GB" dirty="0"/>
          </a:p>
        </p:txBody>
      </p:sp>
      <p:pic>
        <p:nvPicPr>
          <p:cNvPr id="4" name="Picture 3" descr="Oxford &lt;strong&gt;Dictionary&lt;/strong&gt; of English - Wikipedia, the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496" y="3648483"/>
            <a:ext cx="2069368" cy="229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78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Focus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ords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division</a:t>
            </a:r>
          </a:p>
          <a:p>
            <a:r>
              <a:rPr lang="en-GB" dirty="0"/>
              <a:t>decision</a:t>
            </a:r>
          </a:p>
          <a:p>
            <a:r>
              <a:rPr lang="en-GB" dirty="0"/>
              <a:t>explosion</a:t>
            </a:r>
          </a:p>
          <a:p>
            <a:r>
              <a:rPr lang="en-GB" dirty="0"/>
              <a:t>erosion</a:t>
            </a:r>
          </a:p>
          <a:p>
            <a:r>
              <a:rPr lang="en-GB" dirty="0"/>
              <a:t>collision</a:t>
            </a:r>
          </a:p>
          <a:p>
            <a:r>
              <a:rPr lang="en-GB" dirty="0" smtClean="0"/>
              <a:t>inclusion</a:t>
            </a:r>
            <a:endParaRPr lang="en-GB" dirty="0"/>
          </a:p>
          <a:p>
            <a:r>
              <a:rPr lang="en-GB" dirty="0"/>
              <a:t>television</a:t>
            </a:r>
          </a:p>
          <a:p>
            <a:r>
              <a:rPr lang="en-GB" dirty="0"/>
              <a:t>revision</a:t>
            </a:r>
          </a:p>
          <a:p>
            <a:r>
              <a:rPr lang="en-GB" dirty="0"/>
              <a:t>invasion</a:t>
            </a:r>
          </a:p>
          <a:p>
            <a:r>
              <a:rPr lang="en-GB" dirty="0"/>
              <a:t>confusion </a:t>
            </a:r>
          </a:p>
        </p:txBody>
      </p:sp>
      <p:pic>
        <p:nvPicPr>
          <p:cNvPr id="4" name="Picture 3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2626" y="289457"/>
            <a:ext cx="2849444" cy="2393532"/>
          </a:xfrm>
          <a:prstGeom prst="rect">
            <a:avLst/>
          </a:prstGeom>
        </p:spPr>
      </p:pic>
      <p:pic>
        <p:nvPicPr>
          <p:cNvPr id="5" name="Picture 4" descr="ROYGBIV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566" y="1825625"/>
            <a:ext cx="8188234" cy="4094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7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Your Turn</a:t>
            </a:r>
            <a:endParaRPr lang="en-GB" b="1" u="sng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Rainbow Writing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 </a:t>
            </a:r>
            <a:r>
              <a:rPr lang="en-US" dirty="0"/>
              <a:t>write </a:t>
            </a:r>
            <a:r>
              <a:rPr lang="en-US" dirty="0" smtClean="0"/>
              <a:t>8 words </a:t>
            </a:r>
            <a:r>
              <a:rPr lang="en-US" dirty="0"/>
              <a:t>in pencil.  Then trace over each word three times.  Each time you trace, you must use a </a:t>
            </a:r>
            <a:r>
              <a:rPr lang="en-US" b="1" dirty="0"/>
              <a:t>DIFFERENT</a:t>
            </a:r>
            <a:r>
              <a:rPr lang="en-US" dirty="0"/>
              <a:t> </a:t>
            </a:r>
            <a:r>
              <a:rPr lang="en-US" dirty="0" err="1"/>
              <a:t>colour</a:t>
            </a:r>
            <a:r>
              <a:rPr lang="en-US" dirty="0"/>
              <a:t> </a:t>
            </a:r>
            <a:r>
              <a:rPr lang="en-US" dirty="0" smtClean="0"/>
              <a:t>crayon or pen. </a:t>
            </a:r>
            <a:r>
              <a:rPr lang="en-US" dirty="0"/>
              <a:t>Trace neatly and you will see a rainbow</a:t>
            </a:r>
            <a:r>
              <a:rPr lang="en-US" dirty="0" smtClean="0"/>
              <a:t>! Or, can you make your words into a rainbow for the NHS? Be creative!</a:t>
            </a:r>
          </a:p>
          <a:p>
            <a:r>
              <a:rPr lang="en-US" dirty="0" smtClean="0"/>
              <a:t>Use you focus words.</a:t>
            </a:r>
            <a:endParaRPr lang="en-GB" dirty="0"/>
          </a:p>
          <a:p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On-line Task: Spelling Frame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Either, cut and paste this link into your browser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spellingframe.co.uk/spelling-rule/15/10-Endings-which-sound-like-sion</a:t>
            </a:r>
            <a:r>
              <a:rPr lang="en-GB" dirty="0" smtClean="0"/>
              <a:t>   OR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Go onto your browser</a:t>
            </a:r>
          </a:p>
          <a:p>
            <a:pPr marL="0" indent="0">
              <a:buNone/>
            </a:pPr>
            <a:r>
              <a:rPr lang="en-GB" dirty="0"/>
              <a:t>Type in Spelling Frame</a:t>
            </a:r>
          </a:p>
          <a:p>
            <a:pPr marL="0" indent="0">
              <a:buNone/>
            </a:pPr>
            <a:r>
              <a:rPr lang="en-GB" dirty="0"/>
              <a:t>Select Year 3 and 4</a:t>
            </a:r>
          </a:p>
          <a:p>
            <a:pPr marL="0" indent="0">
              <a:buNone/>
            </a:pPr>
            <a:r>
              <a:rPr lang="en-GB" dirty="0"/>
              <a:t>Select Rule </a:t>
            </a:r>
            <a:r>
              <a:rPr lang="en-GB" dirty="0" smtClean="0"/>
              <a:t>10 -</a:t>
            </a:r>
            <a:r>
              <a:rPr lang="en-GB" dirty="0" err="1" smtClean="0"/>
              <a:t>sion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Select Spelling Tiles </a:t>
            </a:r>
          </a:p>
          <a:p>
            <a:pPr marL="0" indent="0">
              <a:buNone/>
            </a:pPr>
            <a:r>
              <a:rPr lang="en-GB" dirty="0"/>
              <a:t>Select </a:t>
            </a:r>
            <a:r>
              <a:rPr lang="en-GB" dirty="0" smtClean="0"/>
              <a:t>Segment Puzzle and Segment Sort. If you have time, try the free game.</a:t>
            </a:r>
            <a:endParaRPr lang="en-GB" dirty="0"/>
          </a:p>
          <a:p>
            <a:endParaRPr lang="en-GB" dirty="0"/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12" y="365125"/>
            <a:ext cx="2272937" cy="1278527"/>
          </a:xfrm>
          <a:prstGeom prst="rect">
            <a:avLst/>
          </a:prstGeom>
        </p:spPr>
      </p:pic>
      <p:pic>
        <p:nvPicPr>
          <p:cNvPr id="10" name="Picture 9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794" y="365124"/>
            <a:ext cx="2272937" cy="1278527"/>
          </a:xfrm>
          <a:prstGeom prst="rect">
            <a:avLst/>
          </a:prstGeom>
        </p:spPr>
      </p:pic>
      <p:pic>
        <p:nvPicPr>
          <p:cNvPr id="11" name="Picture 10" descr="ROYGBIV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349" y="1643651"/>
            <a:ext cx="1449977" cy="72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6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322" y="1045028"/>
            <a:ext cx="6251358" cy="414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56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497</TotalTime>
  <Words>723</Words>
  <Application>Microsoft Office PowerPoint</Application>
  <PresentationFormat>Widescreen</PresentationFormat>
  <Paragraphs>88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Welcome back to Year 4  Home Learning Spellings with Mrs Andrews</vt:lpstr>
      <vt:lpstr>I hope you have had a good week  </vt:lpstr>
      <vt:lpstr>Every Week</vt:lpstr>
      <vt:lpstr>If you were to spell these two words, what would they have in common? </vt:lpstr>
      <vt:lpstr>So this week… </vt:lpstr>
      <vt:lpstr>Did you think of any of these ‘-sion’ words? </vt:lpstr>
      <vt:lpstr>All of the words that end in ‘sion’ have a root word that ends in either de or se. </vt:lpstr>
      <vt:lpstr>Can you work out what these words mean from the sentences? Discuss your thoughts with an adult. </vt:lpstr>
      <vt:lpstr>The words meanings are… </vt:lpstr>
      <vt:lpstr>Your Focus Words</vt:lpstr>
      <vt:lpstr>Your Turn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Year 4 to Home Learning Spellings:</dc:title>
  <dc:creator>Suzanne Andrews</dc:creator>
  <cp:lastModifiedBy>Mary-Anne Broadway</cp:lastModifiedBy>
  <cp:revision>66</cp:revision>
  <dcterms:created xsi:type="dcterms:W3CDTF">2020-03-26T14:38:58Z</dcterms:created>
  <dcterms:modified xsi:type="dcterms:W3CDTF">2020-05-08T22:42:41Z</dcterms:modified>
</cp:coreProperties>
</file>