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7" r:id="rId12"/>
    <p:sldId id="268" r:id="rId13"/>
    <p:sldId id="269" r:id="rId14"/>
    <p:sldId id="270" r:id="rId15"/>
    <p:sldId id="271" r:id="rId16"/>
    <p:sldId id="273" r:id="rId17"/>
    <p:sldId id="274" r:id="rId18"/>
    <p:sldId id="266" r:id="rId19"/>
    <p:sldId id="272" r:id="rId20"/>
    <p:sldId id="275" r:id="rId2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DBDD043-9495-4C7A-9DBD-710430439844}" type="datetimeFigureOut">
              <a:rPr lang="en-GB" smtClean="0"/>
              <a:t>25/06/2020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2165463-0D68-4AB2-8154-75B542EB61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96344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103C91-FD86-4D8C-A26E-BE992848AFB7}" type="datetime1">
              <a:rPr lang="en-GB" smtClean="0"/>
              <a:t>25/06/2020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Summer 2, Week 6 home learning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D87F3-423C-43C2-8D9D-8F8DF53E76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41609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F3500E-A42B-4923-A127-0744142B874A}" type="datetime1">
              <a:rPr lang="en-GB" smtClean="0"/>
              <a:t>25/06/2020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Summer 2, Week 6 home learning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D87F3-423C-43C2-8D9D-8F8DF53E76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84914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70F7C7-AC94-4FE4-AEDD-1806CC74F643}" type="datetime1">
              <a:rPr lang="en-GB" smtClean="0"/>
              <a:t>25/06/2020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Summer 2, Week 6 home learning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D87F3-423C-43C2-8D9D-8F8DF53E76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16492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3673A3-4379-47AF-B6B0-0EB305F6DA82}" type="datetime1">
              <a:rPr lang="en-GB" smtClean="0"/>
              <a:t>25/06/2020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Summer 2, Week 6 home learning</a:t>
            </a: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D87F3-423C-43C2-8D9D-8F8DF53E76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23861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722A4D-ACEE-4236-B178-3756B1AF0595}" type="datetime1">
              <a:rPr lang="en-GB" smtClean="0"/>
              <a:t>25/06/2020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Summer 2, Week 6 home learning</a:t>
            </a:r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D87F3-423C-43C2-8D9D-8F8DF53E76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75713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457950-E041-4704-B08D-C5A9790D2D64}" type="datetime1">
              <a:rPr lang="en-GB" smtClean="0"/>
              <a:t>25/06/2020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Summer 2, Week 6 home learning</a:t>
            </a: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D87F3-423C-43C2-8D9D-8F8DF53E76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79346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345495-DABC-4ABE-B591-6533A060BE80}" type="datetime1">
              <a:rPr lang="en-GB" smtClean="0"/>
              <a:t>25/06/2020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Summer 2, Week 6 home learning</a:t>
            </a:r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D87F3-423C-43C2-8D9D-8F8DF53E76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14080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147C3E-2B26-456A-8177-EBB870ADDE10}" type="datetime1">
              <a:rPr lang="en-GB" smtClean="0"/>
              <a:t>25/06/2020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Summer 2, Week 6 home learning</a:t>
            </a: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D87F3-423C-43C2-8D9D-8F8DF53E76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49030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D6091-2DDF-4FCC-9F08-140E5E3635BA}" type="datetime1">
              <a:rPr lang="en-GB" smtClean="0"/>
              <a:t>25/06/2020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Summer 2, Week 6 home learning</a:t>
            </a: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D87F3-423C-43C2-8D9D-8F8DF53E76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9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040C43-3169-452A-A869-D8FA1B4C2B05}" type="datetime1">
              <a:rPr lang="en-GB" smtClean="0"/>
              <a:t>25/06/2020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Summer 2, Week 6 home learning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D87F3-423C-43C2-8D9D-8F8DF53E76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38756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1F5EB9-000C-4090-BDDF-B438E5BF048B}" type="datetime1">
              <a:rPr lang="en-GB" smtClean="0"/>
              <a:t>25/06/2020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Summer 2, Week 6 home learning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D87F3-423C-43C2-8D9D-8F8DF53E76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28128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8CDB6D-AE37-4D94-A78B-9F84272F9633}" type="datetime1">
              <a:rPr lang="en-GB" smtClean="0"/>
              <a:t>25/06/2020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GB" smtClean="0"/>
              <a:t>Summer 2, Week 6 home learning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8D87F3-423C-43C2-8D9D-8F8DF53E76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421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s://www.youtube.com/watch?v=2N-0g0koftA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hyperlink" Target="https://www.youtube.com/watch?v=z1UmAgekzbs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b="1" dirty="0" smtClean="0"/>
              <a:t>Year 4 Maths</a:t>
            </a:r>
            <a:endParaRPr lang="en-GB" b="1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 smtClean="0"/>
              <a:t>Time</a:t>
            </a:r>
          </a:p>
          <a:p>
            <a:endParaRPr lang="en-GB" dirty="0"/>
          </a:p>
          <a:p>
            <a:r>
              <a:rPr lang="en-GB" dirty="0"/>
              <a:t>Estimate and read time with increasing accuracy to the nearest minute; record and compare time in terms of seconds, minutes and </a:t>
            </a:r>
            <a:r>
              <a:rPr lang="en-GB" dirty="0" smtClean="0"/>
              <a:t>hours</a:t>
            </a:r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Summer 2, Week 6 home learning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6897125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Recap from last week!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/>
              <a:t>Can you add </a:t>
            </a:r>
            <a:r>
              <a:rPr lang="en-GB" sz="3600" b="1" u="sng" dirty="0" smtClean="0"/>
              <a:t>am</a:t>
            </a:r>
            <a:r>
              <a:rPr lang="en-GB" dirty="0" smtClean="0"/>
              <a:t> or </a:t>
            </a:r>
            <a:r>
              <a:rPr lang="en-GB" sz="3600" b="1" u="sng" dirty="0" smtClean="0"/>
              <a:t>pm</a:t>
            </a:r>
            <a:r>
              <a:rPr lang="en-GB" dirty="0" smtClean="0"/>
              <a:t> to these sentences?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Troy played his basketball game at 2.30____.</a:t>
            </a:r>
          </a:p>
          <a:p>
            <a:pPr marL="0" indent="0">
              <a:buNone/>
            </a:pPr>
            <a:r>
              <a:rPr lang="en-GB" dirty="0" smtClean="0"/>
              <a:t>At 8.15____, Gabriella left to go to school.</a:t>
            </a:r>
          </a:p>
          <a:p>
            <a:pPr marL="0" indent="0">
              <a:buNone/>
            </a:pPr>
            <a:r>
              <a:rPr lang="en-GB" dirty="0" err="1" smtClean="0"/>
              <a:t>Sharpay</a:t>
            </a:r>
            <a:r>
              <a:rPr lang="en-GB" dirty="0" smtClean="0"/>
              <a:t> had to warm up her voice before the show began at 9.30____.</a:t>
            </a:r>
          </a:p>
          <a:p>
            <a:pPr marL="0" indent="0">
              <a:buNone/>
            </a:pPr>
            <a:r>
              <a:rPr lang="en-GB" dirty="0" smtClean="0"/>
              <a:t>The </a:t>
            </a:r>
            <a:r>
              <a:rPr lang="en-GB" dirty="0" err="1" smtClean="0"/>
              <a:t>WildCats</a:t>
            </a:r>
            <a:r>
              <a:rPr lang="en-GB" dirty="0" smtClean="0"/>
              <a:t> practised after school everyday at 4.00____.</a:t>
            </a:r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Summer 2, Week 6 home learning</a:t>
            </a:r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53400" y="1027906"/>
            <a:ext cx="3343275" cy="219075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48194" y="156754"/>
            <a:ext cx="15152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Day 1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7492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Recap from last week!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/>
              <a:t>Can you add </a:t>
            </a:r>
            <a:r>
              <a:rPr lang="en-GB" sz="3600" b="1" u="sng" dirty="0" smtClean="0"/>
              <a:t>am</a:t>
            </a:r>
            <a:r>
              <a:rPr lang="en-GB" dirty="0" smtClean="0"/>
              <a:t> or </a:t>
            </a:r>
            <a:r>
              <a:rPr lang="en-GB" sz="3600" b="1" u="sng" dirty="0" smtClean="0"/>
              <a:t>pm</a:t>
            </a:r>
            <a:r>
              <a:rPr lang="en-GB" dirty="0" smtClean="0"/>
              <a:t> to these sentences?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Troy played his basketball game at 2.30 </a:t>
            </a:r>
            <a:r>
              <a:rPr lang="en-GB" u="sng" dirty="0" smtClean="0"/>
              <a:t>_pm_.</a:t>
            </a:r>
          </a:p>
          <a:p>
            <a:pPr marL="0" indent="0">
              <a:buNone/>
            </a:pPr>
            <a:r>
              <a:rPr lang="en-GB" dirty="0" smtClean="0"/>
              <a:t>At 8.15</a:t>
            </a:r>
            <a:r>
              <a:rPr lang="en-GB" u="sng" dirty="0" smtClean="0"/>
              <a:t>_am_,</a:t>
            </a:r>
            <a:r>
              <a:rPr lang="en-GB" dirty="0" smtClean="0"/>
              <a:t> Gabriella left to go to school.</a:t>
            </a:r>
          </a:p>
          <a:p>
            <a:pPr marL="0" indent="0">
              <a:buNone/>
            </a:pPr>
            <a:r>
              <a:rPr lang="en-GB" dirty="0" err="1" smtClean="0"/>
              <a:t>Sharpay</a:t>
            </a:r>
            <a:r>
              <a:rPr lang="en-GB" dirty="0" smtClean="0"/>
              <a:t> had to warm up her voice before the show began at 6.30</a:t>
            </a:r>
            <a:r>
              <a:rPr lang="en-GB" u="sng" dirty="0" smtClean="0"/>
              <a:t>_pm_.</a:t>
            </a:r>
          </a:p>
          <a:p>
            <a:pPr marL="0" indent="0">
              <a:buNone/>
            </a:pPr>
            <a:r>
              <a:rPr lang="en-GB" dirty="0" smtClean="0"/>
              <a:t>The </a:t>
            </a:r>
            <a:r>
              <a:rPr lang="en-GB" dirty="0" err="1" smtClean="0"/>
              <a:t>WildCats</a:t>
            </a:r>
            <a:r>
              <a:rPr lang="en-GB" dirty="0" smtClean="0"/>
              <a:t> practised after school everyday at 4.00</a:t>
            </a:r>
            <a:r>
              <a:rPr lang="en-GB" u="sng" dirty="0" smtClean="0"/>
              <a:t>_pm_.</a:t>
            </a:r>
            <a:endParaRPr lang="en-GB" u="sng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Summer 2, Week 6 home learning</a:t>
            </a:r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53400" y="1027906"/>
            <a:ext cx="3343275" cy="219075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48194" y="156754"/>
            <a:ext cx="15152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Day 1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7229413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Reading time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/>
              <a:t>When we read a time, we usually say there are minutes past or to the hour.</a:t>
            </a:r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Summer 2, Week 6 home learning</a:t>
            </a:r>
            <a:endParaRPr lang="en-GB"/>
          </a:p>
        </p:txBody>
      </p:sp>
      <p:pic>
        <p:nvPicPr>
          <p:cNvPr id="1026" name="Picture 2" descr="Telling the Time Clock Face, Suitable for Dyslexia and Dyscalculia ...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0140" y="2560321"/>
            <a:ext cx="6131719" cy="3446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248194" y="156754"/>
            <a:ext cx="15152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Day 1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3366094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Can you read these clocks?</a:t>
            </a:r>
            <a:endParaRPr lang="en-GB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727362" y="1181236"/>
            <a:ext cx="4541426" cy="5175114"/>
          </a:xfrm>
          <a:prstGeom prst="rect">
            <a:avLst/>
          </a:prstGeom>
        </p:spPr>
      </p:pic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Summer 2, Week 6 home learning</a:t>
            </a:r>
            <a:endParaRPr lang="en-GB"/>
          </a:p>
        </p:txBody>
      </p:sp>
      <p:sp>
        <p:nvSpPr>
          <p:cNvPr id="6" name="TextBox 5"/>
          <p:cNvSpPr txBox="1"/>
          <p:nvPr/>
        </p:nvSpPr>
        <p:spPr>
          <a:xfrm>
            <a:off x="248194" y="156754"/>
            <a:ext cx="15152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Day 1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0418667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Answers!</a:t>
            </a:r>
            <a:endParaRPr lang="en-GB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540034" y="1178464"/>
            <a:ext cx="4688380" cy="5177886"/>
          </a:xfrm>
          <a:prstGeom prst="rect">
            <a:avLst/>
          </a:prstGeom>
        </p:spPr>
      </p:pic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Summer 2, Week 6 home learning</a:t>
            </a:r>
            <a:endParaRPr lang="en-GB"/>
          </a:p>
        </p:txBody>
      </p:sp>
      <p:sp>
        <p:nvSpPr>
          <p:cNvPr id="6" name="TextBox 5"/>
          <p:cNvSpPr txBox="1"/>
          <p:nvPr/>
        </p:nvSpPr>
        <p:spPr>
          <a:xfrm>
            <a:off x="248194" y="156754"/>
            <a:ext cx="15152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Day 1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2128479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You might be asked to read the time from a clock with Roman Numerals!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/>
              <a:t>Remind yourself of the Roman Numerals we learned earlier this year with the video below!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Summer 2, Week 6 home learning</a:t>
            </a:r>
            <a:endParaRPr lang="en-GB"/>
          </a:p>
        </p:txBody>
      </p:sp>
      <p:pic>
        <p:nvPicPr>
          <p:cNvPr id="5" name="Picture 4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75108" y="3216047"/>
            <a:ext cx="5175774" cy="2960916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48194" y="156754"/>
            <a:ext cx="15152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Day 1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8686080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Can you fill in the Roman Numerals up to 12?</a:t>
            </a:r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Summer 2, Week 6 home learning</a:t>
            </a:r>
            <a:endParaRPr lang="en-GB"/>
          </a:p>
        </p:txBody>
      </p:sp>
      <p:pic>
        <p:nvPicPr>
          <p:cNvPr id="1026" name="Picture 2" descr="11 Clock Face Images - Print Your Own! | Clock face printable ...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2047693"/>
            <a:ext cx="3521270" cy="35432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/>
          <p:cNvSpPr/>
          <p:nvPr/>
        </p:nvSpPr>
        <p:spPr>
          <a:xfrm>
            <a:off x="5540155" y="1454967"/>
            <a:ext cx="518160" cy="506276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6611466" y="1752623"/>
            <a:ext cx="518160" cy="506276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7300790" y="2410926"/>
            <a:ext cx="518160" cy="506276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7592527" y="3449911"/>
            <a:ext cx="518160" cy="506276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/>
          <p:cNvSpPr/>
          <p:nvPr/>
        </p:nvSpPr>
        <p:spPr>
          <a:xfrm>
            <a:off x="7349517" y="4649992"/>
            <a:ext cx="518160" cy="506276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6656356" y="5436053"/>
            <a:ext cx="518160" cy="506276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5540155" y="5651862"/>
            <a:ext cx="518160" cy="506276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4435670" y="5378813"/>
            <a:ext cx="518160" cy="506276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3730793" y="4649992"/>
            <a:ext cx="518160" cy="506276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3353630" y="3449911"/>
            <a:ext cx="518160" cy="506276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3746863" y="2482217"/>
            <a:ext cx="518160" cy="506276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/>
          <p:cNvSpPr/>
          <p:nvPr/>
        </p:nvSpPr>
        <p:spPr>
          <a:xfrm>
            <a:off x="4435670" y="1690688"/>
            <a:ext cx="518160" cy="506276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/>
          <p:cNvSpPr txBox="1"/>
          <p:nvPr/>
        </p:nvSpPr>
        <p:spPr>
          <a:xfrm>
            <a:off x="418011" y="1567957"/>
            <a:ext cx="5486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X</a:t>
            </a:r>
            <a:r>
              <a:rPr lang="en-GB" dirty="0" smtClean="0"/>
              <a:t>II</a:t>
            </a:r>
            <a:endParaRPr lang="en-GB" dirty="0"/>
          </a:p>
        </p:txBody>
      </p:sp>
      <p:sp>
        <p:nvSpPr>
          <p:cNvPr id="19" name="TextBox 18"/>
          <p:cNvSpPr txBox="1"/>
          <p:nvPr/>
        </p:nvSpPr>
        <p:spPr>
          <a:xfrm>
            <a:off x="563880" y="2366023"/>
            <a:ext cx="5486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I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1112520" y="3018051"/>
            <a:ext cx="5486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II</a:t>
            </a:r>
            <a:endParaRPr lang="en-GB" dirty="0"/>
          </a:p>
        </p:txBody>
      </p:sp>
      <p:sp>
        <p:nvSpPr>
          <p:cNvPr id="21" name="TextBox 20"/>
          <p:cNvSpPr txBox="1"/>
          <p:nvPr/>
        </p:nvSpPr>
        <p:spPr>
          <a:xfrm>
            <a:off x="420188" y="3690260"/>
            <a:ext cx="5486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III</a:t>
            </a:r>
            <a:endParaRPr lang="en-GB" dirty="0"/>
          </a:p>
        </p:txBody>
      </p:sp>
      <p:sp>
        <p:nvSpPr>
          <p:cNvPr id="22" name="TextBox 21"/>
          <p:cNvSpPr txBox="1"/>
          <p:nvPr/>
        </p:nvSpPr>
        <p:spPr>
          <a:xfrm>
            <a:off x="1353509" y="4164343"/>
            <a:ext cx="5486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IV</a:t>
            </a:r>
            <a:endParaRPr lang="en-GB" dirty="0"/>
          </a:p>
        </p:txBody>
      </p:sp>
      <p:sp>
        <p:nvSpPr>
          <p:cNvPr id="23" name="TextBox 22"/>
          <p:cNvSpPr txBox="1"/>
          <p:nvPr/>
        </p:nvSpPr>
        <p:spPr>
          <a:xfrm>
            <a:off x="419358" y="5066721"/>
            <a:ext cx="5486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V</a:t>
            </a:r>
            <a:endParaRPr lang="en-GB" dirty="0"/>
          </a:p>
        </p:txBody>
      </p:sp>
      <p:sp>
        <p:nvSpPr>
          <p:cNvPr id="24" name="TextBox 23"/>
          <p:cNvSpPr txBox="1"/>
          <p:nvPr/>
        </p:nvSpPr>
        <p:spPr>
          <a:xfrm>
            <a:off x="1829630" y="5378813"/>
            <a:ext cx="5486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VI</a:t>
            </a:r>
            <a:endParaRPr lang="en-GB" dirty="0"/>
          </a:p>
        </p:txBody>
      </p:sp>
      <p:sp>
        <p:nvSpPr>
          <p:cNvPr id="25" name="TextBox 24"/>
          <p:cNvSpPr txBox="1"/>
          <p:nvPr/>
        </p:nvSpPr>
        <p:spPr>
          <a:xfrm>
            <a:off x="1874598" y="1720245"/>
            <a:ext cx="5486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VII</a:t>
            </a:r>
            <a:endParaRPr lang="en-GB" dirty="0"/>
          </a:p>
        </p:txBody>
      </p:sp>
      <p:sp>
        <p:nvSpPr>
          <p:cNvPr id="26" name="TextBox 25"/>
          <p:cNvSpPr txBox="1"/>
          <p:nvPr/>
        </p:nvSpPr>
        <p:spPr>
          <a:xfrm>
            <a:off x="2133185" y="2648719"/>
            <a:ext cx="5486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VIII</a:t>
            </a:r>
            <a:endParaRPr lang="en-GB" dirty="0"/>
          </a:p>
        </p:txBody>
      </p:sp>
      <p:sp>
        <p:nvSpPr>
          <p:cNvPr id="27" name="TextBox 26"/>
          <p:cNvSpPr txBox="1"/>
          <p:nvPr/>
        </p:nvSpPr>
        <p:spPr>
          <a:xfrm>
            <a:off x="2155527" y="3618890"/>
            <a:ext cx="5486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IX</a:t>
            </a:r>
            <a:endParaRPr lang="en-GB" dirty="0"/>
          </a:p>
        </p:txBody>
      </p:sp>
      <p:sp>
        <p:nvSpPr>
          <p:cNvPr id="28" name="TextBox 27"/>
          <p:cNvSpPr txBox="1"/>
          <p:nvPr/>
        </p:nvSpPr>
        <p:spPr>
          <a:xfrm>
            <a:off x="2537253" y="4465326"/>
            <a:ext cx="5486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X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2704167" y="5878968"/>
            <a:ext cx="5486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XI</a:t>
            </a:r>
            <a:endParaRPr lang="en-GB" dirty="0"/>
          </a:p>
        </p:txBody>
      </p:sp>
      <p:sp>
        <p:nvSpPr>
          <p:cNvPr id="30" name="TextBox 29"/>
          <p:cNvSpPr txBox="1"/>
          <p:nvPr/>
        </p:nvSpPr>
        <p:spPr>
          <a:xfrm>
            <a:off x="248194" y="156754"/>
            <a:ext cx="15152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Day 1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1197180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Can you fill in the Roman Numerals up to 12?</a:t>
            </a:r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Summer 2, Week 6 home learning</a:t>
            </a:r>
            <a:endParaRPr lang="en-GB"/>
          </a:p>
        </p:txBody>
      </p:sp>
      <p:pic>
        <p:nvPicPr>
          <p:cNvPr id="1026" name="Picture 2" descr="11 Clock Face Images - Print Your Own! | Clock face printable ...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2047693"/>
            <a:ext cx="3521270" cy="35432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/>
          <p:cNvSpPr/>
          <p:nvPr/>
        </p:nvSpPr>
        <p:spPr>
          <a:xfrm>
            <a:off x="5540155" y="1454967"/>
            <a:ext cx="518160" cy="506276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6611466" y="1752623"/>
            <a:ext cx="518160" cy="506276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7300790" y="2410926"/>
            <a:ext cx="518160" cy="506276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7592527" y="3449911"/>
            <a:ext cx="518160" cy="506276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/>
          <p:cNvSpPr/>
          <p:nvPr/>
        </p:nvSpPr>
        <p:spPr>
          <a:xfrm>
            <a:off x="7349517" y="4649992"/>
            <a:ext cx="518160" cy="506276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6656356" y="5436053"/>
            <a:ext cx="518160" cy="506276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5540155" y="5651862"/>
            <a:ext cx="518160" cy="506276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4435670" y="5378813"/>
            <a:ext cx="518160" cy="506276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3730793" y="4649992"/>
            <a:ext cx="518160" cy="506276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3353630" y="3449911"/>
            <a:ext cx="518160" cy="506276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3746863" y="2482217"/>
            <a:ext cx="518160" cy="506276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/>
          <p:cNvSpPr/>
          <p:nvPr/>
        </p:nvSpPr>
        <p:spPr>
          <a:xfrm>
            <a:off x="4435670" y="1690688"/>
            <a:ext cx="518160" cy="506276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/>
          <p:cNvSpPr txBox="1"/>
          <p:nvPr/>
        </p:nvSpPr>
        <p:spPr>
          <a:xfrm>
            <a:off x="5616953" y="1505445"/>
            <a:ext cx="5486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X</a:t>
            </a:r>
            <a:r>
              <a:rPr lang="en-GB" dirty="0" smtClean="0"/>
              <a:t>II</a:t>
            </a:r>
            <a:endParaRPr lang="en-GB" dirty="0"/>
          </a:p>
        </p:txBody>
      </p:sp>
      <p:sp>
        <p:nvSpPr>
          <p:cNvPr id="19" name="TextBox 18"/>
          <p:cNvSpPr txBox="1"/>
          <p:nvPr/>
        </p:nvSpPr>
        <p:spPr>
          <a:xfrm>
            <a:off x="6764254" y="1827632"/>
            <a:ext cx="5486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I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7415090" y="2510297"/>
            <a:ext cx="5486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II</a:t>
            </a:r>
            <a:endParaRPr lang="en-GB" dirty="0"/>
          </a:p>
        </p:txBody>
      </p:sp>
      <p:sp>
        <p:nvSpPr>
          <p:cNvPr id="21" name="TextBox 20"/>
          <p:cNvSpPr txBox="1"/>
          <p:nvPr/>
        </p:nvSpPr>
        <p:spPr>
          <a:xfrm>
            <a:off x="7715277" y="3540118"/>
            <a:ext cx="5486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III</a:t>
            </a:r>
            <a:endParaRPr lang="en-GB" dirty="0"/>
          </a:p>
        </p:txBody>
      </p:sp>
      <p:sp>
        <p:nvSpPr>
          <p:cNvPr id="22" name="TextBox 21"/>
          <p:cNvSpPr txBox="1"/>
          <p:nvPr/>
        </p:nvSpPr>
        <p:spPr>
          <a:xfrm>
            <a:off x="7440957" y="4725083"/>
            <a:ext cx="5486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IV</a:t>
            </a:r>
            <a:endParaRPr lang="en-GB" dirty="0"/>
          </a:p>
        </p:txBody>
      </p:sp>
      <p:sp>
        <p:nvSpPr>
          <p:cNvPr id="23" name="TextBox 22"/>
          <p:cNvSpPr txBox="1"/>
          <p:nvPr/>
        </p:nvSpPr>
        <p:spPr>
          <a:xfrm>
            <a:off x="6764254" y="5535668"/>
            <a:ext cx="5486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V</a:t>
            </a:r>
            <a:endParaRPr lang="en-GB" dirty="0"/>
          </a:p>
        </p:txBody>
      </p:sp>
      <p:sp>
        <p:nvSpPr>
          <p:cNvPr id="24" name="TextBox 23"/>
          <p:cNvSpPr txBox="1"/>
          <p:nvPr/>
        </p:nvSpPr>
        <p:spPr>
          <a:xfrm>
            <a:off x="5564362" y="5720334"/>
            <a:ext cx="5486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VI</a:t>
            </a:r>
            <a:endParaRPr lang="en-GB" dirty="0"/>
          </a:p>
        </p:txBody>
      </p:sp>
      <p:sp>
        <p:nvSpPr>
          <p:cNvPr id="25" name="TextBox 24"/>
          <p:cNvSpPr txBox="1"/>
          <p:nvPr/>
        </p:nvSpPr>
        <p:spPr>
          <a:xfrm>
            <a:off x="4481390" y="5467196"/>
            <a:ext cx="5486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VII</a:t>
            </a:r>
            <a:endParaRPr lang="en-GB" dirty="0"/>
          </a:p>
        </p:txBody>
      </p:sp>
      <p:sp>
        <p:nvSpPr>
          <p:cNvPr id="26" name="TextBox 25"/>
          <p:cNvSpPr txBox="1"/>
          <p:nvPr/>
        </p:nvSpPr>
        <p:spPr>
          <a:xfrm>
            <a:off x="3727269" y="4718464"/>
            <a:ext cx="5486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VIII</a:t>
            </a:r>
            <a:endParaRPr lang="en-GB" dirty="0"/>
          </a:p>
        </p:txBody>
      </p:sp>
      <p:sp>
        <p:nvSpPr>
          <p:cNvPr id="27" name="TextBox 26"/>
          <p:cNvSpPr txBox="1"/>
          <p:nvPr/>
        </p:nvSpPr>
        <p:spPr>
          <a:xfrm>
            <a:off x="3505200" y="3554739"/>
            <a:ext cx="5486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IX</a:t>
            </a:r>
            <a:endParaRPr lang="en-GB" dirty="0"/>
          </a:p>
        </p:txBody>
      </p:sp>
      <p:sp>
        <p:nvSpPr>
          <p:cNvPr id="28" name="TextBox 27"/>
          <p:cNvSpPr txBox="1"/>
          <p:nvPr/>
        </p:nvSpPr>
        <p:spPr>
          <a:xfrm>
            <a:off x="3883193" y="2583732"/>
            <a:ext cx="5486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X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4515162" y="1777138"/>
            <a:ext cx="5486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XI</a:t>
            </a:r>
            <a:endParaRPr lang="en-GB" dirty="0"/>
          </a:p>
        </p:txBody>
      </p:sp>
      <p:sp>
        <p:nvSpPr>
          <p:cNvPr id="3" name="TextBox 2"/>
          <p:cNvSpPr txBox="1"/>
          <p:nvPr/>
        </p:nvSpPr>
        <p:spPr>
          <a:xfrm>
            <a:off x="9144000" y="5378813"/>
            <a:ext cx="275626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Now have a go at Day 1’s questions!</a:t>
            </a:r>
            <a:endParaRPr lang="en-GB" dirty="0"/>
          </a:p>
        </p:txBody>
      </p:sp>
      <p:sp>
        <p:nvSpPr>
          <p:cNvPr id="30" name="TextBox 29"/>
          <p:cNvSpPr txBox="1"/>
          <p:nvPr/>
        </p:nvSpPr>
        <p:spPr>
          <a:xfrm>
            <a:off x="248194" y="156754"/>
            <a:ext cx="15152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Day 1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455703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Day 2 – reading time to the nearest minute.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/>
              <a:t>Recap! Can you read the time on these clocks?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Summer 2, Week 6 home learning</a:t>
            </a:r>
            <a:endParaRPr lang="en-GB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72046" y="2905396"/>
            <a:ext cx="8415807" cy="24895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147185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Day 2 – reading time to the nearest minute.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/>
              <a:t>Recap! Can you read the time on these clocks?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Summer 2, Week 6 home learning</a:t>
            </a:r>
            <a:endParaRPr lang="en-GB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72046" y="2905396"/>
            <a:ext cx="8415807" cy="2489564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776549" y="4963886"/>
            <a:ext cx="18288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5:20</a:t>
            </a:r>
            <a:endParaRPr lang="en-GB" dirty="0"/>
          </a:p>
          <a:p>
            <a:pPr algn="ctr"/>
            <a:r>
              <a:rPr lang="en-GB" dirty="0" smtClean="0"/>
              <a:t>Twenty minutes past 5.</a:t>
            </a:r>
            <a:endParaRPr lang="en-GB" dirty="0"/>
          </a:p>
        </p:txBody>
      </p:sp>
      <p:sp>
        <p:nvSpPr>
          <p:cNvPr id="7" name="TextBox 6"/>
          <p:cNvSpPr txBox="1"/>
          <p:nvPr/>
        </p:nvSpPr>
        <p:spPr>
          <a:xfrm>
            <a:off x="4965549" y="4974182"/>
            <a:ext cx="18288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3:15</a:t>
            </a:r>
            <a:endParaRPr lang="en-GB" dirty="0"/>
          </a:p>
          <a:p>
            <a:pPr algn="ctr"/>
            <a:r>
              <a:rPr lang="en-GB" dirty="0" smtClean="0"/>
              <a:t>Fifteen minutes past 3 </a:t>
            </a:r>
            <a:r>
              <a:rPr lang="en-GB" b="1" u="sng" dirty="0" smtClean="0"/>
              <a:t>OR</a:t>
            </a:r>
            <a:r>
              <a:rPr lang="en-GB" dirty="0" smtClean="0"/>
              <a:t> quarter past three.</a:t>
            </a:r>
          </a:p>
          <a:p>
            <a:pPr algn="ctr"/>
            <a:r>
              <a:rPr lang="en-GB" dirty="0" smtClean="0"/>
              <a:t>.</a:t>
            </a:r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8153400" y="4948057"/>
            <a:ext cx="18288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1:20</a:t>
            </a:r>
            <a:endParaRPr lang="en-GB" dirty="0"/>
          </a:p>
          <a:p>
            <a:pPr algn="ctr"/>
            <a:r>
              <a:rPr lang="en-GB" dirty="0" smtClean="0"/>
              <a:t>Twenty minutes past 1.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4972800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Now that you can confidently read time to the nearest 5 minutes, you can read it to the nearest minute too!</a:t>
            </a:r>
            <a:endParaRPr lang="en-GB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198108" y="2191816"/>
            <a:ext cx="2840492" cy="3194030"/>
          </a:xfrm>
          <a:prstGeom prst="rect">
            <a:avLst/>
          </a:prstGeom>
        </p:spPr>
      </p:pic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Summer 2, Week 6 home learning</a:t>
            </a:r>
            <a:endParaRPr lang="en-GB"/>
          </a:p>
        </p:txBody>
      </p:sp>
      <p:sp>
        <p:nvSpPr>
          <p:cNvPr id="6" name="TextBox 5"/>
          <p:cNvSpPr txBox="1"/>
          <p:nvPr/>
        </p:nvSpPr>
        <p:spPr>
          <a:xfrm>
            <a:off x="5238206" y="2312126"/>
            <a:ext cx="5447211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I can see the hour (short) hand is between 12 and 1.</a:t>
            </a:r>
          </a:p>
          <a:p>
            <a:endParaRPr lang="en-GB" sz="2400" dirty="0"/>
          </a:p>
          <a:p>
            <a:r>
              <a:rPr lang="en-GB" sz="2400" dirty="0" smtClean="0"/>
              <a:t>I can see the minute (long) hand in pointing at 21 minutes past the hour.</a:t>
            </a:r>
          </a:p>
          <a:p>
            <a:endParaRPr lang="en-GB" sz="2400" dirty="0"/>
          </a:p>
          <a:p>
            <a:r>
              <a:rPr lang="en-GB" sz="2400" dirty="0" smtClean="0"/>
              <a:t>So, the time is 12:21 or twenty-one minutes past twelve!</a:t>
            </a:r>
            <a:endParaRPr lang="en-GB" sz="2400" dirty="0"/>
          </a:p>
        </p:txBody>
      </p:sp>
      <p:sp>
        <p:nvSpPr>
          <p:cNvPr id="7" name="TextBox 6"/>
          <p:cNvSpPr txBox="1"/>
          <p:nvPr/>
        </p:nvSpPr>
        <p:spPr>
          <a:xfrm>
            <a:off x="248194" y="156754"/>
            <a:ext cx="15152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Day 2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8522912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Now that you can confidently read time to the nearest 5 minutes, you can read it to the nearest minute too!</a:t>
            </a:r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Summer 2, Week 6 home learning</a:t>
            </a:r>
            <a:endParaRPr lang="en-GB"/>
          </a:p>
        </p:txBody>
      </p:sp>
      <p:sp>
        <p:nvSpPr>
          <p:cNvPr id="6" name="TextBox 5"/>
          <p:cNvSpPr txBox="1"/>
          <p:nvPr/>
        </p:nvSpPr>
        <p:spPr>
          <a:xfrm>
            <a:off x="5238206" y="2312126"/>
            <a:ext cx="5447211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I can see the hour (short) hand is between 6 and 7.</a:t>
            </a:r>
          </a:p>
          <a:p>
            <a:endParaRPr lang="en-GB" sz="2400" dirty="0"/>
          </a:p>
          <a:p>
            <a:r>
              <a:rPr lang="en-GB" sz="2400" dirty="0" smtClean="0"/>
              <a:t>I can see the minute (long) hand in pointing at 53 minutes past the hour.</a:t>
            </a:r>
          </a:p>
          <a:p>
            <a:endParaRPr lang="en-GB" sz="2400" dirty="0"/>
          </a:p>
          <a:p>
            <a:r>
              <a:rPr lang="en-GB" sz="2400" dirty="0" smtClean="0"/>
              <a:t>So, the time is 6:53 or seven minutes to seven!</a:t>
            </a:r>
            <a:endParaRPr lang="en-GB" sz="2400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90340" y="2443299"/>
            <a:ext cx="3294871" cy="2915815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48194" y="156754"/>
            <a:ext cx="15152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Day 2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772538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371117"/>
            <a:ext cx="10515600" cy="5650877"/>
          </a:xfrm>
        </p:spPr>
        <p:txBody>
          <a:bodyPr/>
          <a:lstStyle/>
          <a:p>
            <a:pPr marL="0" indent="0">
              <a:buNone/>
            </a:pPr>
            <a:r>
              <a:rPr lang="en-GB" dirty="0" smtClean="0"/>
              <a:t>Can you match the clock face and digital time?</a:t>
            </a:r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Summer 2, Week 6 home learning</a:t>
            </a:r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248194" y="156754"/>
            <a:ext cx="15152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Day 2</a:t>
            </a:r>
            <a:endParaRPr lang="en-GB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44953" y="1228725"/>
            <a:ext cx="4508447" cy="47018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340462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371117"/>
            <a:ext cx="10515600" cy="5650877"/>
          </a:xfrm>
        </p:spPr>
        <p:txBody>
          <a:bodyPr/>
          <a:lstStyle/>
          <a:p>
            <a:pPr marL="0" indent="0">
              <a:buNone/>
            </a:pPr>
            <a:r>
              <a:rPr lang="en-GB" dirty="0" smtClean="0"/>
              <a:t>Can you match the clock face and digital time?</a:t>
            </a:r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Summer 2, Week 6 home learning</a:t>
            </a:r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248194" y="156754"/>
            <a:ext cx="15152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Day 2</a:t>
            </a:r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20144" y="985019"/>
            <a:ext cx="4833256" cy="52041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598752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Using your time knowledge, have a go at this question.</a:t>
            </a:r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Summer 2, Week 6 home learning</a:t>
            </a:r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248194" y="156754"/>
            <a:ext cx="15152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Day 2</a:t>
            </a:r>
            <a:endParaRPr lang="en-GB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4250" y="1938337"/>
            <a:ext cx="9884281" cy="36786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258395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Using your time knowledge, have a go at this question.</a:t>
            </a:r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Summer 2, Week 6 home learning</a:t>
            </a:r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248194" y="156754"/>
            <a:ext cx="15152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Day 2</a:t>
            </a:r>
            <a:endParaRPr lang="en-GB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33257" y="1690688"/>
            <a:ext cx="9217406" cy="3430497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423954" y="3221270"/>
            <a:ext cx="33440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2 hours and 25 minutes</a:t>
            </a:r>
            <a:endParaRPr lang="en-GB" dirty="0"/>
          </a:p>
        </p:txBody>
      </p:sp>
      <p:sp>
        <p:nvSpPr>
          <p:cNvPr id="7" name="TextBox 6"/>
          <p:cNvSpPr txBox="1"/>
          <p:nvPr/>
        </p:nvSpPr>
        <p:spPr>
          <a:xfrm>
            <a:off x="1476103" y="5121185"/>
            <a:ext cx="294785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To work this out, I saw there were 10 minutes until 6’oclock here. </a:t>
            </a:r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4622073" y="5121185"/>
            <a:ext cx="294785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Then I worked out there are 2 hours between 6 o’clock and 8 o’clock.</a:t>
            </a:r>
            <a:endParaRPr lang="en-GB" dirty="0"/>
          </a:p>
        </p:txBody>
      </p:sp>
      <p:sp>
        <p:nvSpPr>
          <p:cNvPr id="9" name="TextBox 8"/>
          <p:cNvSpPr txBox="1"/>
          <p:nvPr/>
        </p:nvSpPr>
        <p:spPr>
          <a:xfrm>
            <a:off x="7745658" y="5121184"/>
            <a:ext cx="294785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Then added on the 15 minutes after 8 o’clock.</a:t>
            </a:r>
            <a:endParaRPr lang="en-GB" dirty="0"/>
          </a:p>
        </p:txBody>
      </p:sp>
      <p:sp>
        <p:nvSpPr>
          <p:cNvPr id="10" name="TextBox 9"/>
          <p:cNvSpPr txBox="1"/>
          <p:nvPr/>
        </p:nvSpPr>
        <p:spPr>
          <a:xfrm>
            <a:off x="4638283" y="4105522"/>
            <a:ext cx="39558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10 </a:t>
            </a:r>
            <a:r>
              <a:rPr lang="en-GB" dirty="0" err="1" smtClean="0"/>
              <a:t>mins</a:t>
            </a:r>
            <a:r>
              <a:rPr lang="en-GB" dirty="0" smtClean="0"/>
              <a:t> + 2 hours + 15 </a:t>
            </a:r>
            <a:r>
              <a:rPr lang="en-GB" dirty="0" err="1" smtClean="0"/>
              <a:t>mins</a:t>
            </a:r>
            <a:endParaRPr lang="en-GB" dirty="0"/>
          </a:p>
        </p:txBody>
      </p:sp>
      <p:cxnSp>
        <p:nvCxnSpPr>
          <p:cNvPr id="12" name="Straight Arrow Connector 11"/>
          <p:cNvCxnSpPr/>
          <p:nvPr/>
        </p:nvCxnSpPr>
        <p:spPr>
          <a:xfrm flipV="1">
            <a:off x="3526971" y="4474854"/>
            <a:ext cx="1293223" cy="75608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>
            <a:stCxn id="8" idx="0"/>
          </p:cNvCxnSpPr>
          <p:nvPr/>
        </p:nvCxnSpPr>
        <p:spPr>
          <a:xfrm flipH="1" flipV="1">
            <a:off x="6081302" y="4368148"/>
            <a:ext cx="14697" cy="75303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/>
          <p:cNvCxnSpPr/>
          <p:nvPr/>
        </p:nvCxnSpPr>
        <p:spPr>
          <a:xfrm flipH="1" flipV="1">
            <a:off x="7323031" y="4449249"/>
            <a:ext cx="1064374" cy="67193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0911197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698806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Now that you are confident in reading a clock, you can also answer questions that relate to how long something takes!</a:t>
            </a:r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Summer 2, Week 6 home learning</a:t>
            </a:r>
            <a:endParaRPr lang="en-GB"/>
          </a:p>
        </p:txBody>
      </p:sp>
      <p:sp>
        <p:nvSpPr>
          <p:cNvPr id="7" name="TextBox 6"/>
          <p:cNvSpPr txBox="1"/>
          <p:nvPr/>
        </p:nvSpPr>
        <p:spPr>
          <a:xfrm>
            <a:off x="248194" y="156754"/>
            <a:ext cx="15152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Day 2</a:t>
            </a:r>
            <a:endParaRPr lang="en-GB" dirty="0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65859" y="2272302"/>
            <a:ext cx="9324707" cy="35276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770791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48738" y="1407839"/>
            <a:ext cx="9250695" cy="3749675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698806"/>
          </a:xfrm>
        </p:spPr>
        <p:txBody>
          <a:bodyPr>
            <a:normAutofit/>
          </a:bodyPr>
          <a:lstStyle/>
          <a:p>
            <a:r>
              <a:rPr lang="en-GB" dirty="0" smtClean="0"/>
              <a:t>Answers!</a:t>
            </a:r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Summer 2, Week 6 home learning</a:t>
            </a:r>
            <a:endParaRPr lang="en-GB"/>
          </a:p>
        </p:txBody>
      </p:sp>
      <p:sp>
        <p:nvSpPr>
          <p:cNvPr id="7" name="TextBox 6"/>
          <p:cNvSpPr txBox="1"/>
          <p:nvPr/>
        </p:nvSpPr>
        <p:spPr>
          <a:xfrm>
            <a:off x="248194" y="156754"/>
            <a:ext cx="15152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Day 2</a:t>
            </a:r>
            <a:endParaRPr lang="en-GB" dirty="0"/>
          </a:p>
        </p:txBody>
      </p:sp>
      <p:sp>
        <p:nvSpPr>
          <p:cNvPr id="3" name="Oval 2"/>
          <p:cNvSpPr/>
          <p:nvPr/>
        </p:nvSpPr>
        <p:spPr>
          <a:xfrm>
            <a:off x="7994469" y="3004456"/>
            <a:ext cx="2220685" cy="2153058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6" name="Straight Connector 5"/>
          <p:cNvCxnSpPr/>
          <p:nvPr/>
        </p:nvCxnSpPr>
        <p:spPr>
          <a:xfrm>
            <a:off x="1776549" y="3422468"/>
            <a:ext cx="1463040" cy="13063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1776549" y="3583123"/>
            <a:ext cx="1463040" cy="13063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>
            <a:off x="5691052" y="3284989"/>
            <a:ext cx="1650274" cy="725308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 flipV="1">
            <a:off x="5974086" y="3167425"/>
            <a:ext cx="1510931" cy="842872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Rectangle 14"/>
          <p:cNvSpPr/>
          <p:nvPr/>
        </p:nvSpPr>
        <p:spPr>
          <a:xfrm>
            <a:off x="6296297" y="4297680"/>
            <a:ext cx="1580606" cy="483325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Box 15"/>
          <p:cNvSpPr txBox="1"/>
          <p:nvPr/>
        </p:nvSpPr>
        <p:spPr>
          <a:xfrm>
            <a:off x="7106194" y="5421086"/>
            <a:ext cx="44936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Now do Day 2’s questions!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6588871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Day 3	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/>
              <a:t>Have a go at the reasoning and problem solving questions!</a:t>
            </a:r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Summer 2, Week 6 home learning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159173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3060</TotalTime>
  <Words>770</Words>
  <Application>Microsoft Office PowerPoint</Application>
  <PresentationFormat>Widescreen</PresentationFormat>
  <Paragraphs>124</Paragraphs>
  <Slides>20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4" baseType="lpstr">
      <vt:lpstr>Arial</vt:lpstr>
      <vt:lpstr>Calibri</vt:lpstr>
      <vt:lpstr>Calibri Light</vt:lpstr>
      <vt:lpstr>Office Theme</vt:lpstr>
      <vt:lpstr>Year 4 Maths</vt:lpstr>
      <vt:lpstr>Recap from last week!</vt:lpstr>
      <vt:lpstr>Recap from last week!</vt:lpstr>
      <vt:lpstr>Reading time</vt:lpstr>
      <vt:lpstr>Can you read these clocks?</vt:lpstr>
      <vt:lpstr>Answers!</vt:lpstr>
      <vt:lpstr>You might be asked to read the time from a clock with Roman Numerals!</vt:lpstr>
      <vt:lpstr>Can you fill in the Roman Numerals up to 12?</vt:lpstr>
      <vt:lpstr>Can you fill in the Roman Numerals up to 12?</vt:lpstr>
      <vt:lpstr>Day 2 – reading time to the nearest minute.</vt:lpstr>
      <vt:lpstr>Day 2 – reading time to the nearest minute.</vt:lpstr>
      <vt:lpstr>Now that you can confidently read time to the nearest 5 minutes, you can read it to the nearest minute too!</vt:lpstr>
      <vt:lpstr>Now that you can confidently read time to the nearest 5 minutes, you can read it to the nearest minute too!</vt:lpstr>
      <vt:lpstr>PowerPoint Presentation</vt:lpstr>
      <vt:lpstr>PowerPoint Presentation</vt:lpstr>
      <vt:lpstr>Using your time knowledge, have a go at this question.</vt:lpstr>
      <vt:lpstr>Using your time knowledge, have a go at this question.</vt:lpstr>
      <vt:lpstr>Now that you are confident in reading a clock, you can also answer questions that relate to how long something takes!</vt:lpstr>
      <vt:lpstr>Answers!</vt:lpstr>
      <vt:lpstr>Day 3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4 Maths</dc:title>
  <dc:creator>Kathryn Blake</dc:creator>
  <cp:lastModifiedBy>Mary-Anne Broadway</cp:lastModifiedBy>
  <cp:revision>16</cp:revision>
  <dcterms:created xsi:type="dcterms:W3CDTF">2020-06-22T09:35:54Z</dcterms:created>
  <dcterms:modified xsi:type="dcterms:W3CDTF">2020-06-25T20:09:02Z</dcterms:modified>
</cp:coreProperties>
</file>