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9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2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66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3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0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35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3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5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671B-6F47-44DC-B19B-E109E20CB2E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3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Year 4 to Home </a:t>
            </a: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earning Spellings with Mrs Andrews</a:t>
            </a:r>
            <a:endParaRPr lang="en-GB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Image result for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4" y="3509963"/>
            <a:ext cx="48768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1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solidFill>
                  <a:srgbClr val="FF0000"/>
                </a:solidFill>
              </a:rPr>
              <a:t>Every Week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600" dirty="0" smtClean="0"/>
              <a:t>I shall be sending you a spelling task linked to one of your Year 4’s spelling rules as well as some tips on how the rule works and those dreaded exceptions!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For this week, let’s finish the suffix –</a:t>
            </a:r>
            <a:r>
              <a:rPr lang="en-GB" dirty="0" err="1" smtClean="0"/>
              <a:t>ly</a:t>
            </a:r>
            <a:r>
              <a:rPr lang="en-GB" dirty="0"/>
              <a:t> </a:t>
            </a:r>
            <a:r>
              <a:rPr lang="en-GB" dirty="0" smtClean="0"/>
              <a:t>which you started with me before our school closed. </a:t>
            </a:r>
            <a:r>
              <a:rPr lang="en-GB" dirty="0" smtClean="0">
                <a:solidFill>
                  <a:srgbClr val="FF0000"/>
                </a:solidFill>
              </a:rPr>
              <a:t>Remember, -</a:t>
            </a:r>
            <a:r>
              <a:rPr lang="en-GB" dirty="0" err="1" smtClean="0">
                <a:solidFill>
                  <a:srgbClr val="FF0000"/>
                </a:solidFill>
              </a:rPr>
              <a:t>ly</a:t>
            </a:r>
            <a:r>
              <a:rPr lang="en-GB" dirty="0" smtClean="0">
                <a:solidFill>
                  <a:srgbClr val="FF0000"/>
                </a:solidFill>
              </a:rPr>
              <a:t> suffixes are great for writing adverbs (describing your verbs)! E.G. Quickly, the man ran down the street. </a:t>
            </a:r>
            <a:r>
              <a:rPr lang="en-GB" dirty="0" smtClean="0">
                <a:solidFill>
                  <a:srgbClr val="0070C0"/>
                </a:solidFill>
              </a:rPr>
              <a:t>Remember, adverbs will make your writing fantastic!</a:t>
            </a:r>
          </a:p>
          <a:p>
            <a:endParaRPr lang="en-GB" dirty="0"/>
          </a:p>
          <a:p>
            <a:r>
              <a:rPr lang="en-GB" dirty="0" smtClean="0"/>
              <a:t>So let’s remind ourselves of the ‘spelling rules for the –</a:t>
            </a:r>
            <a:r>
              <a:rPr lang="en-GB" dirty="0" err="1" smtClean="0"/>
              <a:t>ly</a:t>
            </a:r>
            <a:r>
              <a:rPr lang="en-GB" dirty="0" smtClean="0"/>
              <a:t> suffix’.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049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The Rules </a:t>
            </a:r>
            <a:r>
              <a:rPr lang="en-GB" b="1" u="sng" dirty="0"/>
              <a:t>for adding –</a:t>
            </a:r>
            <a:r>
              <a:rPr lang="en-GB" b="1" u="sng" dirty="0" err="1"/>
              <a:t>ly</a:t>
            </a:r>
            <a:r>
              <a:rPr lang="en-GB" b="1" u="sng" dirty="0"/>
              <a:t> to a word: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94509" y="1690688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Most </a:t>
            </a:r>
            <a:r>
              <a:rPr lang="en-GB" sz="4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 – you just ADD –</a:t>
            </a:r>
            <a:r>
              <a:rPr lang="en-GB" sz="40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endParaRPr lang="en-GB" sz="40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sad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sad</a:t>
            </a:r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complete = 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complete</a:t>
            </a:r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</a:p>
          <a:p>
            <a:pPr marL="0" indent="0">
              <a:buNone/>
            </a:pP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If the root word ends in -y, </a:t>
            </a:r>
            <a:r>
              <a:rPr lang="en-GB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GB" sz="4000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 to an </a:t>
            </a:r>
            <a:r>
              <a:rPr lang="en-GB" sz="4000" dirty="0" err="1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40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add </a:t>
            </a:r>
            <a:r>
              <a:rPr lang="en-GB" sz="4000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GB" sz="4000" dirty="0" err="1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endParaRPr lang="en-GB" sz="4000" dirty="0" smtClean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happ</a:t>
            </a:r>
            <a:r>
              <a:rPr lang="en-GB" sz="4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happ</a:t>
            </a:r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ly   angr</a:t>
            </a:r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= angr</a:t>
            </a:r>
            <a:r>
              <a:rPr lang="en-GB" sz="4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</a:p>
        </p:txBody>
      </p:sp>
      <p:pic>
        <p:nvPicPr>
          <p:cNvPr id="3" name="Picture 2" descr="User:Yair rand/WS-main - Wiktionar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0" y="365125"/>
            <a:ext cx="2026921" cy="2026921"/>
          </a:xfrm>
          <a:prstGeom prst="rect">
            <a:avLst/>
          </a:prstGeom>
        </p:spPr>
      </p:pic>
      <p:pic>
        <p:nvPicPr>
          <p:cNvPr id="6" name="Picture 5" descr="Free illustration: &lt;strong&gt;Change&lt;/strong&gt;, New Beginning, Renewal -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530" y="4542202"/>
            <a:ext cx="3117168" cy="220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5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8149" y="435820"/>
            <a:ext cx="1115754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If </a:t>
            </a:r>
            <a:r>
              <a:rPr lang="en-GB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root word ends in </a:t>
            </a:r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-le</a:t>
            </a:r>
            <a:r>
              <a:rPr lang="en-GB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CHOP</a:t>
            </a:r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-le </a:t>
            </a:r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</a:p>
          <a:p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-</a:t>
            </a:r>
            <a:r>
              <a:rPr lang="en-GB" sz="40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0880" y="1825510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gent</a:t>
            </a:r>
            <a:r>
              <a:rPr lang="en-GB" sz="4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</a:t>
            </a:r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gent</a:t>
            </a:r>
            <a:r>
              <a:rPr lang="en-GB" sz="4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endParaRPr lang="en-GB" sz="4400" dirty="0" smtClean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</a:t>
            </a:r>
            <a:r>
              <a:rPr lang="en-GB" sz="4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</a:t>
            </a:r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simp</a:t>
            </a:r>
            <a:r>
              <a:rPr lang="en-GB" sz="4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endParaRPr lang="en-GB" sz="4400" dirty="0" smtClean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nob</a:t>
            </a:r>
            <a:r>
              <a:rPr lang="en-GB" sz="4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</a:t>
            </a:r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nob</a:t>
            </a:r>
            <a:r>
              <a:rPr lang="en-GB" sz="4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</a:p>
        </p:txBody>
      </p:sp>
      <p:pic>
        <p:nvPicPr>
          <p:cNvPr id="4" name="Picture 3" descr="&lt;strong&gt;chop&lt;/strong&gt; - Wiktionar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640" y="3821177"/>
            <a:ext cx="3685177" cy="2512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283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2601" y="226813"/>
            <a:ext cx="98529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If </a:t>
            </a:r>
            <a:r>
              <a:rPr lang="en-GB" sz="4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root word ends in -</a:t>
            </a:r>
            <a:r>
              <a:rPr lang="en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</a:t>
            </a:r>
            <a:r>
              <a:rPr lang="en-GB" sz="4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 ADD </a:t>
            </a: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ally</a:t>
            </a:r>
          </a:p>
        </p:txBody>
      </p:sp>
      <p:sp>
        <p:nvSpPr>
          <p:cNvPr id="3" name="Rectangle 2"/>
          <p:cNvSpPr/>
          <p:nvPr/>
        </p:nvSpPr>
        <p:spPr>
          <a:xfrm>
            <a:off x="2264228" y="1209042"/>
            <a:ext cx="818605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magic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ally</a:t>
            </a:r>
            <a:endParaRPr lang="en-GB" sz="48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dramat</a:t>
            </a:r>
            <a:r>
              <a:rPr lang="en-GB" sz="4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</a:t>
            </a:r>
            <a:r>
              <a:rPr lang="en-GB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dramatic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ally</a:t>
            </a:r>
            <a:endParaRPr lang="en-GB" sz="48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</a:t>
            </a:r>
            <a:r>
              <a:rPr lang="en-GB" sz="4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</a:t>
            </a:r>
            <a:r>
              <a:rPr lang="en-GB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basic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ally</a:t>
            </a:r>
            <a:endParaRPr lang="en-GB" sz="48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frant</a:t>
            </a:r>
            <a:r>
              <a:rPr lang="en-GB" sz="4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</a:t>
            </a:r>
            <a:r>
              <a:rPr lang="en-GB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frantic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ally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User:Yair rand/WS-main - Wiktionar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427" y="3840531"/>
            <a:ext cx="2769327" cy="276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06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5126" y="591775"/>
            <a:ext cx="95467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If </a:t>
            </a:r>
            <a:r>
              <a:rPr lang="en-GB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root word ends in -l, </a:t>
            </a:r>
            <a:r>
              <a:rPr lang="en-GB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 ADD –</a:t>
            </a:r>
            <a:r>
              <a:rPr lang="en-GB" sz="4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r>
              <a:rPr lang="en-GB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54177" y="1584552"/>
            <a:ext cx="46249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carefu</a:t>
            </a:r>
            <a:r>
              <a:rPr lang="en-GB" sz="4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4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careful</a:t>
            </a:r>
            <a:r>
              <a:rPr lang="en-GB" sz="4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</a:t>
            </a: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5126" y="3354426"/>
            <a:ext cx="105053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rgbClr val="000000"/>
                </a:solidFill>
                <a:latin typeface="Arial" panose="020B0604020202020204" pitchFamily="34" charset="0"/>
              </a:rPr>
              <a:t>6. If </a:t>
            </a:r>
            <a:r>
              <a:rPr lang="en-GB" sz="4000" dirty="0">
                <a:solidFill>
                  <a:srgbClr val="000000"/>
                </a:solidFill>
                <a:latin typeface="Arial" panose="020B0604020202020204" pitchFamily="34" charset="0"/>
              </a:rPr>
              <a:t>the root word has a silent '</a:t>
            </a:r>
            <a:r>
              <a:rPr lang="en-GB" sz="4000" dirty="0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r>
              <a:rPr lang="en-GB" sz="4000" dirty="0">
                <a:solidFill>
                  <a:srgbClr val="000000"/>
                </a:solidFill>
                <a:latin typeface="Arial" panose="020B0604020202020204" pitchFamily="34" charset="0"/>
              </a:rPr>
              <a:t>', just </a:t>
            </a:r>
            <a:r>
              <a:rPr lang="en-GB" sz="4000" dirty="0" smtClean="0">
                <a:solidFill>
                  <a:srgbClr val="000000"/>
                </a:solidFill>
                <a:latin typeface="Arial" panose="020B0604020202020204" pitchFamily="34" charset="0"/>
              </a:rPr>
              <a:t>ADD </a:t>
            </a:r>
            <a:r>
              <a:rPr lang="en-GB" sz="4000" dirty="0">
                <a:solidFill>
                  <a:srgbClr val="000000"/>
                </a:solidFill>
                <a:latin typeface="Arial" panose="020B0604020202020204" pitchFamily="34" charset="0"/>
              </a:rPr>
              <a:t>-</a:t>
            </a:r>
            <a:r>
              <a:rPr lang="en-GB" sz="40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ly</a:t>
            </a:r>
            <a:endParaRPr lang="en-GB" sz="4000" dirty="0"/>
          </a:p>
        </p:txBody>
      </p:sp>
      <p:sp>
        <p:nvSpPr>
          <p:cNvPr id="5" name="Rectangle 4"/>
          <p:cNvSpPr/>
          <p:nvPr/>
        </p:nvSpPr>
        <p:spPr>
          <a:xfrm>
            <a:off x="1545772" y="5116644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Arial" panose="020B0604020202020204" pitchFamily="34" charset="0"/>
              </a:rPr>
              <a:t>nic</a:t>
            </a:r>
            <a:r>
              <a:rPr lang="en-GB" sz="4400" dirty="0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r>
              <a:rPr lang="en-GB" sz="4400" dirty="0">
                <a:solidFill>
                  <a:srgbClr val="000000"/>
                </a:solidFill>
                <a:latin typeface="Arial" panose="020B0604020202020204" pitchFamily="34" charset="0"/>
              </a:rPr>
              <a:t> = nicely</a:t>
            </a:r>
            <a:endParaRPr lang="en-GB" sz="4400" dirty="0" smtClean="0">
              <a:effectLst/>
            </a:endParaRPr>
          </a:p>
          <a:p>
            <a:r>
              <a:rPr lang="en-GB" sz="4400" dirty="0">
                <a:solidFill>
                  <a:srgbClr val="000000"/>
                </a:solidFill>
                <a:latin typeface="Arial" panose="020B0604020202020204" pitchFamily="34" charset="0"/>
              </a:rPr>
              <a:t>lov</a:t>
            </a:r>
            <a:r>
              <a:rPr lang="en-GB" sz="4400" dirty="0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r>
              <a:rPr lang="en-GB" sz="4400" dirty="0">
                <a:solidFill>
                  <a:srgbClr val="000000"/>
                </a:solidFill>
                <a:latin typeface="Arial" panose="020B0604020202020204" pitchFamily="34" charset="0"/>
              </a:rPr>
              <a:t> = lovely</a:t>
            </a:r>
            <a:r>
              <a:rPr lang="en-GB" sz="4400" b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endParaRPr lang="en-GB" sz="4400" dirty="0"/>
          </a:p>
        </p:txBody>
      </p:sp>
      <p:pic>
        <p:nvPicPr>
          <p:cNvPr id="6" name="Picture 5" descr="User:Yair rand/WS-main - Wiktionar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446" y="4340331"/>
            <a:ext cx="2026921" cy="2026921"/>
          </a:xfrm>
          <a:prstGeom prst="rect">
            <a:avLst/>
          </a:prstGeom>
        </p:spPr>
      </p:pic>
      <p:pic>
        <p:nvPicPr>
          <p:cNvPr id="7" name="Picture 6" descr="User:Yair rand/WS-main - Wiktionar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581" y="1243263"/>
            <a:ext cx="2026921" cy="202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617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03417" y="1561739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public to </a:t>
            </a:r>
            <a:r>
              <a:rPr lang="en-GB" sz="4800" dirty="0">
                <a:solidFill>
                  <a:srgbClr val="7030A0"/>
                </a:solidFill>
                <a:latin typeface="Arial" panose="020B0604020202020204" pitchFamily="34" charset="0"/>
              </a:rPr>
              <a:t>public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</a:rPr>
              <a:t>ly</a:t>
            </a:r>
            <a:endParaRPr lang="en-GB" sz="4800" dirty="0" smtClean="0">
              <a:solidFill>
                <a:srgbClr val="FF0000"/>
              </a:solidFill>
              <a:effectLst/>
            </a:endParaRPr>
          </a:p>
          <a:p>
            <a:endParaRPr lang="en-GB" sz="48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 sz="4800" dirty="0" smtClean="0">
                <a:solidFill>
                  <a:srgbClr val="000000"/>
                </a:solidFill>
                <a:latin typeface="Arial" panose="020B0604020202020204" pitchFamily="34" charset="0"/>
              </a:rPr>
              <a:t>true </a:t>
            </a:r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to </a:t>
            </a:r>
            <a:r>
              <a:rPr lang="en-GB" sz="4800" dirty="0">
                <a:solidFill>
                  <a:srgbClr val="7030A0"/>
                </a:solidFill>
                <a:latin typeface="Arial" panose="020B0604020202020204" pitchFamily="34" charset="0"/>
              </a:rPr>
              <a:t>tru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</a:rPr>
              <a:t>ly</a:t>
            </a:r>
            <a:endParaRPr lang="en-GB" sz="4800" dirty="0" smtClean="0">
              <a:solidFill>
                <a:srgbClr val="FF0000"/>
              </a:solidFill>
              <a:effectLst/>
            </a:endParaRPr>
          </a:p>
          <a:p>
            <a:endParaRPr lang="en-GB" sz="48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 sz="4800" dirty="0" smtClean="0">
                <a:solidFill>
                  <a:srgbClr val="000000"/>
                </a:solidFill>
                <a:latin typeface="Arial" panose="020B0604020202020204" pitchFamily="34" charset="0"/>
              </a:rPr>
              <a:t>whole </a:t>
            </a:r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to </a:t>
            </a:r>
            <a:r>
              <a:rPr lang="en-GB" sz="4800" dirty="0">
                <a:solidFill>
                  <a:srgbClr val="7030A0"/>
                </a:solidFill>
                <a:latin typeface="Arial" panose="020B0604020202020204" pitchFamily="34" charset="0"/>
              </a:rPr>
              <a:t>whol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</a:rPr>
              <a:t>ly</a:t>
            </a:r>
            <a:endParaRPr lang="en-GB" sz="4800" dirty="0" smtClean="0">
              <a:solidFill>
                <a:srgbClr val="FF0000"/>
              </a:solidFill>
              <a:effectLst/>
            </a:endParaRPr>
          </a:p>
          <a:p>
            <a:endParaRPr lang="en-GB" sz="48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 sz="4800" dirty="0" smtClean="0">
                <a:solidFill>
                  <a:srgbClr val="000000"/>
                </a:solidFill>
                <a:latin typeface="Arial" panose="020B0604020202020204" pitchFamily="34" charset="0"/>
              </a:rPr>
              <a:t>due </a:t>
            </a:r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to </a:t>
            </a:r>
            <a:r>
              <a:rPr lang="en-GB" sz="4800" dirty="0">
                <a:solidFill>
                  <a:srgbClr val="7030A0"/>
                </a:solidFill>
                <a:latin typeface="Arial" panose="020B0604020202020204" pitchFamily="34" charset="0"/>
              </a:rPr>
              <a:t>du</a:t>
            </a:r>
            <a:r>
              <a:rPr lang="en-GB" sz="4800" dirty="0">
                <a:solidFill>
                  <a:srgbClr val="FF0000"/>
                </a:solidFill>
                <a:latin typeface="Arial" panose="020B0604020202020204" pitchFamily="34" charset="0"/>
              </a:rPr>
              <a:t>ly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8046" y="618699"/>
            <a:ext cx="97786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0000"/>
                </a:solidFill>
                <a:latin typeface="Arial" panose="020B0604020202020204" pitchFamily="34" charset="0"/>
              </a:rPr>
              <a:t>Our favourites the </a:t>
            </a:r>
            <a:r>
              <a:rPr lang="en-GB" sz="4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... </a:t>
            </a:r>
            <a:r>
              <a:rPr lang="en-GB" sz="4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r>
              <a:rPr lang="en-GB" sz="4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xceptions!</a:t>
            </a:r>
            <a:endParaRPr lang="en-GB" sz="4800" dirty="0"/>
          </a:p>
        </p:txBody>
      </p:sp>
      <p:pic>
        <p:nvPicPr>
          <p:cNvPr id="4" name="Picture 3" descr="A Principal's Reflections: Inquiry-Based, Constructivis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040" y="3646170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577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 are the 10 –</a:t>
            </a:r>
            <a:r>
              <a:rPr lang="en-GB" dirty="0" err="1" smtClean="0"/>
              <a:t>ly</a:t>
            </a:r>
            <a:r>
              <a:rPr lang="en-GB" dirty="0" smtClean="0"/>
              <a:t> words I asked you to learn a few weeks ago. Can you remember them?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f</a:t>
            </a:r>
            <a:r>
              <a:rPr lang="en-GB" dirty="0" smtClean="0"/>
              <a:t>inally</a:t>
            </a:r>
          </a:p>
          <a:p>
            <a:r>
              <a:rPr lang="en-GB" dirty="0" smtClean="0"/>
              <a:t>truly</a:t>
            </a:r>
          </a:p>
          <a:p>
            <a:r>
              <a:rPr lang="en-GB" dirty="0"/>
              <a:t>n</a:t>
            </a:r>
            <a:r>
              <a:rPr lang="en-GB" dirty="0" smtClean="0"/>
              <a:t>obly</a:t>
            </a:r>
          </a:p>
          <a:p>
            <a:r>
              <a:rPr lang="en-GB" dirty="0"/>
              <a:t>a</a:t>
            </a:r>
            <a:r>
              <a:rPr lang="en-GB" dirty="0" smtClean="0"/>
              <a:t>ngrily</a:t>
            </a:r>
          </a:p>
          <a:p>
            <a:r>
              <a:rPr lang="en-GB" dirty="0"/>
              <a:t>h</a:t>
            </a:r>
            <a:r>
              <a:rPr lang="en-GB" dirty="0" smtClean="0"/>
              <a:t>appily</a:t>
            </a:r>
          </a:p>
          <a:p>
            <a:r>
              <a:rPr lang="en-GB" dirty="0"/>
              <a:t>g</a:t>
            </a:r>
            <a:r>
              <a:rPr lang="en-GB" dirty="0" smtClean="0"/>
              <a:t>ently</a:t>
            </a:r>
          </a:p>
          <a:p>
            <a:r>
              <a:rPr lang="en-GB" dirty="0"/>
              <a:t>s</a:t>
            </a:r>
            <a:r>
              <a:rPr lang="en-GB" dirty="0" smtClean="0"/>
              <a:t>imply</a:t>
            </a:r>
          </a:p>
          <a:p>
            <a:r>
              <a:rPr lang="en-GB" dirty="0"/>
              <a:t>d</a:t>
            </a:r>
            <a:r>
              <a:rPr lang="en-GB" dirty="0" smtClean="0"/>
              <a:t>ramatically</a:t>
            </a:r>
          </a:p>
          <a:p>
            <a:r>
              <a:rPr lang="en-GB" dirty="0"/>
              <a:t>s</a:t>
            </a:r>
            <a:r>
              <a:rPr lang="en-GB" dirty="0" smtClean="0"/>
              <a:t>adly</a:t>
            </a:r>
          </a:p>
          <a:p>
            <a:r>
              <a:rPr lang="en-GB" dirty="0" smtClean="0"/>
              <a:t>basically</a:t>
            </a:r>
          </a:p>
        </p:txBody>
      </p:sp>
      <p:pic>
        <p:nvPicPr>
          <p:cNvPr id="5" name="Picture 4" descr="A Principal's Reflections: Inquiry-Based, Constructivis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960" y="2104753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22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Now, you are ready to do this week’s tasks.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Task 1: Look, say, cover, write, check.</a:t>
            </a: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Time to ... SPEAK | Time for Other Ways: Enjoying Schoo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165" y="2843392"/>
            <a:ext cx="6166237" cy="3468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78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Task 2: Across and Down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Choose 9 of your trickiest words and complete the shapes. 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Look at the example before you start</a:t>
            </a:r>
            <a:r>
              <a:rPr lang="en-GB" dirty="0" smtClean="0"/>
              <a:t>.</a:t>
            </a:r>
          </a:p>
        </p:txBody>
      </p:sp>
      <p:pic>
        <p:nvPicPr>
          <p:cNvPr id="4" name="Picture 3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852" y="4451860"/>
            <a:ext cx="3925277" cy="220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59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rgbClr val="0070C0"/>
                </a:solidFill>
              </a:rPr>
              <a:t>The End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a good Easter Holiday.</a:t>
            </a:r>
          </a:p>
          <a:p>
            <a:pPr marL="0" indent="0">
              <a:buNone/>
            </a:pPr>
            <a:endParaRPr lang="en-GB" sz="4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THE VIEW FROM FEZ: March 20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34" y="2919413"/>
            <a:ext cx="57912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19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363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Welcome Year 4 to Home Learning Spellings with Mrs Andrews</vt:lpstr>
      <vt:lpstr>Every Week</vt:lpstr>
      <vt:lpstr>The Rules for adding –ly to a word:</vt:lpstr>
      <vt:lpstr>PowerPoint Presentation</vt:lpstr>
      <vt:lpstr>PowerPoint Presentation</vt:lpstr>
      <vt:lpstr>PowerPoint Presentation</vt:lpstr>
      <vt:lpstr>PowerPoint Presentation</vt:lpstr>
      <vt:lpstr>Here are the 10 –ly words I asked you to learn a few weeks ago. Can you remember them?</vt:lpstr>
      <vt:lpstr>Now, you are ready to do this week’s tasks.</vt:lpstr>
      <vt:lpstr>Task 2: Across and Down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to Home Learning Spellings:</dc:title>
  <dc:creator>Suzanne Andrews</dc:creator>
  <cp:lastModifiedBy>Mary-Anne Broadway</cp:lastModifiedBy>
  <cp:revision>13</cp:revision>
  <dcterms:created xsi:type="dcterms:W3CDTF">2020-03-26T14:38:58Z</dcterms:created>
  <dcterms:modified xsi:type="dcterms:W3CDTF">2020-03-30T08:58:35Z</dcterms:modified>
</cp:coreProperties>
</file>