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2931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4462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7857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75105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449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1317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0939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04141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631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67459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464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16354F-AD9D-4DBA-B965-68B99DB3A4BA}" type="datetimeFigureOut">
              <a:rPr lang="en-GB" smtClean="0"/>
              <a:t>08/05/2020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17F896-F5E2-4320-933A-C0BACDDFFB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27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topics/znwj6sg/articles/zxthnbk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Year 4 Maths</a:t>
            </a:r>
            <a:br>
              <a:rPr lang="en-GB" dirty="0" smtClean="0"/>
            </a:br>
            <a:r>
              <a:rPr lang="en-GB" dirty="0" smtClean="0"/>
              <a:t>Negative Numbers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7010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211137"/>
            <a:ext cx="10515600" cy="1325563"/>
          </a:xfrm>
        </p:spPr>
        <p:txBody>
          <a:bodyPr/>
          <a:lstStyle/>
          <a:p>
            <a:r>
              <a:rPr lang="en-GB" dirty="0" smtClean="0"/>
              <a:t>What are negative numbers?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Negative numbers are numbers that are LESS THAN 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Can you think of any examples of when you might see negative numbers in everyday life?</a:t>
            </a:r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669" y="3716143"/>
            <a:ext cx="4508862" cy="27497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49929" y="3936853"/>
            <a:ext cx="27040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Click this picture to be taken to BBC </a:t>
            </a:r>
            <a:r>
              <a:rPr lang="en-GB" sz="2400" dirty="0" err="1" smtClean="0"/>
              <a:t>Bitesize</a:t>
            </a:r>
            <a:r>
              <a:rPr lang="en-GB" sz="2400" dirty="0" smtClean="0"/>
              <a:t> with a great video explaining about negative numbers!</a:t>
            </a:r>
            <a:endParaRPr lang="en-GB" sz="2400" dirty="0"/>
          </a:p>
        </p:txBody>
      </p:sp>
      <p:sp>
        <p:nvSpPr>
          <p:cNvPr id="6" name="Right Arrow 5"/>
          <p:cNvSpPr/>
          <p:nvPr/>
        </p:nvSpPr>
        <p:spPr>
          <a:xfrm>
            <a:off x="5042263" y="5091015"/>
            <a:ext cx="914400" cy="55213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2291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8194"/>
            <a:ext cx="10515600" cy="592876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 can use a number line to help you with placing negative numbers.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Where would -3 go on this numberline?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34" y="2549842"/>
            <a:ext cx="10709366" cy="9822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9429" y="2011680"/>
            <a:ext cx="32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10863943" y="2011679"/>
            <a:ext cx="32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1629" y="2011679"/>
            <a:ext cx="665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-5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208941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8194"/>
            <a:ext cx="10515600" cy="592876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 can use a number line to help you with placing negative numbers.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Where would -3 go on this numberline?</a:t>
            </a:r>
            <a:br>
              <a:rPr lang="en-GB" dirty="0" smtClean="0"/>
            </a:br>
            <a:r>
              <a:rPr lang="en-GB" dirty="0" smtClean="0"/>
              <a:t>Answer – you need to jump backwards 3 times from 0 to find it!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34" y="2549842"/>
            <a:ext cx="10709366" cy="9822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9429" y="2011680"/>
            <a:ext cx="32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10863943" y="2011679"/>
            <a:ext cx="32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5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1629" y="2011679"/>
            <a:ext cx="6651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-5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2579914" y="1490065"/>
            <a:ext cx="805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-3</a:t>
            </a:r>
            <a:endParaRPr lang="en-GB" sz="3600" dirty="0"/>
          </a:p>
        </p:txBody>
      </p:sp>
      <p:sp>
        <p:nvSpPr>
          <p:cNvPr id="5" name="Down Arrow 4"/>
          <p:cNvSpPr/>
          <p:nvPr/>
        </p:nvSpPr>
        <p:spPr>
          <a:xfrm>
            <a:off x="2774767" y="2136396"/>
            <a:ext cx="287383" cy="5216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781006" y="213639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-1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3732166" y="213639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-2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1681843" y="2212537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-4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801394" y="2149187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7794715" y="2136396"/>
            <a:ext cx="39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852806" y="2144220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927772" y="213639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8" name="Freeform 17"/>
          <p:cNvSpPr/>
          <p:nvPr/>
        </p:nvSpPr>
        <p:spPr>
          <a:xfrm>
            <a:off x="2914430" y="1488588"/>
            <a:ext cx="3068359" cy="653833"/>
          </a:xfrm>
          <a:custGeom>
            <a:avLst/>
            <a:gdLst>
              <a:gd name="connsiteX0" fmla="*/ 3068359 w 3068359"/>
              <a:gd name="connsiteY0" fmla="*/ 562281 h 653833"/>
              <a:gd name="connsiteX1" fmla="*/ 2624221 w 3068359"/>
              <a:gd name="connsiteY1" fmla="*/ 578 h 653833"/>
              <a:gd name="connsiteX2" fmla="*/ 2075581 w 3068359"/>
              <a:gd name="connsiteY2" fmla="*/ 653721 h 653833"/>
              <a:gd name="connsiteX3" fmla="*/ 1500816 w 3068359"/>
              <a:gd name="connsiteY3" fmla="*/ 26703 h 653833"/>
              <a:gd name="connsiteX4" fmla="*/ 1069741 w 3068359"/>
              <a:gd name="connsiteY4" fmla="*/ 653721 h 653833"/>
              <a:gd name="connsiteX5" fmla="*/ 547227 w 3068359"/>
              <a:gd name="connsiteY5" fmla="*/ 78955 h 653833"/>
              <a:gd name="connsiteX6" fmla="*/ 37776 w 3068359"/>
              <a:gd name="connsiteY6" fmla="*/ 157332 h 653833"/>
              <a:gd name="connsiteX7" fmla="*/ 76964 w 3068359"/>
              <a:gd name="connsiteY7" fmla="*/ 340212 h 653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68359" h="653833">
                <a:moveTo>
                  <a:pt x="3068359" y="562281"/>
                </a:moveTo>
                <a:cubicBezTo>
                  <a:pt x="2929021" y="273809"/>
                  <a:pt x="2789684" y="-14662"/>
                  <a:pt x="2624221" y="578"/>
                </a:cubicBezTo>
                <a:cubicBezTo>
                  <a:pt x="2458758" y="15818"/>
                  <a:pt x="2262815" y="649367"/>
                  <a:pt x="2075581" y="653721"/>
                </a:cubicBezTo>
                <a:cubicBezTo>
                  <a:pt x="1888347" y="658075"/>
                  <a:pt x="1668456" y="26703"/>
                  <a:pt x="1500816" y="26703"/>
                </a:cubicBezTo>
                <a:cubicBezTo>
                  <a:pt x="1333176" y="26703"/>
                  <a:pt x="1228672" y="645012"/>
                  <a:pt x="1069741" y="653721"/>
                </a:cubicBezTo>
                <a:cubicBezTo>
                  <a:pt x="910810" y="662430"/>
                  <a:pt x="719221" y="161686"/>
                  <a:pt x="547227" y="78955"/>
                </a:cubicBezTo>
                <a:cubicBezTo>
                  <a:pt x="375233" y="-3777"/>
                  <a:pt x="116153" y="113789"/>
                  <a:pt x="37776" y="157332"/>
                </a:cubicBezTo>
                <a:cubicBezTo>
                  <a:pt x="-40601" y="200875"/>
                  <a:pt x="18181" y="270543"/>
                  <a:pt x="76964" y="34021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80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8194"/>
            <a:ext cx="10515600" cy="5928769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 can use a number line to help you with placing negative numbers.</a:t>
            </a:r>
            <a:br>
              <a:rPr lang="en-GB" dirty="0" smtClean="0"/>
            </a:br>
            <a:r>
              <a:rPr lang="en-GB" dirty="0" smtClean="0"/>
              <a:t>Look carefully at the numbers already on the number line so you can work out how big each jump is!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Where would -3 go on this numberline?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34" y="2549842"/>
            <a:ext cx="10709366" cy="9822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9429" y="2011680"/>
            <a:ext cx="32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10863943" y="2011679"/>
            <a:ext cx="6836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10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365760" y="2011679"/>
            <a:ext cx="810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-10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6502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8194"/>
            <a:ext cx="10515600" cy="645305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/>
              <a:t>You can use a number line to help you with placing negative numbers.</a:t>
            </a:r>
            <a:br>
              <a:rPr lang="en-GB" dirty="0" smtClean="0"/>
            </a:br>
            <a:r>
              <a:rPr lang="en-GB" dirty="0" smtClean="0"/>
              <a:t>Look carefully at the numbers already on the number line so you can work out how big each jump is!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Where would -3 go on this numberline?</a:t>
            </a:r>
          </a:p>
          <a:p>
            <a:pPr marL="0" indent="0" algn="ctr">
              <a:buNone/>
            </a:pPr>
            <a:r>
              <a:rPr lang="en-GB" dirty="0" smtClean="0"/>
              <a:t>Answer – the jumps are in 2’s, so -3 would be in-between -2 and -4.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4000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Time for you to have a go at Task 1!</a:t>
            </a:r>
            <a:endParaRPr lang="en-GB" sz="4000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434" y="2549842"/>
            <a:ext cx="10709366" cy="9822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769429" y="2011680"/>
            <a:ext cx="3265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0</a:t>
            </a:r>
            <a:endParaRPr lang="en-GB" sz="3600" dirty="0"/>
          </a:p>
        </p:txBody>
      </p:sp>
      <p:sp>
        <p:nvSpPr>
          <p:cNvPr id="8" name="TextBox 7"/>
          <p:cNvSpPr txBox="1"/>
          <p:nvPr/>
        </p:nvSpPr>
        <p:spPr>
          <a:xfrm>
            <a:off x="10863943" y="2011679"/>
            <a:ext cx="6836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10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365760" y="2011679"/>
            <a:ext cx="81098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-10</a:t>
            </a:r>
            <a:endParaRPr lang="en-GB" sz="3600" dirty="0"/>
          </a:p>
        </p:txBody>
      </p:sp>
      <p:sp>
        <p:nvSpPr>
          <p:cNvPr id="10" name="TextBox 9"/>
          <p:cNvSpPr txBox="1"/>
          <p:nvPr/>
        </p:nvSpPr>
        <p:spPr>
          <a:xfrm>
            <a:off x="4134394" y="1542316"/>
            <a:ext cx="8055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-3</a:t>
            </a:r>
            <a:endParaRPr lang="en-GB" sz="3600" dirty="0"/>
          </a:p>
        </p:txBody>
      </p:sp>
      <p:sp>
        <p:nvSpPr>
          <p:cNvPr id="11" name="Down Arrow 10"/>
          <p:cNvSpPr/>
          <p:nvPr/>
        </p:nvSpPr>
        <p:spPr>
          <a:xfrm>
            <a:off x="4302034" y="2211445"/>
            <a:ext cx="269967" cy="7339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4781006" y="213639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-2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782786" y="213639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-4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2708367" y="213639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-6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1694906" y="2136396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-8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6822077" y="2131157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816488" y="2150178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843010" y="2131157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9907635" y="2131157"/>
            <a:ext cx="378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sp>
        <p:nvSpPr>
          <p:cNvPr id="20" name="Freeform 19"/>
          <p:cNvSpPr/>
          <p:nvPr/>
        </p:nvSpPr>
        <p:spPr>
          <a:xfrm>
            <a:off x="4472940" y="1776549"/>
            <a:ext cx="1514202" cy="417761"/>
          </a:xfrm>
          <a:custGeom>
            <a:avLst/>
            <a:gdLst>
              <a:gd name="connsiteX0" fmla="*/ 3068359 w 3068359"/>
              <a:gd name="connsiteY0" fmla="*/ 562281 h 653833"/>
              <a:gd name="connsiteX1" fmla="*/ 2624221 w 3068359"/>
              <a:gd name="connsiteY1" fmla="*/ 578 h 653833"/>
              <a:gd name="connsiteX2" fmla="*/ 2075581 w 3068359"/>
              <a:gd name="connsiteY2" fmla="*/ 653721 h 653833"/>
              <a:gd name="connsiteX3" fmla="*/ 1500816 w 3068359"/>
              <a:gd name="connsiteY3" fmla="*/ 26703 h 653833"/>
              <a:gd name="connsiteX4" fmla="*/ 1069741 w 3068359"/>
              <a:gd name="connsiteY4" fmla="*/ 653721 h 653833"/>
              <a:gd name="connsiteX5" fmla="*/ 547227 w 3068359"/>
              <a:gd name="connsiteY5" fmla="*/ 78955 h 653833"/>
              <a:gd name="connsiteX6" fmla="*/ 37776 w 3068359"/>
              <a:gd name="connsiteY6" fmla="*/ 157332 h 653833"/>
              <a:gd name="connsiteX7" fmla="*/ 76964 w 3068359"/>
              <a:gd name="connsiteY7" fmla="*/ 340212 h 653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68359" h="653833">
                <a:moveTo>
                  <a:pt x="3068359" y="562281"/>
                </a:moveTo>
                <a:cubicBezTo>
                  <a:pt x="2929021" y="273809"/>
                  <a:pt x="2789684" y="-14662"/>
                  <a:pt x="2624221" y="578"/>
                </a:cubicBezTo>
                <a:cubicBezTo>
                  <a:pt x="2458758" y="15818"/>
                  <a:pt x="2262815" y="649367"/>
                  <a:pt x="2075581" y="653721"/>
                </a:cubicBezTo>
                <a:cubicBezTo>
                  <a:pt x="1888347" y="658075"/>
                  <a:pt x="1668456" y="26703"/>
                  <a:pt x="1500816" y="26703"/>
                </a:cubicBezTo>
                <a:cubicBezTo>
                  <a:pt x="1333176" y="26703"/>
                  <a:pt x="1228672" y="645012"/>
                  <a:pt x="1069741" y="653721"/>
                </a:cubicBezTo>
                <a:cubicBezTo>
                  <a:pt x="910810" y="662430"/>
                  <a:pt x="719221" y="161686"/>
                  <a:pt x="547227" y="78955"/>
                </a:cubicBezTo>
                <a:cubicBezTo>
                  <a:pt x="375233" y="-3777"/>
                  <a:pt x="116153" y="113789"/>
                  <a:pt x="37776" y="157332"/>
                </a:cubicBezTo>
                <a:cubicBezTo>
                  <a:pt x="-40601" y="200875"/>
                  <a:pt x="18181" y="270543"/>
                  <a:pt x="76964" y="34021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3213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4320"/>
            <a:ext cx="10515600" cy="590264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 are going to have some word problems to answer this week.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Have a go at the one below – would drawing a numberline help you?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695" y="2220686"/>
            <a:ext cx="10683766" cy="2481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468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74320"/>
            <a:ext cx="10515600" cy="5902643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You are going to have some word problems to answer this week.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Have a go at the one below – would drawing a numberline help you?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695" y="2220686"/>
            <a:ext cx="10683766" cy="248194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6060" y="5084250"/>
            <a:ext cx="9039880" cy="115252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602583" y="6072749"/>
            <a:ext cx="9274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Start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670663" y="6298696"/>
            <a:ext cx="30044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Jump backwards 11 times</a:t>
            </a:r>
            <a:endParaRPr lang="en-GB" dirty="0"/>
          </a:p>
        </p:txBody>
      </p:sp>
      <p:cxnSp>
        <p:nvCxnSpPr>
          <p:cNvPr id="12" name="Straight Arrow Connector 11"/>
          <p:cNvCxnSpPr/>
          <p:nvPr/>
        </p:nvCxnSpPr>
        <p:spPr>
          <a:xfrm flipH="1">
            <a:off x="3670663" y="6257415"/>
            <a:ext cx="2821577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Freeform 13"/>
          <p:cNvSpPr/>
          <p:nvPr/>
        </p:nvSpPr>
        <p:spPr>
          <a:xfrm>
            <a:off x="3170404" y="5172522"/>
            <a:ext cx="4654247" cy="209375"/>
          </a:xfrm>
          <a:custGeom>
            <a:avLst/>
            <a:gdLst>
              <a:gd name="connsiteX0" fmla="*/ 4654247 w 4654247"/>
              <a:gd name="connsiteY0" fmla="*/ 183249 h 209375"/>
              <a:gd name="connsiteX1" fmla="*/ 4445242 w 4654247"/>
              <a:gd name="connsiteY1" fmla="*/ 369 h 209375"/>
              <a:gd name="connsiteX2" fmla="*/ 4275425 w 4654247"/>
              <a:gd name="connsiteY2" fmla="*/ 183249 h 209375"/>
              <a:gd name="connsiteX3" fmla="*/ 4014167 w 4654247"/>
              <a:gd name="connsiteY3" fmla="*/ 369 h 209375"/>
              <a:gd name="connsiteX4" fmla="*/ 3818225 w 4654247"/>
              <a:gd name="connsiteY4" fmla="*/ 170187 h 209375"/>
              <a:gd name="connsiteX5" fmla="*/ 3583093 w 4654247"/>
              <a:gd name="connsiteY5" fmla="*/ 13432 h 209375"/>
              <a:gd name="connsiteX6" fmla="*/ 3400213 w 4654247"/>
              <a:gd name="connsiteY6" fmla="*/ 157124 h 209375"/>
              <a:gd name="connsiteX7" fmla="*/ 3191207 w 4654247"/>
              <a:gd name="connsiteY7" fmla="*/ 39558 h 209375"/>
              <a:gd name="connsiteX8" fmla="*/ 2982202 w 4654247"/>
              <a:gd name="connsiteY8" fmla="*/ 196312 h 209375"/>
              <a:gd name="connsiteX9" fmla="*/ 2760133 w 4654247"/>
              <a:gd name="connsiteY9" fmla="*/ 39558 h 209375"/>
              <a:gd name="connsiteX10" fmla="*/ 2511939 w 4654247"/>
              <a:gd name="connsiteY10" fmla="*/ 157124 h 209375"/>
              <a:gd name="connsiteX11" fmla="*/ 2329059 w 4654247"/>
              <a:gd name="connsiteY11" fmla="*/ 369 h 209375"/>
              <a:gd name="connsiteX12" fmla="*/ 2106990 w 4654247"/>
              <a:gd name="connsiteY12" fmla="*/ 144061 h 209375"/>
              <a:gd name="connsiteX13" fmla="*/ 1871859 w 4654247"/>
              <a:gd name="connsiteY13" fmla="*/ 13432 h 209375"/>
              <a:gd name="connsiteX14" fmla="*/ 1688979 w 4654247"/>
              <a:gd name="connsiteY14" fmla="*/ 157124 h 209375"/>
              <a:gd name="connsiteX15" fmla="*/ 1440785 w 4654247"/>
              <a:gd name="connsiteY15" fmla="*/ 13432 h 209375"/>
              <a:gd name="connsiteX16" fmla="*/ 1270967 w 4654247"/>
              <a:gd name="connsiteY16" fmla="*/ 144061 h 209375"/>
              <a:gd name="connsiteX17" fmla="*/ 1061962 w 4654247"/>
              <a:gd name="connsiteY17" fmla="*/ 39558 h 209375"/>
              <a:gd name="connsiteX18" fmla="*/ 826830 w 4654247"/>
              <a:gd name="connsiteY18" fmla="*/ 144061 h 209375"/>
              <a:gd name="connsiteX19" fmla="*/ 643950 w 4654247"/>
              <a:gd name="connsiteY19" fmla="*/ 26495 h 209375"/>
              <a:gd name="connsiteX20" fmla="*/ 382693 w 4654247"/>
              <a:gd name="connsiteY20" fmla="*/ 144061 h 209375"/>
              <a:gd name="connsiteX21" fmla="*/ 173687 w 4654247"/>
              <a:gd name="connsiteY21" fmla="*/ 369 h 209375"/>
              <a:gd name="connsiteX22" fmla="*/ 3870 w 4654247"/>
              <a:gd name="connsiteY22" fmla="*/ 196312 h 209375"/>
              <a:gd name="connsiteX23" fmla="*/ 3870 w 4654247"/>
              <a:gd name="connsiteY23" fmla="*/ 196312 h 209375"/>
              <a:gd name="connsiteX24" fmla="*/ 3870 w 4654247"/>
              <a:gd name="connsiteY24" fmla="*/ 209375 h 209375"/>
              <a:gd name="connsiteX25" fmla="*/ 56122 w 4654247"/>
              <a:gd name="connsiteY25" fmla="*/ 196312 h 2093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654247" h="209375">
                <a:moveTo>
                  <a:pt x="4654247" y="183249"/>
                </a:moveTo>
                <a:cubicBezTo>
                  <a:pt x="4581313" y="91809"/>
                  <a:pt x="4508379" y="369"/>
                  <a:pt x="4445242" y="369"/>
                </a:cubicBezTo>
                <a:cubicBezTo>
                  <a:pt x="4382105" y="369"/>
                  <a:pt x="4347271" y="183249"/>
                  <a:pt x="4275425" y="183249"/>
                </a:cubicBezTo>
                <a:cubicBezTo>
                  <a:pt x="4203579" y="183249"/>
                  <a:pt x="4090367" y="2546"/>
                  <a:pt x="4014167" y="369"/>
                </a:cubicBezTo>
                <a:cubicBezTo>
                  <a:pt x="3937967" y="-1808"/>
                  <a:pt x="3890071" y="168010"/>
                  <a:pt x="3818225" y="170187"/>
                </a:cubicBezTo>
                <a:cubicBezTo>
                  <a:pt x="3746379" y="172364"/>
                  <a:pt x="3652762" y="15609"/>
                  <a:pt x="3583093" y="13432"/>
                </a:cubicBezTo>
                <a:cubicBezTo>
                  <a:pt x="3513424" y="11255"/>
                  <a:pt x="3465527" y="152770"/>
                  <a:pt x="3400213" y="157124"/>
                </a:cubicBezTo>
                <a:cubicBezTo>
                  <a:pt x="3334899" y="161478"/>
                  <a:pt x="3260875" y="33027"/>
                  <a:pt x="3191207" y="39558"/>
                </a:cubicBezTo>
                <a:cubicBezTo>
                  <a:pt x="3121539" y="46089"/>
                  <a:pt x="3054048" y="196312"/>
                  <a:pt x="2982202" y="196312"/>
                </a:cubicBezTo>
                <a:cubicBezTo>
                  <a:pt x="2910356" y="196312"/>
                  <a:pt x="2838510" y="46089"/>
                  <a:pt x="2760133" y="39558"/>
                </a:cubicBezTo>
                <a:cubicBezTo>
                  <a:pt x="2681756" y="33027"/>
                  <a:pt x="2583785" y="163655"/>
                  <a:pt x="2511939" y="157124"/>
                </a:cubicBezTo>
                <a:cubicBezTo>
                  <a:pt x="2440093" y="150593"/>
                  <a:pt x="2396550" y="2546"/>
                  <a:pt x="2329059" y="369"/>
                </a:cubicBezTo>
                <a:cubicBezTo>
                  <a:pt x="2261568" y="-1808"/>
                  <a:pt x="2183190" y="141884"/>
                  <a:pt x="2106990" y="144061"/>
                </a:cubicBezTo>
                <a:cubicBezTo>
                  <a:pt x="2030790" y="146238"/>
                  <a:pt x="1941527" y="11255"/>
                  <a:pt x="1871859" y="13432"/>
                </a:cubicBezTo>
                <a:cubicBezTo>
                  <a:pt x="1802191" y="15609"/>
                  <a:pt x="1760825" y="157124"/>
                  <a:pt x="1688979" y="157124"/>
                </a:cubicBezTo>
                <a:cubicBezTo>
                  <a:pt x="1617133" y="157124"/>
                  <a:pt x="1510454" y="15609"/>
                  <a:pt x="1440785" y="13432"/>
                </a:cubicBezTo>
                <a:cubicBezTo>
                  <a:pt x="1371116" y="11255"/>
                  <a:pt x="1334104" y="139707"/>
                  <a:pt x="1270967" y="144061"/>
                </a:cubicBezTo>
                <a:cubicBezTo>
                  <a:pt x="1207830" y="148415"/>
                  <a:pt x="1135985" y="39558"/>
                  <a:pt x="1061962" y="39558"/>
                </a:cubicBezTo>
                <a:cubicBezTo>
                  <a:pt x="987939" y="39558"/>
                  <a:pt x="896499" y="146238"/>
                  <a:pt x="826830" y="144061"/>
                </a:cubicBezTo>
                <a:cubicBezTo>
                  <a:pt x="757161" y="141884"/>
                  <a:pt x="717973" y="26495"/>
                  <a:pt x="643950" y="26495"/>
                </a:cubicBezTo>
                <a:cubicBezTo>
                  <a:pt x="569927" y="26495"/>
                  <a:pt x="461070" y="148415"/>
                  <a:pt x="382693" y="144061"/>
                </a:cubicBezTo>
                <a:cubicBezTo>
                  <a:pt x="304316" y="139707"/>
                  <a:pt x="236824" y="-8339"/>
                  <a:pt x="173687" y="369"/>
                </a:cubicBezTo>
                <a:cubicBezTo>
                  <a:pt x="110550" y="9077"/>
                  <a:pt x="3870" y="196312"/>
                  <a:pt x="3870" y="196312"/>
                </a:cubicBezTo>
                <a:lnTo>
                  <a:pt x="3870" y="196312"/>
                </a:lnTo>
                <a:cubicBezTo>
                  <a:pt x="3870" y="198489"/>
                  <a:pt x="-4839" y="209375"/>
                  <a:pt x="3870" y="209375"/>
                </a:cubicBezTo>
                <a:cubicBezTo>
                  <a:pt x="12579" y="209375"/>
                  <a:pt x="34350" y="202843"/>
                  <a:pt x="56122" y="196312"/>
                </a:cubicBezTo>
              </a:path>
            </a:pathLst>
          </a:cu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952206" y="5660512"/>
            <a:ext cx="404948" cy="30921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9757954" y="4010297"/>
            <a:ext cx="1136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-7</a:t>
            </a:r>
            <a:endParaRPr lang="en-GB" dirty="0"/>
          </a:p>
        </p:txBody>
      </p:sp>
      <p:sp>
        <p:nvSpPr>
          <p:cNvPr id="5" name="Oval 4"/>
          <p:cNvSpPr/>
          <p:nvPr/>
        </p:nvSpPr>
        <p:spPr>
          <a:xfrm>
            <a:off x="3997234" y="2220686"/>
            <a:ext cx="535577" cy="48332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>
            <a:off x="3513909" y="2888290"/>
            <a:ext cx="483325" cy="13062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1162594" y="4010297"/>
            <a:ext cx="803365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Reading the question, I know my starting temperature is 4c. In the context of the</a:t>
            </a:r>
            <a:br>
              <a:rPr lang="en-GB" dirty="0" smtClean="0"/>
            </a:br>
            <a:r>
              <a:rPr lang="en-GB" dirty="0" smtClean="0"/>
              <a:t>question, “fallen” means getting colder so I know I need to go backwards to find</a:t>
            </a:r>
            <a:br>
              <a:rPr lang="en-GB" dirty="0" smtClean="0"/>
            </a:br>
            <a:r>
              <a:rPr lang="en-GB" dirty="0" smtClean="0"/>
              <a:t>the temperature that is 11c colder than the starting temperature.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9148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26571"/>
            <a:ext cx="10515600" cy="58503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4000" dirty="0" smtClean="0"/>
              <a:t>Now work through the </a:t>
            </a:r>
            <a:r>
              <a:rPr lang="en-GB" sz="4000" dirty="0" smtClean="0"/>
              <a:t>questions:</a:t>
            </a:r>
          </a:p>
          <a:p>
            <a:pPr marL="0" indent="0">
              <a:buNone/>
            </a:pPr>
            <a:endParaRPr lang="en-GB" sz="4000" dirty="0"/>
          </a:p>
          <a:p>
            <a:pPr marL="0" indent="0" algn="ctr">
              <a:buNone/>
            </a:pPr>
            <a:r>
              <a:rPr lang="en-GB" sz="4000" dirty="0" smtClean="0"/>
              <a:t> </a:t>
            </a:r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There </a:t>
            </a:r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are 3 questions for day 2 </a:t>
            </a:r>
            <a:endParaRPr lang="en-GB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And</a:t>
            </a:r>
          </a:p>
          <a:p>
            <a:pPr marL="0" indent="0" algn="ctr">
              <a:buNone/>
            </a:pPr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</a:t>
            </a:r>
            <a:r>
              <a:rPr lang="en-GB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sets of questions for day 3.</a:t>
            </a:r>
          </a:p>
          <a:p>
            <a:pPr marL="0" indent="0">
              <a:buNone/>
            </a:pPr>
            <a:endParaRPr lang="en-GB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GB" sz="4000" dirty="0" smtClean="0"/>
              <a:t>There is also a </a:t>
            </a:r>
            <a:r>
              <a:rPr lang="en-GB" sz="4000" b="1" u="sng" dirty="0" smtClean="0"/>
              <a:t>maths challenge </a:t>
            </a:r>
            <a:r>
              <a:rPr lang="en-GB" sz="4000" dirty="0" smtClean="0"/>
              <a:t>– have a go and email your answers to your teachers!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438674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242</Words>
  <Application>Microsoft Office PowerPoint</Application>
  <PresentationFormat>Widescreen</PresentationFormat>
  <Paragraphs>53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Year 4 Maths Negative Numbers</vt:lpstr>
      <vt:lpstr>What are negative numbers?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Maths Negative Numbers</dc:title>
  <dc:creator>Kathryn Blake</dc:creator>
  <cp:lastModifiedBy>Mary-Anne Broadway</cp:lastModifiedBy>
  <cp:revision>10</cp:revision>
  <dcterms:created xsi:type="dcterms:W3CDTF">2020-05-04T08:03:16Z</dcterms:created>
  <dcterms:modified xsi:type="dcterms:W3CDTF">2020-05-08T22:31:33Z</dcterms:modified>
</cp:coreProperties>
</file>