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7" r:id="rId27"/>
    <p:sldId id="283" r:id="rId28"/>
    <p:sldId id="284" r:id="rId29"/>
    <p:sldId id="282" r:id="rId30"/>
    <p:sldId id="285" r:id="rId31"/>
    <p:sldId id="281" r:id="rId32"/>
    <p:sldId id="286" r:id="rId33"/>
    <p:sldId id="288" r:id="rId34"/>
    <p:sldId id="289" r:id="rId35"/>
    <p:sldId id="290" r:id="rId3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99"/>
    <a:srgbClr val="E4808E"/>
    <a:srgbClr val="FF99FF"/>
    <a:srgbClr val="FFCC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0" d="100"/>
          <a:sy n="80" d="100"/>
        </p:scale>
        <p:origin x="58" y="22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D9D376-B550-4D2C-903A-39E7FD84BB76}" type="datetimeFigureOut">
              <a:rPr lang="en-GB" smtClean="0"/>
              <a:t>28/03/2020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9ACCA0-7171-408D-9D64-7181F7B60E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02659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D9D376-B550-4D2C-903A-39E7FD84BB76}" type="datetimeFigureOut">
              <a:rPr lang="en-GB" smtClean="0"/>
              <a:t>28/03/2020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9ACCA0-7171-408D-9D64-7181F7B60E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41987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D9D376-B550-4D2C-903A-39E7FD84BB76}" type="datetimeFigureOut">
              <a:rPr lang="en-GB" smtClean="0"/>
              <a:t>28/03/2020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9ACCA0-7171-408D-9D64-7181F7B60E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50526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D9D376-B550-4D2C-903A-39E7FD84BB76}" type="datetimeFigureOut">
              <a:rPr lang="en-GB" smtClean="0"/>
              <a:t>28/03/2020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9ACCA0-7171-408D-9D64-7181F7B60E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46584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D9D376-B550-4D2C-903A-39E7FD84BB76}" type="datetimeFigureOut">
              <a:rPr lang="en-GB" smtClean="0"/>
              <a:t>28/03/2020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9ACCA0-7171-408D-9D64-7181F7B60E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62844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D9D376-B550-4D2C-903A-39E7FD84BB76}" type="datetimeFigureOut">
              <a:rPr lang="en-GB" smtClean="0"/>
              <a:t>28/03/2020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9ACCA0-7171-408D-9D64-7181F7B60E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55896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D9D376-B550-4D2C-903A-39E7FD84BB76}" type="datetimeFigureOut">
              <a:rPr lang="en-GB" smtClean="0"/>
              <a:t>28/03/2020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9ACCA0-7171-408D-9D64-7181F7B60E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80989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D9D376-B550-4D2C-903A-39E7FD84BB76}" type="datetimeFigureOut">
              <a:rPr lang="en-GB" smtClean="0"/>
              <a:t>28/03/2020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9ACCA0-7171-408D-9D64-7181F7B60E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10099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D9D376-B550-4D2C-903A-39E7FD84BB76}" type="datetimeFigureOut">
              <a:rPr lang="en-GB" smtClean="0"/>
              <a:t>28/03/2020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9ACCA0-7171-408D-9D64-7181F7B60E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74979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D9D376-B550-4D2C-903A-39E7FD84BB76}" type="datetimeFigureOut">
              <a:rPr lang="en-GB" smtClean="0"/>
              <a:t>28/03/2020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9ACCA0-7171-408D-9D64-7181F7B60E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36348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D9D376-B550-4D2C-903A-39E7FD84BB76}" type="datetimeFigureOut">
              <a:rPr lang="en-GB" smtClean="0"/>
              <a:t>28/03/2020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9ACCA0-7171-408D-9D64-7181F7B60E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89820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DD9D376-B550-4D2C-903A-39E7FD84BB76}" type="datetimeFigureOut">
              <a:rPr lang="en-GB" smtClean="0"/>
              <a:t>28/03/2020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9ACCA0-7171-408D-9D64-7181F7B60E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77763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Maths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66000"/>
                    </a14:imgEffect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450" y="195262"/>
            <a:ext cx="11588750" cy="65142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88070175"/>
              </p:ext>
            </p:extLst>
          </p:nvPr>
        </p:nvGraphicFramePr>
        <p:xfrm>
          <a:off x="1362075" y="2648744"/>
          <a:ext cx="9715500" cy="1249680"/>
        </p:xfrm>
        <a:graphic>
          <a:graphicData uri="http://schemas.openxmlformats.org/drawingml/2006/table">
            <a:tbl>
              <a:tblPr/>
              <a:tblGrid>
                <a:gridCol w="9715500">
                  <a:extLst>
                    <a:ext uri="{9D8B030D-6E8A-4147-A177-3AD203B41FA5}">
                      <a16:colId xmlns:a16="http://schemas.microsoft.com/office/drawing/2014/main" val="3570780354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n-GB" sz="4800" b="1" u="sng" dirty="0">
                          <a:solidFill>
                            <a:srgbClr val="000000"/>
                          </a:solidFill>
                          <a:effectLst/>
                          <a:latin typeface="Comic Sans MS" panose="030F0702030302020204" pitchFamily="66" charset="0"/>
                        </a:rPr>
                        <a:t>TLHT use written subtraction </a:t>
                      </a:r>
                      <a:endParaRPr lang="en-GB" sz="4800" b="1" dirty="0">
                        <a:effectLst/>
                      </a:endParaRPr>
                    </a:p>
                    <a:p>
                      <a:r>
                        <a:rPr lang="en-GB" sz="1400" dirty="0">
                          <a:solidFill>
                            <a:srgbClr val="000000"/>
                          </a:solidFill>
                          <a:effectLst/>
                          <a:latin typeface="Comic Sans MS" panose="030F0702030302020204" pitchFamily="66" charset="0"/>
                        </a:rPr>
                        <a:t/>
                      </a:r>
                      <a:br>
                        <a:rPr lang="en-GB" sz="1400" dirty="0">
                          <a:solidFill>
                            <a:srgbClr val="000000"/>
                          </a:solidFill>
                          <a:effectLst/>
                          <a:latin typeface="Comic Sans MS" panose="030F0702030302020204" pitchFamily="66" charset="0"/>
                        </a:rPr>
                      </a:br>
                      <a:endParaRPr lang="en-GB" sz="1400" dirty="0">
                        <a:solidFill>
                          <a:srgbClr val="000000"/>
                        </a:solidFill>
                        <a:effectLst/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813927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753489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162050" y="533400"/>
            <a:ext cx="10267950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Each Monday, maths will be uploaded to the website.</a:t>
            </a:r>
          </a:p>
          <a:p>
            <a:r>
              <a:rPr lang="en-GB" sz="2400" dirty="0" smtClean="0"/>
              <a:t>There will be a PowerPoint and 3 tasks for you to complete.</a:t>
            </a:r>
          </a:p>
          <a:p>
            <a:r>
              <a:rPr lang="en-GB" sz="2400" dirty="0" smtClean="0"/>
              <a:t>The Maths PowerPoint and tasks will be similar to how we do things when in school.</a:t>
            </a:r>
          </a:p>
          <a:p>
            <a:r>
              <a:rPr lang="en-GB" sz="2400" dirty="0" smtClean="0"/>
              <a:t>There will be an I do/ You do, Practice and Evidence tasks.</a:t>
            </a:r>
          </a:p>
          <a:p>
            <a:endParaRPr lang="en-GB" sz="2400" dirty="0"/>
          </a:p>
          <a:p>
            <a:r>
              <a:rPr lang="en-GB" sz="2400" dirty="0" smtClean="0"/>
              <a:t>There are also Maths 5-A-Day on the website for you to complete – there are 5 in total.</a:t>
            </a:r>
          </a:p>
          <a:p>
            <a:r>
              <a:rPr lang="en-GB" sz="2400" dirty="0" smtClean="0"/>
              <a:t>Try to complete one 5-A-Day per day.</a:t>
            </a:r>
          </a:p>
          <a:p>
            <a:endParaRPr lang="en-GB" sz="2400" dirty="0"/>
          </a:p>
          <a:p>
            <a:r>
              <a:rPr lang="en-GB" sz="2400" dirty="0" smtClean="0"/>
              <a:t>There are answers for all of the 5-A-Day, Practices and Evidence tasks.</a:t>
            </a:r>
          </a:p>
          <a:p>
            <a:r>
              <a:rPr lang="en-GB" sz="2400" dirty="0" smtClean="0"/>
              <a:t>Make sure you complete the tasks before looking at the answers!</a:t>
            </a:r>
          </a:p>
          <a:p>
            <a:r>
              <a:rPr lang="en-GB" sz="2400" dirty="0" smtClean="0"/>
              <a:t>When you check your answers and you can see you have made an error, try to work out where you went wrong as this will help you next time.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36844312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162050" y="533400"/>
            <a:ext cx="10267950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This week we are going to be looking at written subtraction.</a:t>
            </a:r>
          </a:p>
          <a:p>
            <a:r>
              <a:rPr lang="en-GB" sz="2400" dirty="0" smtClean="0"/>
              <a:t>This is what we started when we were last in school together.</a:t>
            </a:r>
          </a:p>
          <a:p>
            <a:r>
              <a:rPr lang="en-GB" sz="2400" dirty="0" smtClean="0"/>
              <a:t>Don’t worry if you can’t remember or found it tricky last time as we are going to go back to the beginning and do it together again.</a:t>
            </a:r>
          </a:p>
          <a:p>
            <a:endParaRPr lang="en-GB" sz="2400" dirty="0"/>
          </a:p>
          <a:p>
            <a:r>
              <a:rPr lang="en-GB" sz="2400" dirty="0" smtClean="0"/>
              <a:t>If you have completed the practices and evidences already – do not worry, complete them again as this will help remind you of the correct method and also will give you some good practise at completing these calculations again.</a:t>
            </a:r>
          </a:p>
          <a:p>
            <a:endParaRPr lang="en-GB" sz="2400" dirty="0"/>
          </a:p>
          <a:p>
            <a:r>
              <a:rPr lang="en-GB" sz="2400" dirty="0" smtClean="0"/>
              <a:t>Ok, let’s get on with it!</a:t>
            </a:r>
          </a:p>
          <a:p>
            <a:r>
              <a:rPr lang="en-GB" sz="2400" dirty="0" smtClean="0"/>
              <a:t>Have fun and remember to go back to the start for reminders if you find something tricky.</a:t>
            </a:r>
          </a:p>
          <a:p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32617624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5226632"/>
              </p:ext>
            </p:extLst>
          </p:nvPr>
        </p:nvGraphicFramePr>
        <p:xfrm>
          <a:off x="847725" y="715169"/>
          <a:ext cx="10515600" cy="3520440"/>
        </p:xfrm>
        <a:graphic>
          <a:graphicData uri="http://schemas.openxmlformats.org/drawingml/2006/table">
            <a:tbl>
              <a:tblPr/>
              <a:tblGrid>
                <a:gridCol w="10515600">
                  <a:extLst>
                    <a:ext uri="{9D8B030D-6E8A-4147-A177-3AD203B41FA5}">
                      <a16:colId xmlns:a16="http://schemas.microsoft.com/office/drawing/2014/main" val="1347976380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r>
                        <a:rPr lang="en-GB" sz="3100" u="sng" dirty="0">
                          <a:solidFill>
                            <a:srgbClr val="000000"/>
                          </a:solidFill>
                          <a:effectLst/>
                          <a:latin typeface="Comic Sans MS" panose="030F0702030302020204" pitchFamily="66" charset="0"/>
                        </a:rPr>
                        <a:t>Glossary</a:t>
                      </a:r>
                      <a:endParaRPr lang="en-GB" dirty="0">
                        <a:effectLst/>
                      </a:endParaRPr>
                    </a:p>
                    <a:p>
                      <a:r>
                        <a:rPr lang="en-GB" sz="3100" u="sng" dirty="0">
                          <a:solidFill>
                            <a:srgbClr val="000000"/>
                          </a:solidFill>
                          <a:effectLst/>
                          <a:latin typeface="Comic Sans MS" panose="030F0702030302020204" pitchFamily="66" charset="0"/>
                        </a:rPr>
                        <a:t/>
                      </a:r>
                      <a:br>
                        <a:rPr lang="en-GB" sz="3100" u="sng" dirty="0">
                          <a:solidFill>
                            <a:srgbClr val="000000"/>
                          </a:solidFill>
                          <a:effectLst/>
                          <a:latin typeface="Comic Sans MS" panose="030F0702030302020204" pitchFamily="66" charset="0"/>
                        </a:rPr>
                      </a:br>
                      <a:endParaRPr lang="en-GB" sz="3100" u="sng" dirty="0">
                        <a:solidFill>
                          <a:srgbClr val="000000"/>
                        </a:solidFill>
                        <a:effectLst/>
                        <a:latin typeface="Comic Sans MS" panose="030F0702030302020204" pitchFamily="66" charset="0"/>
                      </a:endParaRPr>
                    </a:p>
                    <a:p>
                      <a:pPr>
                        <a:buFont typeface="Courier New" panose="02070309020205020404" pitchFamily="49" charset="0"/>
                        <a:buChar char="o"/>
                      </a:pPr>
                      <a:r>
                        <a:rPr lang="en-GB" sz="2200" dirty="0">
                          <a:solidFill>
                            <a:srgbClr val="000000"/>
                          </a:solidFill>
                          <a:effectLst/>
                          <a:latin typeface="Comic Sans MS" panose="030F0702030302020204" pitchFamily="66" charset="0"/>
                        </a:rPr>
                        <a:t>Subtract: to remove something </a:t>
                      </a:r>
                      <a:endParaRPr lang="en-GB" sz="3100" dirty="0">
                        <a:solidFill>
                          <a:srgbClr val="000000"/>
                        </a:solidFill>
                        <a:effectLst/>
                        <a:latin typeface="Comic Sans MS" panose="030F0702030302020204" pitchFamily="66" charset="0"/>
                      </a:endParaRPr>
                    </a:p>
                    <a:p>
                      <a:r>
                        <a:rPr lang="en-GB" sz="2200" dirty="0">
                          <a:solidFill>
                            <a:srgbClr val="000000"/>
                          </a:solidFill>
                          <a:effectLst/>
                          <a:latin typeface="Comic Sans MS" panose="030F0702030302020204" pitchFamily="66" charset="0"/>
                        </a:rPr>
                        <a:t/>
                      </a:r>
                      <a:br>
                        <a:rPr lang="en-GB" sz="2200" dirty="0">
                          <a:solidFill>
                            <a:srgbClr val="000000"/>
                          </a:solidFill>
                          <a:effectLst/>
                          <a:latin typeface="Comic Sans MS" panose="030F0702030302020204" pitchFamily="66" charset="0"/>
                        </a:rPr>
                      </a:br>
                      <a:endParaRPr lang="en-GB" sz="2200" dirty="0">
                        <a:solidFill>
                          <a:srgbClr val="000000"/>
                        </a:solidFill>
                        <a:effectLst/>
                        <a:latin typeface="Comic Sans MS" panose="030F0702030302020204" pitchFamily="66" charset="0"/>
                      </a:endParaRPr>
                    </a:p>
                    <a:p>
                      <a:pPr>
                        <a:buFont typeface="Courier New" panose="02070309020205020404" pitchFamily="49" charset="0"/>
                        <a:buChar char="o"/>
                      </a:pPr>
                      <a:r>
                        <a:rPr lang="en-GB" sz="2200" dirty="0">
                          <a:solidFill>
                            <a:srgbClr val="000000"/>
                          </a:solidFill>
                          <a:effectLst/>
                          <a:latin typeface="Comic Sans MS" panose="030F0702030302020204" pitchFamily="66" charset="0"/>
                        </a:rPr>
                        <a:t>Difference: how much more one number is to another number </a:t>
                      </a:r>
                    </a:p>
                    <a:p>
                      <a:r>
                        <a:rPr lang="en-GB" sz="2200" dirty="0">
                          <a:solidFill>
                            <a:srgbClr val="000000"/>
                          </a:solidFill>
                          <a:effectLst/>
                          <a:latin typeface="Comic Sans MS" panose="030F0702030302020204" pitchFamily="66" charset="0"/>
                        </a:rPr>
                        <a:t/>
                      </a:r>
                      <a:br>
                        <a:rPr lang="en-GB" sz="2200" dirty="0">
                          <a:solidFill>
                            <a:srgbClr val="000000"/>
                          </a:solidFill>
                          <a:effectLst/>
                          <a:latin typeface="Comic Sans MS" panose="030F0702030302020204" pitchFamily="66" charset="0"/>
                        </a:rPr>
                      </a:br>
                      <a:endParaRPr lang="en-GB" sz="2200" dirty="0">
                        <a:solidFill>
                          <a:srgbClr val="000000"/>
                        </a:solidFill>
                        <a:effectLst/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8988669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401984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90750" y="328613"/>
            <a:ext cx="9134475" cy="6239046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14325" y="438150"/>
            <a:ext cx="1457325" cy="175432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dirty="0" smtClean="0"/>
              <a:t>Task 1:</a:t>
            </a:r>
          </a:p>
          <a:p>
            <a:endParaRPr lang="en-GB" dirty="0" smtClean="0"/>
          </a:p>
          <a:p>
            <a:pPr algn="ctr"/>
            <a:r>
              <a:rPr lang="en-GB" dirty="0" smtClean="0"/>
              <a:t>Written subtraction with no exchange</a:t>
            </a:r>
          </a:p>
        </p:txBody>
      </p:sp>
    </p:spTree>
    <p:extLst>
      <p:ext uri="{BB962C8B-B14F-4D97-AF65-F5344CB8AC3E}">
        <p14:creationId xmlns:p14="http://schemas.microsoft.com/office/powerpoint/2010/main" val="13285887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24225" y="180975"/>
            <a:ext cx="8345392" cy="6076031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743325" y="2057399"/>
            <a:ext cx="12192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Bradley Hand ITC" panose="03070402050302030203" pitchFamily="66" charset="0"/>
              </a:rPr>
              <a:t>T  O</a:t>
            </a:r>
          </a:p>
          <a:p>
            <a:r>
              <a:rPr lang="en-GB" sz="4000" dirty="0" smtClean="0">
                <a:latin typeface="Bradley Hand ITC" panose="03070402050302030203" pitchFamily="66" charset="0"/>
              </a:rPr>
              <a:t>5 6</a:t>
            </a:r>
          </a:p>
          <a:p>
            <a:r>
              <a:rPr lang="en-GB" sz="4000" dirty="0" smtClean="0">
                <a:latin typeface="Bradley Hand ITC" panose="03070402050302030203" pitchFamily="66" charset="0"/>
              </a:rPr>
              <a:t>2  4</a:t>
            </a:r>
            <a:endParaRPr lang="en-GB" sz="4000" dirty="0">
              <a:latin typeface="Bradley Hand ITC" panose="03070402050302030203" pitchFamily="66" charset="0"/>
            </a:endParaRPr>
          </a:p>
        </p:txBody>
      </p:sp>
      <p:cxnSp>
        <p:nvCxnSpPr>
          <p:cNvPr id="5" name="Straight Connector 4"/>
          <p:cNvCxnSpPr/>
          <p:nvPr/>
        </p:nvCxnSpPr>
        <p:spPr>
          <a:xfrm>
            <a:off x="3676650" y="3857625"/>
            <a:ext cx="1114425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3676650" y="4324350"/>
            <a:ext cx="1114425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>
            <a:off x="3505200" y="3495675"/>
            <a:ext cx="17145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1447800" y="2171700"/>
            <a:ext cx="77207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Step 1</a:t>
            </a:r>
            <a:endParaRPr lang="en-GB" dirty="0"/>
          </a:p>
        </p:txBody>
      </p:sp>
      <p:sp>
        <p:nvSpPr>
          <p:cNvPr id="12" name="TextBox 11"/>
          <p:cNvSpPr txBox="1"/>
          <p:nvPr/>
        </p:nvSpPr>
        <p:spPr>
          <a:xfrm>
            <a:off x="1447798" y="2982846"/>
            <a:ext cx="77207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Step 2</a:t>
            </a:r>
            <a:endParaRPr lang="en-GB" dirty="0"/>
          </a:p>
        </p:txBody>
      </p:sp>
      <p:sp>
        <p:nvSpPr>
          <p:cNvPr id="13" name="TextBox 12"/>
          <p:cNvSpPr txBox="1"/>
          <p:nvPr/>
        </p:nvSpPr>
        <p:spPr>
          <a:xfrm>
            <a:off x="1447799" y="3879832"/>
            <a:ext cx="77207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Step 3</a:t>
            </a:r>
            <a:endParaRPr lang="en-GB" dirty="0"/>
          </a:p>
        </p:txBody>
      </p:sp>
      <p:sp>
        <p:nvSpPr>
          <p:cNvPr id="14" name="TextBox 13"/>
          <p:cNvSpPr txBox="1"/>
          <p:nvPr/>
        </p:nvSpPr>
        <p:spPr>
          <a:xfrm>
            <a:off x="400048" y="3598101"/>
            <a:ext cx="77207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Step 4</a:t>
            </a:r>
            <a:endParaRPr lang="en-GB" dirty="0"/>
          </a:p>
        </p:txBody>
      </p:sp>
      <p:cxnSp>
        <p:nvCxnSpPr>
          <p:cNvPr id="16" name="Straight Arrow Connector 15"/>
          <p:cNvCxnSpPr>
            <a:stCxn id="11" idx="3"/>
          </p:cNvCxnSpPr>
          <p:nvPr/>
        </p:nvCxnSpPr>
        <p:spPr>
          <a:xfrm>
            <a:off x="2219871" y="2356366"/>
            <a:ext cx="1523454" cy="52970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/>
          <p:cNvCxnSpPr>
            <a:stCxn id="12" idx="3"/>
          </p:cNvCxnSpPr>
          <p:nvPr/>
        </p:nvCxnSpPr>
        <p:spPr>
          <a:xfrm>
            <a:off x="2219869" y="3167512"/>
            <a:ext cx="1523456" cy="22338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/>
          <p:cNvCxnSpPr/>
          <p:nvPr/>
        </p:nvCxnSpPr>
        <p:spPr>
          <a:xfrm flipV="1">
            <a:off x="2476500" y="3879832"/>
            <a:ext cx="1114425" cy="18466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21"/>
          <p:cNvCxnSpPr/>
          <p:nvPr/>
        </p:nvCxnSpPr>
        <p:spPr>
          <a:xfrm>
            <a:off x="2495550" y="4174407"/>
            <a:ext cx="1095375" cy="14994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Arrow Connector 23"/>
          <p:cNvCxnSpPr/>
          <p:nvPr/>
        </p:nvCxnSpPr>
        <p:spPr>
          <a:xfrm flipV="1">
            <a:off x="1295399" y="3581400"/>
            <a:ext cx="2124076" cy="18097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TextBox 25"/>
          <p:cNvSpPr txBox="1"/>
          <p:nvPr/>
        </p:nvSpPr>
        <p:spPr>
          <a:xfrm>
            <a:off x="171448" y="180975"/>
            <a:ext cx="1457325" cy="175432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dirty="0" smtClean="0"/>
              <a:t>Task 1:</a:t>
            </a:r>
          </a:p>
          <a:p>
            <a:endParaRPr lang="en-GB" dirty="0" smtClean="0"/>
          </a:p>
          <a:p>
            <a:pPr algn="ctr"/>
            <a:r>
              <a:rPr lang="en-GB" dirty="0" smtClean="0"/>
              <a:t>Written subtraction with no exchange</a:t>
            </a:r>
          </a:p>
        </p:txBody>
      </p:sp>
    </p:spTree>
    <p:extLst>
      <p:ext uri="{BB962C8B-B14F-4D97-AF65-F5344CB8AC3E}">
        <p14:creationId xmlns:p14="http://schemas.microsoft.com/office/powerpoint/2010/main" val="41982134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24225" y="180975"/>
            <a:ext cx="8345392" cy="6076031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743325" y="2057399"/>
            <a:ext cx="12192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Bradley Hand ITC" panose="03070402050302030203" pitchFamily="66" charset="0"/>
              </a:rPr>
              <a:t>T  O</a:t>
            </a:r>
          </a:p>
          <a:p>
            <a:r>
              <a:rPr lang="en-GB" sz="4000" dirty="0" smtClean="0">
                <a:latin typeface="Bradley Hand ITC" panose="03070402050302030203" pitchFamily="66" charset="0"/>
              </a:rPr>
              <a:t>5 6</a:t>
            </a:r>
          </a:p>
          <a:p>
            <a:r>
              <a:rPr lang="en-GB" sz="4000" dirty="0" smtClean="0">
                <a:latin typeface="Bradley Hand ITC" panose="03070402050302030203" pitchFamily="66" charset="0"/>
              </a:rPr>
              <a:t>2  4</a:t>
            </a:r>
            <a:endParaRPr lang="en-GB" sz="4000" dirty="0">
              <a:latin typeface="Bradley Hand ITC" panose="03070402050302030203" pitchFamily="66" charset="0"/>
            </a:endParaRPr>
          </a:p>
        </p:txBody>
      </p:sp>
      <p:cxnSp>
        <p:nvCxnSpPr>
          <p:cNvPr id="5" name="Straight Connector 4"/>
          <p:cNvCxnSpPr/>
          <p:nvPr/>
        </p:nvCxnSpPr>
        <p:spPr>
          <a:xfrm>
            <a:off x="3676650" y="3857625"/>
            <a:ext cx="1114425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3676650" y="4324350"/>
            <a:ext cx="1114425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>
            <a:off x="3505200" y="3495675"/>
            <a:ext cx="17145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/>
        </p:nvSpPr>
        <p:spPr>
          <a:xfrm>
            <a:off x="1476100" y="3857625"/>
            <a:ext cx="77207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dirty="0" smtClean="0"/>
              <a:t>Step 5</a:t>
            </a:r>
          </a:p>
          <a:p>
            <a:pPr algn="ctr"/>
            <a:r>
              <a:rPr lang="en-GB" dirty="0" smtClean="0"/>
              <a:t>6 - 4</a:t>
            </a:r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3743325" y="3777140"/>
            <a:ext cx="128587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>
                <a:latin typeface="Bradley Hand ITC" panose="03070402050302030203" pitchFamily="66" charset="0"/>
              </a:rPr>
              <a:t> </a:t>
            </a:r>
            <a:r>
              <a:rPr lang="en-GB" sz="4000" dirty="0" smtClean="0">
                <a:latin typeface="Bradley Hand ITC" panose="03070402050302030203" pitchFamily="66" charset="0"/>
              </a:rPr>
              <a:t>   2</a:t>
            </a:r>
            <a:endParaRPr lang="en-GB" sz="4000" dirty="0">
              <a:latin typeface="Bradley Hand ITC" panose="03070402050302030203" pitchFamily="66" charset="0"/>
            </a:endParaRPr>
          </a:p>
        </p:txBody>
      </p:sp>
      <p:cxnSp>
        <p:nvCxnSpPr>
          <p:cNvPr id="15" name="Straight Arrow Connector 14"/>
          <p:cNvCxnSpPr/>
          <p:nvPr/>
        </p:nvCxnSpPr>
        <p:spPr>
          <a:xfrm>
            <a:off x="2562225" y="4131083"/>
            <a:ext cx="1571625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Box 22"/>
          <p:cNvSpPr txBox="1"/>
          <p:nvPr/>
        </p:nvSpPr>
        <p:spPr>
          <a:xfrm>
            <a:off x="171448" y="180975"/>
            <a:ext cx="1457325" cy="175432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dirty="0" smtClean="0"/>
              <a:t>Task 1:</a:t>
            </a:r>
          </a:p>
          <a:p>
            <a:endParaRPr lang="en-GB" dirty="0" smtClean="0"/>
          </a:p>
          <a:p>
            <a:pPr algn="ctr"/>
            <a:r>
              <a:rPr lang="en-GB" dirty="0" smtClean="0"/>
              <a:t>Written subtraction with no exchange</a:t>
            </a:r>
          </a:p>
        </p:txBody>
      </p:sp>
    </p:spTree>
    <p:extLst>
      <p:ext uri="{BB962C8B-B14F-4D97-AF65-F5344CB8AC3E}">
        <p14:creationId xmlns:p14="http://schemas.microsoft.com/office/powerpoint/2010/main" val="15149122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24225" y="180975"/>
            <a:ext cx="8345392" cy="6076031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743325" y="2057399"/>
            <a:ext cx="12192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Bradley Hand ITC" panose="03070402050302030203" pitchFamily="66" charset="0"/>
              </a:rPr>
              <a:t>T  O</a:t>
            </a:r>
          </a:p>
          <a:p>
            <a:r>
              <a:rPr lang="en-GB" sz="4000" dirty="0" smtClean="0">
                <a:latin typeface="Bradley Hand ITC" panose="03070402050302030203" pitchFamily="66" charset="0"/>
              </a:rPr>
              <a:t>5 6</a:t>
            </a:r>
          </a:p>
          <a:p>
            <a:r>
              <a:rPr lang="en-GB" sz="4000" dirty="0" smtClean="0">
                <a:latin typeface="Bradley Hand ITC" panose="03070402050302030203" pitchFamily="66" charset="0"/>
              </a:rPr>
              <a:t>2  4</a:t>
            </a:r>
            <a:endParaRPr lang="en-GB" sz="4000" dirty="0">
              <a:latin typeface="Bradley Hand ITC" panose="03070402050302030203" pitchFamily="66" charset="0"/>
            </a:endParaRPr>
          </a:p>
        </p:txBody>
      </p:sp>
      <p:cxnSp>
        <p:nvCxnSpPr>
          <p:cNvPr id="5" name="Straight Connector 4"/>
          <p:cNvCxnSpPr/>
          <p:nvPr/>
        </p:nvCxnSpPr>
        <p:spPr>
          <a:xfrm>
            <a:off x="3676650" y="3857625"/>
            <a:ext cx="1114425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3676650" y="4324350"/>
            <a:ext cx="1114425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>
            <a:off x="3505200" y="3495675"/>
            <a:ext cx="17145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/>
        </p:nvSpPr>
        <p:spPr>
          <a:xfrm>
            <a:off x="1476100" y="3857625"/>
            <a:ext cx="77207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dirty="0" smtClean="0"/>
              <a:t>Step 6</a:t>
            </a:r>
          </a:p>
          <a:p>
            <a:pPr algn="ctr"/>
            <a:r>
              <a:rPr lang="en-GB" dirty="0" smtClean="0"/>
              <a:t>5 - 2</a:t>
            </a:r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3743325" y="3777140"/>
            <a:ext cx="128587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Bradley Hand ITC" panose="03070402050302030203" pitchFamily="66" charset="0"/>
              </a:rPr>
              <a:t>3  2</a:t>
            </a:r>
            <a:endParaRPr lang="en-GB" sz="4000" dirty="0">
              <a:latin typeface="Bradley Hand ITC" panose="03070402050302030203" pitchFamily="66" charset="0"/>
            </a:endParaRPr>
          </a:p>
        </p:txBody>
      </p:sp>
      <p:cxnSp>
        <p:nvCxnSpPr>
          <p:cNvPr id="15" name="Straight Arrow Connector 14"/>
          <p:cNvCxnSpPr/>
          <p:nvPr/>
        </p:nvCxnSpPr>
        <p:spPr>
          <a:xfrm flipV="1">
            <a:off x="2562225" y="4124325"/>
            <a:ext cx="762000" cy="675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171448" y="180975"/>
            <a:ext cx="1457325" cy="175432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dirty="0" smtClean="0"/>
              <a:t>Task 1:</a:t>
            </a:r>
          </a:p>
          <a:p>
            <a:endParaRPr lang="en-GB" dirty="0" smtClean="0"/>
          </a:p>
          <a:p>
            <a:pPr algn="ctr"/>
            <a:r>
              <a:rPr lang="en-GB" dirty="0" smtClean="0"/>
              <a:t>Written subtraction with no exchange</a:t>
            </a:r>
          </a:p>
        </p:txBody>
      </p:sp>
    </p:spTree>
    <p:extLst>
      <p:ext uri="{BB962C8B-B14F-4D97-AF65-F5344CB8AC3E}">
        <p14:creationId xmlns:p14="http://schemas.microsoft.com/office/powerpoint/2010/main" val="7888459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64682" y="400050"/>
            <a:ext cx="7960505" cy="5805487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10721" y="2324100"/>
            <a:ext cx="2940858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Now complete this ‘You do’.</a:t>
            </a:r>
          </a:p>
          <a:p>
            <a:endParaRPr lang="en-GB" dirty="0" smtClean="0"/>
          </a:p>
          <a:p>
            <a:r>
              <a:rPr lang="en-GB" dirty="0" smtClean="0"/>
              <a:t>If you have squared paper </a:t>
            </a:r>
          </a:p>
          <a:p>
            <a:r>
              <a:rPr lang="en-GB" dirty="0" smtClean="0"/>
              <a:t>please use that.</a:t>
            </a:r>
          </a:p>
          <a:p>
            <a:endParaRPr lang="en-GB" dirty="0" smtClean="0"/>
          </a:p>
          <a:p>
            <a:r>
              <a:rPr lang="en-GB" dirty="0" smtClean="0"/>
              <a:t>If not and you are able to print</a:t>
            </a:r>
            <a:r>
              <a:rPr lang="en-GB" dirty="0"/>
              <a:t> </a:t>
            </a:r>
            <a:r>
              <a:rPr lang="en-GB" dirty="0" smtClean="0"/>
              <a:t>squared paper then there is some blank squared paper saved to the website.</a:t>
            </a:r>
          </a:p>
          <a:p>
            <a:endParaRPr lang="en-GB" dirty="0"/>
          </a:p>
          <a:p>
            <a:r>
              <a:rPr lang="en-GB" dirty="0" smtClean="0"/>
              <a:t>If not, then just use blank paper.</a:t>
            </a:r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>
            <a:off x="171448" y="180975"/>
            <a:ext cx="1457325" cy="175432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dirty="0" smtClean="0"/>
              <a:t>Task 1:</a:t>
            </a:r>
          </a:p>
          <a:p>
            <a:endParaRPr lang="en-GB" dirty="0" smtClean="0"/>
          </a:p>
          <a:p>
            <a:pPr algn="ctr"/>
            <a:r>
              <a:rPr lang="en-GB" dirty="0" smtClean="0"/>
              <a:t>Written subtraction with no exchange</a:t>
            </a:r>
          </a:p>
        </p:txBody>
      </p:sp>
    </p:spTree>
    <p:extLst>
      <p:ext uri="{BB962C8B-B14F-4D97-AF65-F5344CB8AC3E}">
        <p14:creationId xmlns:p14="http://schemas.microsoft.com/office/powerpoint/2010/main" val="37473258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96577" y="428625"/>
            <a:ext cx="8523885" cy="5853112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71448" y="180975"/>
            <a:ext cx="1457325" cy="175432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dirty="0" smtClean="0"/>
              <a:t>Task 1:</a:t>
            </a:r>
          </a:p>
          <a:p>
            <a:endParaRPr lang="en-GB" dirty="0" smtClean="0"/>
          </a:p>
          <a:p>
            <a:pPr algn="ctr"/>
            <a:r>
              <a:rPr lang="en-GB" dirty="0" smtClean="0"/>
              <a:t>Written subtraction with no exchange</a:t>
            </a:r>
          </a:p>
        </p:txBody>
      </p:sp>
    </p:spTree>
    <p:extLst>
      <p:ext uri="{BB962C8B-B14F-4D97-AF65-F5344CB8AC3E}">
        <p14:creationId xmlns:p14="http://schemas.microsoft.com/office/powerpoint/2010/main" val="33913728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57192" y="419100"/>
            <a:ext cx="8215683" cy="565785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10721" y="2324100"/>
            <a:ext cx="294085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Now complete this ‘You do’ following the steps as you go.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71448" y="180975"/>
            <a:ext cx="1457325" cy="175432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dirty="0" smtClean="0"/>
              <a:t>Task 1:</a:t>
            </a:r>
          </a:p>
          <a:p>
            <a:endParaRPr lang="en-GB" dirty="0" smtClean="0"/>
          </a:p>
          <a:p>
            <a:pPr algn="ctr"/>
            <a:r>
              <a:rPr lang="en-GB" dirty="0" smtClean="0"/>
              <a:t>Written subtraction with no exchange</a:t>
            </a:r>
          </a:p>
        </p:txBody>
      </p:sp>
    </p:spTree>
    <p:extLst>
      <p:ext uri="{BB962C8B-B14F-4D97-AF65-F5344CB8AC3E}">
        <p14:creationId xmlns:p14="http://schemas.microsoft.com/office/powerpoint/2010/main" val="32909104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532109" y="420619"/>
            <a:ext cx="5691751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 smtClean="0"/>
              <a:t>Now it’s time to complete Task 1 </a:t>
            </a:r>
          </a:p>
          <a:p>
            <a:pPr algn="ctr"/>
            <a:r>
              <a:rPr lang="en-GB" sz="3200" dirty="0" smtClean="0"/>
              <a:t>Practice Tasks</a:t>
            </a:r>
            <a:r>
              <a:rPr lang="en-GB" dirty="0" smtClean="0"/>
              <a:t>.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66912" y="2784424"/>
            <a:ext cx="2645047" cy="2624138"/>
          </a:xfrm>
          <a:prstGeom prst="rect">
            <a:avLst/>
          </a:prstGeom>
        </p:spPr>
      </p:pic>
      <p:sp>
        <p:nvSpPr>
          <p:cNvPr id="5" name="Text Box 2"/>
          <p:cNvSpPr txBox="1">
            <a:spLocks noChangeArrowheads="1"/>
          </p:cNvSpPr>
          <p:nvPr/>
        </p:nvSpPr>
        <p:spPr bwMode="auto">
          <a:xfrm>
            <a:off x="6268539" y="2196164"/>
            <a:ext cx="4619423" cy="3537885"/>
          </a:xfrm>
          <a:prstGeom prst="rect">
            <a:avLst/>
          </a:prstGeom>
          <a:solidFill>
            <a:srgbClr val="FFFFFF"/>
          </a:solidFill>
          <a:ln w="31750" algn="ctr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b="1" i="0" u="sng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Practice 2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altLang="en-US" sz="1400" b="1" i="0" u="sng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Solve these calculations by using the </a:t>
            </a:r>
            <a:r>
              <a:rPr kumimoji="0" lang="en-GB" altLang="en-US" sz="1400" b="1" i="0" u="sng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formal written method </a:t>
            </a:r>
            <a:r>
              <a:rPr kumimoji="0" lang="en-GB" altLang="en-US" sz="1400" i="0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using squared paper if you can and following the steps on the slides</a:t>
            </a:r>
            <a:r>
              <a:rPr kumimoji="0" lang="en-GB" altLang="en-US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.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</a:pPr>
            <a:endParaRPr kumimoji="0" lang="en-GB" altLang="en-US" sz="24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</a:pPr>
            <a:r>
              <a:rPr kumimoji="0" lang="en-GB" alt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274  -  52 = 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</a:pPr>
            <a:r>
              <a:rPr kumimoji="0" lang="en-GB" alt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349  -  25 =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</a:pPr>
            <a:r>
              <a:rPr kumimoji="0" lang="en-GB" alt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882  - 350 =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</a:pPr>
            <a:r>
              <a:rPr kumimoji="0" lang="en-GB" alt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708  -  303 =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</a:pPr>
            <a:r>
              <a:rPr kumimoji="0" lang="en-GB" alt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995  -  425 =</a:t>
            </a:r>
            <a:endParaRPr kumimoji="0" lang="en-US" alt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966912" y="2129015"/>
            <a:ext cx="6096000" cy="70038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19000"/>
              </a:lnSpc>
              <a:spcAft>
                <a:spcPts val="600"/>
              </a:spcAft>
            </a:pPr>
            <a:r>
              <a:rPr lang="en-GB" u="sng" kern="1400" dirty="0">
                <a:solidFill>
                  <a:srgbClr val="000000"/>
                </a:solidFill>
                <a:latin typeface="Calibri" panose="020F0502020204030204" pitchFamily="34" charset="0"/>
              </a:rPr>
              <a:t>Practice 1</a:t>
            </a:r>
            <a:endParaRPr lang="en-GB" sz="1100" kern="1400" dirty="0" smtClean="0">
              <a:ln>
                <a:noFill/>
              </a:ln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  <a:p>
            <a:pPr>
              <a:lnSpc>
                <a:spcPct val="119000"/>
              </a:lnSpc>
              <a:spcAft>
                <a:spcPts val="600"/>
              </a:spcAft>
            </a:pPr>
            <a:r>
              <a:rPr lang="en-GB" sz="1100" kern="140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 </a:t>
            </a:r>
            <a:endParaRPr lang="en-GB" sz="1100" kern="1400" dirty="0">
              <a:ln>
                <a:noFill/>
              </a:ln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99228" y="5602306"/>
            <a:ext cx="11039369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On the next slide are the answers.</a:t>
            </a:r>
          </a:p>
          <a:p>
            <a:r>
              <a:rPr lang="en-GB" dirty="0" smtClean="0"/>
              <a:t>Remember, complete the practices first and then if you get any incorrect have a look to see where you went wrong. </a:t>
            </a:r>
          </a:p>
          <a:p>
            <a:r>
              <a:rPr lang="en-GB" dirty="0" smtClean="0"/>
              <a:t>Ask an adult to help you if you are unsure. </a:t>
            </a:r>
          </a:p>
          <a:p>
            <a:r>
              <a:rPr lang="en-GB" dirty="0" smtClean="0"/>
              <a:t>.</a:t>
            </a:r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171448" y="180975"/>
            <a:ext cx="1457325" cy="175432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dirty="0" smtClean="0"/>
              <a:t>Task 1:</a:t>
            </a:r>
          </a:p>
          <a:p>
            <a:endParaRPr lang="en-GB" dirty="0" smtClean="0"/>
          </a:p>
          <a:p>
            <a:pPr algn="ctr"/>
            <a:r>
              <a:rPr lang="en-GB" dirty="0" smtClean="0"/>
              <a:t>Written subtraction with no exchange</a:t>
            </a:r>
          </a:p>
        </p:txBody>
      </p:sp>
    </p:spTree>
    <p:extLst>
      <p:ext uri="{BB962C8B-B14F-4D97-AF65-F5344CB8AC3E}">
        <p14:creationId xmlns:p14="http://schemas.microsoft.com/office/powerpoint/2010/main" val="5836262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19475" y="186707"/>
            <a:ext cx="6715125" cy="6671293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35578" y="2506044"/>
            <a:ext cx="267432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800" dirty="0" smtClean="0">
                <a:solidFill>
                  <a:srgbClr val="FF0000"/>
                </a:solidFill>
              </a:rPr>
              <a:t>ANSWERS</a:t>
            </a:r>
            <a:endParaRPr lang="en-GB" sz="4800" dirty="0">
              <a:solidFill>
                <a:srgbClr val="FF00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71448" y="180975"/>
            <a:ext cx="1457325" cy="175432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dirty="0" smtClean="0"/>
              <a:t>Task 1:</a:t>
            </a:r>
          </a:p>
          <a:p>
            <a:endParaRPr lang="en-GB" dirty="0" smtClean="0"/>
          </a:p>
          <a:p>
            <a:pPr algn="ctr"/>
            <a:r>
              <a:rPr lang="en-GB" dirty="0" smtClean="0"/>
              <a:t>Written subtraction with no exchange</a:t>
            </a:r>
          </a:p>
        </p:txBody>
      </p:sp>
    </p:spTree>
    <p:extLst>
      <p:ext uri="{BB962C8B-B14F-4D97-AF65-F5344CB8AC3E}">
        <p14:creationId xmlns:p14="http://schemas.microsoft.com/office/powerpoint/2010/main" val="191489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57275" y="1047750"/>
            <a:ext cx="10677525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/>
              <a:t>Well done, you have now completed  Maths Task 1 </a:t>
            </a:r>
          </a:p>
          <a:p>
            <a:pPr algn="ctr"/>
            <a:r>
              <a:rPr lang="en-GB" sz="3600" dirty="0" smtClean="0">
                <a:sym typeface="Wingdings" panose="05000000000000000000" pitchFamily="2" charset="2"/>
              </a:rPr>
              <a:t> </a:t>
            </a:r>
          </a:p>
          <a:p>
            <a:pPr algn="ctr"/>
            <a:endParaRPr lang="en-GB" sz="3600" dirty="0">
              <a:sym typeface="Wingdings" panose="05000000000000000000" pitchFamily="2" charset="2"/>
            </a:endParaRPr>
          </a:p>
          <a:p>
            <a:pPr algn="ctr"/>
            <a:r>
              <a:rPr lang="en-GB" sz="3600" dirty="0" smtClean="0">
                <a:sym typeface="Wingdings" panose="05000000000000000000" pitchFamily="2" charset="2"/>
              </a:rPr>
              <a:t>Remember to complete a 5-A-Day every day (Mon – Fri) and then complete Task 2 and 3 later this week.</a:t>
            </a:r>
          </a:p>
          <a:p>
            <a:endParaRPr lang="en-GB" dirty="0">
              <a:sym typeface="Wingdings" panose="05000000000000000000" pitchFamily="2" charset="2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667098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Maths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66000"/>
                    </a14:imgEffect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450" y="195262"/>
            <a:ext cx="11588750" cy="65142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50059611"/>
              </p:ext>
            </p:extLst>
          </p:nvPr>
        </p:nvGraphicFramePr>
        <p:xfrm>
          <a:off x="1400175" y="1896269"/>
          <a:ext cx="9715500" cy="2712720"/>
        </p:xfrm>
        <a:graphic>
          <a:graphicData uri="http://schemas.openxmlformats.org/drawingml/2006/table">
            <a:tbl>
              <a:tblPr/>
              <a:tblGrid>
                <a:gridCol w="9715500">
                  <a:extLst>
                    <a:ext uri="{9D8B030D-6E8A-4147-A177-3AD203B41FA5}">
                      <a16:colId xmlns:a16="http://schemas.microsoft.com/office/drawing/2014/main" val="3570780354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n-GB" sz="4800" b="1" u="sng" dirty="0">
                          <a:solidFill>
                            <a:srgbClr val="000000"/>
                          </a:solidFill>
                          <a:effectLst/>
                          <a:latin typeface="Comic Sans MS" panose="030F0702030302020204" pitchFamily="66" charset="0"/>
                        </a:rPr>
                        <a:t>TLHT use written </a:t>
                      </a:r>
                      <a:r>
                        <a:rPr lang="en-GB" sz="4800" b="1" u="sng" dirty="0" smtClean="0">
                          <a:solidFill>
                            <a:srgbClr val="000000"/>
                          </a:solidFill>
                          <a:effectLst/>
                          <a:latin typeface="Comic Sans MS" panose="030F0702030302020204" pitchFamily="66" charset="0"/>
                        </a:rPr>
                        <a:t>subtraction</a:t>
                      </a:r>
                    </a:p>
                    <a:p>
                      <a:pPr algn="ctr"/>
                      <a:endParaRPr lang="en-GB" sz="4800" b="1" u="sng" dirty="0" smtClean="0">
                        <a:solidFill>
                          <a:srgbClr val="000000"/>
                        </a:solidFill>
                        <a:effectLst/>
                        <a:latin typeface="Comic Sans MS" panose="030F0702030302020204" pitchFamily="66" charset="0"/>
                      </a:endParaRPr>
                    </a:p>
                    <a:p>
                      <a:pPr algn="ctr"/>
                      <a:r>
                        <a:rPr lang="en-GB" sz="4800" b="1" u="sng" dirty="0" smtClean="0">
                          <a:solidFill>
                            <a:srgbClr val="000000"/>
                          </a:solidFill>
                          <a:effectLst/>
                          <a:latin typeface="Comic Sans MS" panose="030F0702030302020204" pitchFamily="66" charset="0"/>
                        </a:rPr>
                        <a:t>Task 2 </a:t>
                      </a:r>
                      <a:endParaRPr lang="en-GB" sz="4800" b="1" dirty="0">
                        <a:effectLst/>
                      </a:endParaRPr>
                    </a:p>
                    <a:p>
                      <a:r>
                        <a:rPr lang="en-GB" sz="1400" dirty="0">
                          <a:solidFill>
                            <a:srgbClr val="000000"/>
                          </a:solidFill>
                          <a:effectLst/>
                          <a:latin typeface="Comic Sans MS" panose="030F0702030302020204" pitchFamily="66" charset="0"/>
                        </a:rPr>
                        <a:t/>
                      </a:r>
                      <a:br>
                        <a:rPr lang="en-GB" sz="1400" dirty="0">
                          <a:solidFill>
                            <a:srgbClr val="000000"/>
                          </a:solidFill>
                          <a:effectLst/>
                          <a:latin typeface="Comic Sans MS" panose="030F0702030302020204" pitchFamily="66" charset="0"/>
                        </a:rPr>
                      </a:br>
                      <a:endParaRPr lang="en-GB" sz="1400" dirty="0">
                        <a:solidFill>
                          <a:srgbClr val="000000"/>
                        </a:solidFill>
                        <a:effectLst/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813927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14664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95662" y="82065"/>
            <a:ext cx="5205413" cy="812592"/>
          </a:xfrm>
          <a:prstGeom prst="rect">
            <a:avLst/>
          </a:prstGeom>
        </p:spPr>
      </p:pic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0535766"/>
              </p:ext>
            </p:extLst>
          </p:nvPr>
        </p:nvGraphicFramePr>
        <p:xfrm>
          <a:off x="2149743" y="1642904"/>
          <a:ext cx="6858000" cy="1271746"/>
        </p:xfrm>
        <a:graphic>
          <a:graphicData uri="http://schemas.openxmlformats.org/drawingml/2006/table">
            <a:tbl>
              <a:tblPr/>
              <a:tblGrid>
                <a:gridCol w="6858000">
                  <a:extLst>
                    <a:ext uri="{9D8B030D-6E8A-4147-A177-3AD203B41FA5}">
                      <a16:colId xmlns:a16="http://schemas.microsoft.com/office/drawing/2014/main" val="4243904652"/>
                    </a:ext>
                  </a:extLst>
                </a:gridCol>
              </a:tblGrid>
              <a:tr h="1271746">
                <a:tc>
                  <a:txBody>
                    <a:bodyPr/>
                    <a:lstStyle/>
                    <a:p>
                      <a:r>
                        <a:rPr lang="en-GB" sz="1700" dirty="0">
                          <a:solidFill>
                            <a:srgbClr val="000000"/>
                          </a:solidFill>
                          <a:effectLst/>
                          <a:latin typeface="Comic Sans MS" panose="030F0702030302020204" pitchFamily="66" charset="0"/>
                        </a:rPr>
                        <a:t>Step 1: put the first number at the top </a:t>
                      </a:r>
                      <a:endParaRPr lang="en-GB" dirty="0">
                        <a:effectLst/>
                      </a:endParaRPr>
                    </a:p>
                    <a:p>
                      <a:r>
                        <a:rPr lang="en-GB" sz="1700" dirty="0">
                          <a:solidFill>
                            <a:srgbClr val="000000"/>
                          </a:solidFill>
                          <a:effectLst/>
                          <a:latin typeface="Comic Sans MS" panose="030F0702030302020204" pitchFamily="66" charset="0"/>
                        </a:rPr>
                        <a:t>Step 2: put the next number underneath (make sure they line up) </a:t>
                      </a:r>
                      <a:endParaRPr lang="en-GB" dirty="0">
                        <a:effectLst/>
                      </a:endParaRPr>
                    </a:p>
                    <a:p>
                      <a:r>
                        <a:rPr lang="en-GB" sz="1700" dirty="0">
                          <a:solidFill>
                            <a:srgbClr val="000000"/>
                          </a:solidFill>
                          <a:effectLst/>
                          <a:latin typeface="Comic Sans MS" panose="030F0702030302020204" pitchFamily="66" charset="0"/>
                        </a:rPr>
                        <a:t>Step 3: draw the equal sign </a:t>
                      </a:r>
                      <a:endParaRPr lang="en-GB" dirty="0">
                        <a:effectLst/>
                      </a:endParaRPr>
                    </a:p>
                    <a:p>
                      <a:r>
                        <a:rPr lang="en-GB" sz="1700" dirty="0">
                          <a:solidFill>
                            <a:srgbClr val="000000"/>
                          </a:solidFill>
                          <a:effectLst/>
                          <a:latin typeface="Comic Sans MS" panose="030F0702030302020204" pitchFamily="66" charset="0"/>
                        </a:rPr>
                        <a:t>Step 4: draw the take away sign </a:t>
                      </a:r>
                      <a:endParaRPr lang="en-GB" sz="2400" dirty="0">
                        <a:effectLst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75578889"/>
                  </a:ext>
                </a:extLst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2038350" y="1158488"/>
            <a:ext cx="354039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Follow steps 1-4 the same as before</a:t>
            </a:r>
            <a:endParaRPr lang="en-GB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49742" y="3115459"/>
            <a:ext cx="6613257" cy="3693657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7797" y="3486150"/>
            <a:ext cx="2020553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 smtClean="0"/>
              <a:t>Step 5:</a:t>
            </a:r>
          </a:p>
          <a:p>
            <a:r>
              <a:rPr lang="en-GB" b="1" dirty="0" smtClean="0"/>
              <a:t>Draw out your HTO</a:t>
            </a:r>
          </a:p>
          <a:p>
            <a:r>
              <a:rPr lang="en-GB" b="1" dirty="0" smtClean="0"/>
              <a:t>Place Value chart</a:t>
            </a:r>
          </a:p>
        </p:txBody>
      </p:sp>
      <p:cxnSp>
        <p:nvCxnSpPr>
          <p:cNvPr id="9" name="Straight Arrow Connector 8"/>
          <p:cNvCxnSpPr/>
          <p:nvPr/>
        </p:nvCxnSpPr>
        <p:spPr>
          <a:xfrm>
            <a:off x="1876425" y="4219575"/>
            <a:ext cx="485775" cy="18990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6726103" y="3717459"/>
            <a:ext cx="203689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latin typeface="Bradley Hand ITC" panose="03070402050302030203" pitchFamily="66" charset="0"/>
              </a:rPr>
              <a:t>   H T  O</a:t>
            </a:r>
          </a:p>
          <a:p>
            <a:r>
              <a:rPr lang="en-GB" sz="3200" dirty="0">
                <a:latin typeface="Bradley Hand ITC" panose="03070402050302030203" pitchFamily="66" charset="0"/>
              </a:rPr>
              <a:t> </a:t>
            </a:r>
            <a:r>
              <a:rPr lang="en-GB" sz="3200" dirty="0" smtClean="0">
                <a:latin typeface="Bradley Hand ITC" panose="03070402050302030203" pitchFamily="66" charset="0"/>
              </a:rPr>
              <a:t>      3  2</a:t>
            </a:r>
          </a:p>
          <a:p>
            <a:r>
              <a:rPr lang="en-GB" sz="3200" dirty="0" smtClean="0">
                <a:latin typeface="Bradley Hand ITC" panose="03070402050302030203" pitchFamily="66" charset="0"/>
              </a:rPr>
              <a:t>-          5</a:t>
            </a:r>
            <a:endParaRPr lang="en-GB" sz="3200" dirty="0">
              <a:latin typeface="Bradley Hand ITC" panose="03070402050302030203" pitchFamily="66" charset="0"/>
            </a:endParaRPr>
          </a:p>
        </p:txBody>
      </p:sp>
      <p:cxnSp>
        <p:nvCxnSpPr>
          <p:cNvPr id="12" name="Straight Connector 11"/>
          <p:cNvCxnSpPr/>
          <p:nvPr/>
        </p:nvCxnSpPr>
        <p:spPr>
          <a:xfrm>
            <a:off x="7515225" y="5114925"/>
            <a:ext cx="809625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>
            <a:off x="7515225" y="5543550"/>
            <a:ext cx="809625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14"/>
          <p:cNvSpPr txBox="1"/>
          <p:nvPr/>
        </p:nvSpPr>
        <p:spPr>
          <a:xfrm>
            <a:off x="123825" y="82065"/>
            <a:ext cx="1457325" cy="175432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 smtClean="0"/>
              <a:t>Task 2:</a:t>
            </a:r>
          </a:p>
          <a:p>
            <a:endParaRPr lang="en-GB" dirty="0" smtClean="0"/>
          </a:p>
          <a:p>
            <a:pPr algn="ctr"/>
            <a:r>
              <a:rPr lang="en-GB" dirty="0" smtClean="0"/>
              <a:t>Written subtraction with one exchange</a:t>
            </a:r>
          </a:p>
        </p:txBody>
      </p:sp>
    </p:spTree>
    <p:extLst>
      <p:ext uri="{BB962C8B-B14F-4D97-AF65-F5344CB8AC3E}">
        <p14:creationId xmlns:p14="http://schemas.microsoft.com/office/powerpoint/2010/main" val="28020603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95662" y="82065"/>
            <a:ext cx="5205413" cy="812592"/>
          </a:xfrm>
          <a:prstGeom prst="rect">
            <a:avLst/>
          </a:prstGeom>
        </p:spPr>
      </p:pic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0535766"/>
              </p:ext>
            </p:extLst>
          </p:nvPr>
        </p:nvGraphicFramePr>
        <p:xfrm>
          <a:off x="2149743" y="1642904"/>
          <a:ext cx="6858000" cy="1271746"/>
        </p:xfrm>
        <a:graphic>
          <a:graphicData uri="http://schemas.openxmlformats.org/drawingml/2006/table">
            <a:tbl>
              <a:tblPr/>
              <a:tblGrid>
                <a:gridCol w="6858000">
                  <a:extLst>
                    <a:ext uri="{9D8B030D-6E8A-4147-A177-3AD203B41FA5}">
                      <a16:colId xmlns:a16="http://schemas.microsoft.com/office/drawing/2014/main" val="4243904652"/>
                    </a:ext>
                  </a:extLst>
                </a:gridCol>
              </a:tblGrid>
              <a:tr h="1271746">
                <a:tc>
                  <a:txBody>
                    <a:bodyPr/>
                    <a:lstStyle/>
                    <a:p>
                      <a:r>
                        <a:rPr lang="en-GB" sz="1700" dirty="0">
                          <a:solidFill>
                            <a:srgbClr val="000000"/>
                          </a:solidFill>
                          <a:effectLst/>
                          <a:latin typeface="Comic Sans MS" panose="030F0702030302020204" pitchFamily="66" charset="0"/>
                        </a:rPr>
                        <a:t>Step 1: put the first number at the top </a:t>
                      </a:r>
                      <a:endParaRPr lang="en-GB" dirty="0">
                        <a:effectLst/>
                      </a:endParaRPr>
                    </a:p>
                    <a:p>
                      <a:r>
                        <a:rPr lang="en-GB" sz="1700" dirty="0">
                          <a:solidFill>
                            <a:srgbClr val="000000"/>
                          </a:solidFill>
                          <a:effectLst/>
                          <a:latin typeface="Comic Sans MS" panose="030F0702030302020204" pitchFamily="66" charset="0"/>
                        </a:rPr>
                        <a:t>Step 2: put the next number underneath (make sure they line up) </a:t>
                      </a:r>
                      <a:endParaRPr lang="en-GB" dirty="0">
                        <a:effectLst/>
                      </a:endParaRPr>
                    </a:p>
                    <a:p>
                      <a:r>
                        <a:rPr lang="en-GB" sz="1700" dirty="0">
                          <a:solidFill>
                            <a:srgbClr val="000000"/>
                          </a:solidFill>
                          <a:effectLst/>
                          <a:latin typeface="Comic Sans MS" panose="030F0702030302020204" pitchFamily="66" charset="0"/>
                        </a:rPr>
                        <a:t>Step 3: draw the equal sign </a:t>
                      </a:r>
                      <a:endParaRPr lang="en-GB" dirty="0">
                        <a:effectLst/>
                      </a:endParaRPr>
                    </a:p>
                    <a:p>
                      <a:r>
                        <a:rPr lang="en-GB" sz="1700" dirty="0">
                          <a:solidFill>
                            <a:srgbClr val="000000"/>
                          </a:solidFill>
                          <a:effectLst/>
                          <a:latin typeface="Comic Sans MS" panose="030F0702030302020204" pitchFamily="66" charset="0"/>
                        </a:rPr>
                        <a:t>Step 4: draw the take away sign </a:t>
                      </a:r>
                      <a:endParaRPr lang="en-GB" sz="2400" dirty="0">
                        <a:effectLst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75578889"/>
                  </a:ext>
                </a:extLst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2038350" y="1158488"/>
            <a:ext cx="354039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Follow steps 1-4 the same as before</a:t>
            </a:r>
            <a:endParaRPr lang="en-GB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49742" y="3115459"/>
            <a:ext cx="6613257" cy="3693657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7797" y="3486150"/>
            <a:ext cx="2131945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/>
              <a:t>Step 6a:</a:t>
            </a:r>
          </a:p>
          <a:p>
            <a:r>
              <a:rPr lang="en-GB" b="1" dirty="0" smtClean="0"/>
              <a:t>Draw place value discs into the ones column for the top number</a:t>
            </a:r>
          </a:p>
        </p:txBody>
      </p:sp>
      <p:cxnSp>
        <p:nvCxnSpPr>
          <p:cNvPr id="9" name="Straight Arrow Connector 8"/>
          <p:cNvCxnSpPr/>
          <p:nvPr/>
        </p:nvCxnSpPr>
        <p:spPr>
          <a:xfrm flipV="1">
            <a:off x="1468706" y="4564409"/>
            <a:ext cx="3944337" cy="41633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6726103" y="3717459"/>
            <a:ext cx="203689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latin typeface="Bradley Hand ITC" panose="03070402050302030203" pitchFamily="66" charset="0"/>
              </a:rPr>
              <a:t>   H T  O</a:t>
            </a:r>
          </a:p>
          <a:p>
            <a:r>
              <a:rPr lang="en-GB" sz="3200" dirty="0">
                <a:latin typeface="Bradley Hand ITC" panose="03070402050302030203" pitchFamily="66" charset="0"/>
              </a:rPr>
              <a:t> </a:t>
            </a:r>
            <a:r>
              <a:rPr lang="en-GB" sz="3200" dirty="0" smtClean="0">
                <a:latin typeface="Bradley Hand ITC" panose="03070402050302030203" pitchFamily="66" charset="0"/>
              </a:rPr>
              <a:t>      3  2</a:t>
            </a:r>
          </a:p>
          <a:p>
            <a:r>
              <a:rPr lang="en-GB" sz="3200" dirty="0" smtClean="0">
                <a:latin typeface="Bradley Hand ITC" panose="03070402050302030203" pitchFamily="66" charset="0"/>
              </a:rPr>
              <a:t>-          5</a:t>
            </a:r>
            <a:endParaRPr lang="en-GB" sz="3200" dirty="0">
              <a:latin typeface="Bradley Hand ITC" panose="03070402050302030203" pitchFamily="66" charset="0"/>
            </a:endParaRPr>
          </a:p>
        </p:txBody>
      </p:sp>
      <p:cxnSp>
        <p:nvCxnSpPr>
          <p:cNvPr id="12" name="Straight Connector 11"/>
          <p:cNvCxnSpPr/>
          <p:nvPr/>
        </p:nvCxnSpPr>
        <p:spPr>
          <a:xfrm>
            <a:off x="7515225" y="5114925"/>
            <a:ext cx="809625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>
            <a:off x="7515225" y="5543550"/>
            <a:ext cx="809625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Oval 15"/>
          <p:cNvSpPr/>
          <p:nvPr/>
        </p:nvSpPr>
        <p:spPr>
          <a:xfrm>
            <a:off x="5413044" y="4386471"/>
            <a:ext cx="295275" cy="23163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/>
          <p:cNvSpPr/>
          <p:nvPr/>
        </p:nvSpPr>
        <p:spPr>
          <a:xfrm>
            <a:off x="5850730" y="4386471"/>
            <a:ext cx="295275" cy="23163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extBox 18"/>
          <p:cNvSpPr txBox="1"/>
          <p:nvPr/>
        </p:nvSpPr>
        <p:spPr>
          <a:xfrm>
            <a:off x="123825" y="82065"/>
            <a:ext cx="1457325" cy="175432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 smtClean="0"/>
              <a:t>Task 2:</a:t>
            </a:r>
          </a:p>
          <a:p>
            <a:endParaRPr lang="en-GB" dirty="0" smtClean="0"/>
          </a:p>
          <a:p>
            <a:pPr algn="ctr"/>
            <a:r>
              <a:rPr lang="en-GB" dirty="0" smtClean="0"/>
              <a:t>Written subtraction with one exchange</a:t>
            </a:r>
          </a:p>
        </p:txBody>
      </p:sp>
    </p:spTree>
    <p:extLst>
      <p:ext uri="{BB962C8B-B14F-4D97-AF65-F5344CB8AC3E}">
        <p14:creationId xmlns:p14="http://schemas.microsoft.com/office/powerpoint/2010/main" val="16703535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23825" y="82065"/>
            <a:ext cx="1457325" cy="175432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 smtClean="0"/>
              <a:t>Task 2:</a:t>
            </a:r>
          </a:p>
          <a:p>
            <a:endParaRPr lang="en-GB" dirty="0" smtClean="0"/>
          </a:p>
          <a:p>
            <a:pPr algn="ctr"/>
            <a:r>
              <a:rPr lang="en-GB" dirty="0" smtClean="0"/>
              <a:t>Written subtraction with one exchange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95662" y="82065"/>
            <a:ext cx="5205413" cy="812592"/>
          </a:xfrm>
          <a:prstGeom prst="rect">
            <a:avLst/>
          </a:prstGeom>
        </p:spPr>
      </p:pic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95612725"/>
              </p:ext>
            </p:extLst>
          </p:nvPr>
        </p:nvGraphicFramePr>
        <p:xfrm>
          <a:off x="2149743" y="1642904"/>
          <a:ext cx="6858000" cy="1271746"/>
        </p:xfrm>
        <a:graphic>
          <a:graphicData uri="http://schemas.openxmlformats.org/drawingml/2006/table">
            <a:tbl>
              <a:tblPr/>
              <a:tblGrid>
                <a:gridCol w="6858000">
                  <a:extLst>
                    <a:ext uri="{9D8B030D-6E8A-4147-A177-3AD203B41FA5}">
                      <a16:colId xmlns:a16="http://schemas.microsoft.com/office/drawing/2014/main" val="4243904652"/>
                    </a:ext>
                  </a:extLst>
                </a:gridCol>
              </a:tblGrid>
              <a:tr h="1271746">
                <a:tc>
                  <a:txBody>
                    <a:bodyPr/>
                    <a:lstStyle/>
                    <a:p>
                      <a:r>
                        <a:rPr lang="en-GB" sz="1700" dirty="0">
                          <a:solidFill>
                            <a:srgbClr val="000000"/>
                          </a:solidFill>
                          <a:effectLst/>
                          <a:latin typeface="Comic Sans MS" panose="030F0702030302020204" pitchFamily="66" charset="0"/>
                        </a:rPr>
                        <a:t>Step 1: </a:t>
                      </a:r>
                      <a:r>
                        <a:rPr lang="en-GB" sz="1700" dirty="0" smtClean="0">
                          <a:solidFill>
                            <a:srgbClr val="000000"/>
                          </a:solidFill>
                          <a:effectLst/>
                          <a:latin typeface="Comic Sans MS" panose="030F0702030302020204" pitchFamily="66" charset="0"/>
                        </a:rPr>
                        <a:t>put </a:t>
                      </a:r>
                      <a:r>
                        <a:rPr lang="en-GB" sz="1700" dirty="0">
                          <a:solidFill>
                            <a:srgbClr val="000000"/>
                          </a:solidFill>
                          <a:effectLst/>
                          <a:latin typeface="Comic Sans MS" panose="030F0702030302020204" pitchFamily="66" charset="0"/>
                        </a:rPr>
                        <a:t>the first number at the top </a:t>
                      </a:r>
                      <a:endParaRPr lang="en-GB" dirty="0">
                        <a:effectLst/>
                      </a:endParaRPr>
                    </a:p>
                    <a:p>
                      <a:r>
                        <a:rPr lang="en-GB" sz="1700" dirty="0">
                          <a:solidFill>
                            <a:srgbClr val="000000"/>
                          </a:solidFill>
                          <a:effectLst/>
                          <a:latin typeface="Comic Sans MS" panose="030F0702030302020204" pitchFamily="66" charset="0"/>
                        </a:rPr>
                        <a:t>Step 2: put the next number underneath (make sure they line up) </a:t>
                      </a:r>
                      <a:endParaRPr lang="en-GB" dirty="0">
                        <a:effectLst/>
                      </a:endParaRPr>
                    </a:p>
                    <a:p>
                      <a:r>
                        <a:rPr lang="en-GB" sz="1700" dirty="0">
                          <a:solidFill>
                            <a:srgbClr val="000000"/>
                          </a:solidFill>
                          <a:effectLst/>
                          <a:latin typeface="Comic Sans MS" panose="030F0702030302020204" pitchFamily="66" charset="0"/>
                        </a:rPr>
                        <a:t>Step 3: draw the equal sign </a:t>
                      </a:r>
                      <a:endParaRPr lang="en-GB" dirty="0">
                        <a:effectLst/>
                      </a:endParaRPr>
                    </a:p>
                    <a:p>
                      <a:r>
                        <a:rPr lang="en-GB" sz="1700" dirty="0">
                          <a:solidFill>
                            <a:srgbClr val="000000"/>
                          </a:solidFill>
                          <a:effectLst/>
                          <a:latin typeface="Comic Sans MS" panose="030F0702030302020204" pitchFamily="66" charset="0"/>
                        </a:rPr>
                        <a:t>Step 4: draw the take away sign </a:t>
                      </a:r>
                      <a:endParaRPr lang="en-GB" sz="2400" dirty="0">
                        <a:effectLst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75578889"/>
                  </a:ext>
                </a:extLst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2038350" y="1158488"/>
            <a:ext cx="354039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Follow steps 1-4 the same as before</a:t>
            </a:r>
            <a:endParaRPr lang="en-GB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49742" y="3115459"/>
            <a:ext cx="6613257" cy="3693657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7797" y="3486150"/>
            <a:ext cx="2131945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/>
              <a:t>Step 6b:</a:t>
            </a:r>
          </a:p>
          <a:p>
            <a:r>
              <a:rPr lang="en-GB" b="1" dirty="0" smtClean="0"/>
              <a:t>Draw place value discs into the tens column for the top number</a:t>
            </a:r>
          </a:p>
        </p:txBody>
      </p:sp>
      <p:cxnSp>
        <p:nvCxnSpPr>
          <p:cNvPr id="9" name="Straight Arrow Connector 8"/>
          <p:cNvCxnSpPr/>
          <p:nvPr/>
        </p:nvCxnSpPr>
        <p:spPr>
          <a:xfrm flipV="1">
            <a:off x="1152695" y="4564409"/>
            <a:ext cx="2783465" cy="16951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6726103" y="3717459"/>
            <a:ext cx="203689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latin typeface="Bradley Hand ITC" panose="03070402050302030203" pitchFamily="66" charset="0"/>
              </a:rPr>
              <a:t>   H T  O</a:t>
            </a:r>
          </a:p>
          <a:p>
            <a:r>
              <a:rPr lang="en-GB" sz="3200" dirty="0">
                <a:latin typeface="Bradley Hand ITC" panose="03070402050302030203" pitchFamily="66" charset="0"/>
              </a:rPr>
              <a:t> </a:t>
            </a:r>
            <a:r>
              <a:rPr lang="en-GB" sz="3200" dirty="0" smtClean="0">
                <a:latin typeface="Bradley Hand ITC" panose="03070402050302030203" pitchFamily="66" charset="0"/>
              </a:rPr>
              <a:t>      3  2</a:t>
            </a:r>
          </a:p>
          <a:p>
            <a:r>
              <a:rPr lang="en-GB" sz="3200" dirty="0" smtClean="0">
                <a:latin typeface="Bradley Hand ITC" panose="03070402050302030203" pitchFamily="66" charset="0"/>
              </a:rPr>
              <a:t>-          5</a:t>
            </a:r>
            <a:endParaRPr lang="en-GB" sz="3200" dirty="0">
              <a:latin typeface="Bradley Hand ITC" panose="03070402050302030203" pitchFamily="66" charset="0"/>
            </a:endParaRPr>
          </a:p>
        </p:txBody>
      </p:sp>
      <p:cxnSp>
        <p:nvCxnSpPr>
          <p:cNvPr id="12" name="Straight Connector 11"/>
          <p:cNvCxnSpPr/>
          <p:nvPr/>
        </p:nvCxnSpPr>
        <p:spPr>
          <a:xfrm>
            <a:off x="7515225" y="5114925"/>
            <a:ext cx="809625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>
            <a:off x="7515225" y="5543550"/>
            <a:ext cx="809625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Oval 15"/>
          <p:cNvSpPr/>
          <p:nvPr/>
        </p:nvSpPr>
        <p:spPr>
          <a:xfrm>
            <a:off x="5413044" y="4386471"/>
            <a:ext cx="295275" cy="23163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/>
          <p:cNvSpPr/>
          <p:nvPr/>
        </p:nvSpPr>
        <p:spPr>
          <a:xfrm>
            <a:off x="5850730" y="4386471"/>
            <a:ext cx="295275" cy="23163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/>
          <p:cNvSpPr/>
          <p:nvPr/>
        </p:nvSpPr>
        <p:spPr>
          <a:xfrm>
            <a:off x="4270243" y="4730651"/>
            <a:ext cx="295275" cy="23163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Oval 18"/>
          <p:cNvSpPr/>
          <p:nvPr/>
        </p:nvSpPr>
        <p:spPr>
          <a:xfrm>
            <a:off x="4608877" y="4412977"/>
            <a:ext cx="295275" cy="23163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Oval 19"/>
          <p:cNvSpPr/>
          <p:nvPr/>
        </p:nvSpPr>
        <p:spPr>
          <a:xfrm>
            <a:off x="4233551" y="4412977"/>
            <a:ext cx="295275" cy="23163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80639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23825" y="82065"/>
            <a:ext cx="1457325" cy="175432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 smtClean="0"/>
              <a:t>Task 2:</a:t>
            </a:r>
          </a:p>
          <a:p>
            <a:endParaRPr lang="en-GB" dirty="0" smtClean="0"/>
          </a:p>
          <a:p>
            <a:pPr algn="ctr"/>
            <a:r>
              <a:rPr lang="en-GB" dirty="0" smtClean="0"/>
              <a:t>Written subtraction with one exchange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95662" y="82065"/>
            <a:ext cx="5205413" cy="812592"/>
          </a:xfrm>
          <a:prstGeom prst="rect">
            <a:avLst/>
          </a:prstGeom>
        </p:spPr>
      </p:pic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95612725"/>
              </p:ext>
            </p:extLst>
          </p:nvPr>
        </p:nvGraphicFramePr>
        <p:xfrm>
          <a:off x="2149743" y="1642904"/>
          <a:ext cx="6858000" cy="1271746"/>
        </p:xfrm>
        <a:graphic>
          <a:graphicData uri="http://schemas.openxmlformats.org/drawingml/2006/table">
            <a:tbl>
              <a:tblPr/>
              <a:tblGrid>
                <a:gridCol w="6858000">
                  <a:extLst>
                    <a:ext uri="{9D8B030D-6E8A-4147-A177-3AD203B41FA5}">
                      <a16:colId xmlns:a16="http://schemas.microsoft.com/office/drawing/2014/main" val="4243904652"/>
                    </a:ext>
                  </a:extLst>
                </a:gridCol>
              </a:tblGrid>
              <a:tr h="1271746">
                <a:tc>
                  <a:txBody>
                    <a:bodyPr/>
                    <a:lstStyle/>
                    <a:p>
                      <a:r>
                        <a:rPr lang="en-GB" sz="1700" dirty="0">
                          <a:solidFill>
                            <a:srgbClr val="000000"/>
                          </a:solidFill>
                          <a:effectLst/>
                          <a:latin typeface="Comic Sans MS" panose="030F0702030302020204" pitchFamily="66" charset="0"/>
                        </a:rPr>
                        <a:t>Step 1: </a:t>
                      </a:r>
                      <a:r>
                        <a:rPr lang="en-GB" sz="1700" dirty="0" smtClean="0">
                          <a:solidFill>
                            <a:srgbClr val="000000"/>
                          </a:solidFill>
                          <a:effectLst/>
                          <a:latin typeface="Comic Sans MS" panose="030F0702030302020204" pitchFamily="66" charset="0"/>
                        </a:rPr>
                        <a:t>put </a:t>
                      </a:r>
                      <a:r>
                        <a:rPr lang="en-GB" sz="1700" dirty="0">
                          <a:solidFill>
                            <a:srgbClr val="000000"/>
                          </a:solidFill>
                          <a:effectLst/>
                          <a:latin typeface="Comic Sans MS" panose="030F0702030302020204" pitchFamily="66" charset="0"/>
                        </a:rPr>
                        <a:t>the first number at the top </a:t>
                      </a:r>
                      <a:endParaRPr lang="en-GB" dirty="0">
                        <a:effectLst/>
                      </a:endParaRPr>
                    </a:p>
                    <a:p>
                      <a:r>
                        <a:rPr lang="en-GB" sz="1700" dirty="0">
                          <a:solidFill>
                            <a:srgbClr val="000000"/>
                          </a:solidFill>
                          <a:effectLst/>
                          <a:latin typeface="Comic Sans MS" panose="030F0702030302020204" pitchFamily="66" charset="0"/>
                        </a:rPr>
                        <a:t>Step 2: put the next number underneath (make sure they line up) </a:t>
                      </a:r>
                      <a:endParaRPr lang="en-GB" dirty="0">
                        <a:effectLst/>
                      </a:endParaRPr>
                    </a:p>
                    <a:p>
                      <a:r>
                        <a:rPr lang="en-GB" sz="1700" dirty="0">
                          <a:solidFill>
                            <a:srgbClr val="000000"/>
                          </a:solidFill>
                          <a:effectLst/>
                          <a:latin typeface="Comic Sans MS" panose="030F0702030302020204" pitchFamily="66" charset="0"/>
                        </a:rPr>
                        <a:t>Step 3: draw the equal sign </a:t>
                      </a:r>
                      <a:endParaRPr lang="en-GB" dirty="0">
                        <a:effectLst/>
                      </a:endParaRPr>
                    </a:p>
                    <a:p>
                      <a:r>
                        <a:rPr lang="en-GB" sz="1700" dirty="0">
                          <a:solidFill>
                            <a:srgbClr val="000000"/>
                          </a:solidFill>
                          <a:effectLst/>
                          <a:latin typeface="Comic Sans MS" panose="030F0702030302020204" pitchFamily="66" charset="0"/>
                        </a:rPr>
                        <a:t>Step 4: draw the take away sign </a:t>
                      </a:r>
                      <a:endParaRPr lang="en-GB" sz="2400" dirty="0">
                        <a:effectLst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75578889"/>
                  </a:ext>
                </a:extLst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2038350" y="1158488"/>
            <a:ext cx="354039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Follow steps 1-4 the same as before</a:t>
            </a:r>
            <a:endParaRPr lang="en-GB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49742" y="3115459"/>
            <a:ext cx="6613257" cy="3693657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5304" y="3093809"/>
            <a:ext cx="2131945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/>
              <a:t>Step 7a:</a:t>
            </a:r>
          </a:p>
          <a:p>
            <a:r>
              <a:rPr lang="en-GB" b="1" dirty="0" smtClean="0"/>
              <a:t>Ones column first but 2 – 5 can not be done.</a:t>
            </a:r>
          </a:p>
          <a:p>
            <a:r>
              <a:rPr lang="en-GB" b="1" dirty="0" smtClean="0"/>
              <a:t>Exchange and rename from the tens column.</a:t>
            </a:r>
          </a:p>
          <a:p>
            <a:endParaRPr lang="en-GB" b="1" dirty="0"/>
          </a:p>
          <a:p>
            <a:endParaRPr lang="en-GB" b="1" dirty="0" smtClean="0"/>
          </a:p>
        </p:txBody>
      </p:sp>
      <p:sp>
        <p:nvSpPr>
          <p:cNvPr id="10" name="TextBox 9"/>
          <p:cNvSpPr txBox="1"/>
          <p:nvPr/>
        </p:nvSpPr>
        <p:spPr>
          <a:xfrm>
            <a:off x="6726103" y="3717459"/>
            <a:ext cx="203689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latin typeface="Bradley Hand ITC" panose="03070402050302030203" pitchFamily="66" charset="0"/>
              </a:rPr>
              <a:t>   H T  O</a:t>
            </a:r>
          </a:p>
          <a:p>
            <a:r>
              <a:rPr lang="en-GB" sz="3200" dirty="0">
                <a:latin typeface="Bradley Hand ITC" panose="03070402050302030203" pitchFamily="66" charset="0"/>
              </a:rPr>
              <a:t> </a:t>
            </a:r>
            <a:r>
              <a:rPr lang="en-GB" sz="3200" dirty="0" smtClean="0">
                <a:latin typeface="Bradley Hand ITC" panose="03070402050302030203" pitchFamily="66" charset="0"/>
              </a:rPr>
              <a:t>      3  2</a:t>
            </a:r>
          </a:p>
          <a:p>
            <a:r>
              <a:rPr lang="en-GB" sz="3200" dirty="0" smtClean="0">
                <a:latin typeface="Bradley Hand ITC" panose="03070402050302030203" pitchFamily="66" charset="0"/>
              </a:rPr>
              <a:t>-          5</a:t>
            </a:r>
            <a:endParaRPr lang="en-GB" sz="3200" dirty="0">
              <a:latin typeface="Bradley Hand ITC" panose="03070402050302030203" pitchFamily="66" charset="0"/>
            </a:endParaRPr>
          </a:p>
        </p:txBody>
      </p:sp>
      <p:cxnSp>
        <p:nvCxnSpPr>
          <p:cNvPr id="12" name="Straight Connector 11"/>
          <p:cNvCxnSpPr/>
          <p:nvPr/>
        </p:nvCxnSpPr>
        <p:spPr>
          <a:xfrm>
            <a:off x="7515225" y="5114925"/>
            <a:ext cx="809625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>
            <a:off x="7515225" y="5543550"/>
            <a:ext cx="809625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Oval 15"/>
          <p:cNvSpPr/>
          <p:nvPr/>
        </p:nvSpPr>
        <p:spPr>
          <a:xfrm>
            <a:off x="5413044" y="4386471"/>
            <a:ext cx="295275" cy="23163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/>
          <p:cNvSpPr/>
          <p:nvPr/>
        </p:nvSpPr>
        <p:spPr>
          <a:xfrm>
            <a:off x="5850730" y="4386471"/>
            <a:ext cx="295275" cy="23163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/>
          <p:cNvSpPr/>
          <p:nvPr/>
        </p:nvSpPr>
        <p:spPr>
          <a:xfrm>
            <a:off x="4270243" y="4730651"/>
            <a:ext cx="295275" cy="23163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Oval 18"/>
          <p:cNvSpPr/>
          <p:nvPr/>
        </p:nvSpPr>
        <p:spPr>
          <a:xfrm>
            <a:off x="4608877" y="4412977"/>
            <a:ext cx="295275" cy="23163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Oval 19"/>
          <p:cNvSpPr/>
          <p:nvPr/>
        </p:nvSpPr>
        <p:spPr>
          <a:xfrm>
            <a:off x="4233551" y="4412977"/>
            <a:ext cx="295275" cy="23163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1" name="Straight Connector 10"/>
          <p:cNvCxnSpPr/>
          <p:nvPr/>
        </p:nvCxnSpPr>
        <p:spPr>
          <a:xfrm flipH="1">
            <a:off x="4233551" y="4730651"/>
            <a:ext cx="375327" cy="23163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515225" y="4365114"/>
            <a:ext cx="375327" cy="23163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Rectangle 14"/>
          <p:cNvSpPr/>
          <p:nvPr/>
        </p:nvSpPr>
        <p:spPr>
          <a:xfrm>
            <a:off x="9271891" y="2497470"/>
            <a:ext cx="2504350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b="1" dirty="0" smtClean="0"/>
              <a:t>First cross through one place value disc in the tens column.</a:t>
            </a:r>
          </a:p>
          <a:p>
            <a:endParaRPr lang="en-GB" b="1" dirty="0" smtClean="0"/>
          </a:p>
          <a:p>
            <a:r>
              <a:rPr lang="en-GB" b="1" dirty="0" smtClean="0"/>
              <a:t>Then cross through the number in the tens column.</a:t>
            </a:r>
          </a:p>
          <a:p>
            <a:endParaRPr lang="en-GB" b="1" dirty="0"/>
          </a:p>
          <a:p>
            <a:r>
              <a:rPr lang="en-GB" b="1" dirty="0" smtClean="0"/>
              <a:t>Then count the remaining discs in the tens column and write the number in front of the 3.</a:t>
            </a:r>
            <a:endParaRPr lang="en-GB" b="1" dirty="0" smtClean="0"/>
          </a:p>
        </p:txBody>
      </p:sp>
      <p:cxnSp>
        <p:nvCxnSpPr>
          <p:cNvPr id="26" name="Straight Arrow Connector 25"/>
          <p:cNvCxnSpPr/>
          <p:nvPr/>
        </p:nvCxnSpPr>
        <p:spPr>
          <a:xfrm flipH="1">
            <a:off x="4676775" y="3115459"/>
            <a:ext cx="4330968" cy="173101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Arrow Connector 27"/>
          <p:cNvCxnSpPr/>
          <p:nvPr/>
        </p:nvCxnSpPr>
        <p:spPr>
          <a:xfrm flipH="1">
            <a:off x="7920037" y="3849360"/>
            <a:ext cx="1230116" cy="43201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Arrow Connector 32"/>
          <p:cNvCxnSpPr/>
          <p:nvPr/>
        </p:nvCxnSpPr>
        <p:spPr>
          <a:xfrm flipH="1" flipV="1">
            <a:off x="7781925" y="4596750"/>
            <a:ext cx="1368228" cy="43245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TextBox 33"/>
          <p:cNvSpPr txBox="1"/>
          <p:nvPr/>
        </p:nvSpPr>
        <p:spPr>
          <a:xfrm>
            <a:off x="7320658" y="4180448"/>
            <a:ext cx="1809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>
                <a:latin typeface="Bradley Hand ITC" panose="03070402050302030203" pitchFamily="66" charset="0"/>
              </a:rPr>
              <a:t>2</a:t>
            </a:r>
            <a:endParaRPr lang="en-GB" b="1" dirty="0">
              <a:latin typeface="Bradley Hand ITC" panose="03070402050302030203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030059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23825" y="82065"/>
            <a:ext cx="1457325" cy="175432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 smtClean="0"/>
              <a:t>Task 2:</a:t>
            </a:r>
          </a:p>
          <a:p>
            <a:endParaRPr lang="en-GB" dirty="0" smtClean="0"/>
          </a:p>
          <a:p>
            <a:pPr algn="ctr"/>
            <a:r>
              <a:rPr lang="en-GB" dirty="0" smtClean="0"/>
              <a:t>Written subtraction with one exchange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95662" y="82065"/>
            <a:ext cx="5205413" cy="812592"/>
          </a:xfrm>
          <a:prstGeom prst="rect">
            <a:avLst/>
          </a:prstGeom>
        </p:spPr>
      </p:pic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95612725"/>
              </p:ext>
            </p:extLst>
          </p:nvPr>
        </p:nvGraphicFramePr>
        <p:xfrm>
          <a:off x="2149743" y="1642904"/>
          <a:ext cx="6858000" cy="1271746"/>
        </p:xfrm>
        <a:graphic>
          <a:graphicData uri="http://schemas.openxmlformats.org/drawingml/2006/table">
            <a:tbl>
              <a:tblPr/>
              <a:tblGrid>
                <a:gridCol w="6858000">
                  <a:extLst>
                    <a:ext uri="{9D8B030D-6E8A-4147-A177-3AD203B41FA5}">
                      <a16:colId xmlns:a16="http://schemas.microsoft.com/office/drawing/2014/main" val="4243904652"/>
                    </a:ext>
                  </a:extLst>
                </a:gridCol>
              </a:tblGrid>
              <a:tr h="1271746">
                <a:tc>
                  <a:txBody>
                    <a:bodyPr/>
                    <a:lstStyle/>
                    <a:p>
                      <a:r>
                        <a:rPr lang="en-GB" sz="1700" dirty="0">
                          <a:solidFill>
                            <a:srgbClr val="000000"/>
                          </a:solidFill>
                          <a:effectLst/>
                          <a:latin typeface="Comic Sans MS" panose="030F0702030302020204" pitchFamily="66" charset="0"/>
                        </a:rPr>
                        <a:t>Step 1: </a:t>
                      </a:r>
                      <a:r>
                        <a:rPr lang="en-GB" sz="1700" dirty="0" smtClean="0">
                          <a:solidFill>
                            <a:srgbClr val="000000"/>
                          </a:solidFill>
                          <a:effectLst/>
                          <a:latin typeface="Comic Sans MS" panose="030F0702030302020204" pitchFamily="66" charset="0"/>
                        </a:rPr>
                        <a:t>put </a:t>
                      </a:r>
                      <a:r>
                        <a:rPr lang="en-GB" sz="1700" dirty="0">
                          <a:solidFill>
                            <a:srgbClr val="000000"/>
                          </a:solidFill>
                          <a:effectLst/>
                          <a:latin typeface="Comic Sans MS" panose="030F0702030302020204" pitchFamily="66" charset="0"/>
                        </a:rPr>
                        <a:t>the first number at the top </a:t>
                      </a:r>
                      <a:endParaRPr lang="en-GB" dirty="0">
                        <a:effectLst/>
                      </a:endParaRPr>
                    </a:p>
                    <a:p>
                      <a:r>
                        <a:rPr lang="en-GB" sz="1700" dirty="0">
                          <a:solidFill>
                            <a:srgbClr val="000000"/>
                          </a:solidFill>
                          <a:effectLst/>
                          <a:latin typeface="Comic Sans MS" panose="030F0702030302020204" pitchFamily="66" charset="0"/>
                        </a:rPr>
                        <a:t>Step 2: put the next number underneath (make sure they line up) </a:t>
                      </a:r>
                      <a:endParaRPr lang="en-GB" dirty="0">
                        <a:effectLst/>
                      </a:endParaRPr>
                    </a:p>
                    <a:p>
                      <a:r>
                        <a:rPr lang="en-GB" sz="1700" dirty="0">
                          <a:solidFill>
                            <a:srgbClr val="000000"/>
                          </a:solidFill>
                          <a:effectLst/>
                          <a:latin typeface="Comic Sans MS" panose="030F0702030302020204" pitchFamily="66" charset="0"/>
                        </a:rPr>
                        <a:t>Step 3: draw the equal sign </a:t>
                      </a:r>
                      <a:endParaRPr lang="en-GB" dirty="0">
                        <a:effectLst/>
                      </a:endParaRPr>
                    </a:p>
                    <a:p>
                      <a:r>
                        <a:rPr lang="en-GB" sz="1700" dirty="0">
                          <a:solidFill>
                            <a:srgbClr val="000000"/>
                          </a:solidFill>
                          <a:effectLst/>
                          <a:latin typeface="Comic Sans MS" panose="030F0702030302020204" pitchFamily="66" charset="0"/>
                        </a:rPr>
                        <a:t>Step 4: draw the take away sign </a:t>
                      </a:r>
                      <a:endParaRPr lang="en-GB" sz="2400" dirty="0">
                        <a:effectLst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75578889"/>
                  </a:ext>
                </a:extLst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2038350" y="1158488"/>
            <a:ext cx="354039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Follow steps 1-4 the same as before</a:t>
            </a:r>
            <a:endParaRPr lang="en-GB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49742" y="3115459"/>
            <a:ext cx="6613257" cy="3693657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5304" y="3093809"/>
            <a:ext cx="2131945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/>
              <a:t>Step 7b:</a:t>
            </a:r>
          </a:p>
          <a:p>
            <a:r>
              <a:rPr lang="en-GB" b="1" dirty="0" smtClean="0"/>
              <a:t>Ones column first but 2 – 5 can not be done.</a:t>
            </a:r>
          </a:p>
          <a:p>
            <a:r>
              <a:rPr lang="en-GB" b="1" dirty="0" smtClean="0"/>
              <a:t>Exchange and rename from the tens column.</a:t>
            </a:r>
          </a:p>
          <a:p>
            <a:endParaRPr lang="en-GB" b="1" dirty="0"/>
          </a:p>
          <a:p>
            <a:endParaRPr lang="en-GB" b="1" dirty="0" smtClean="0"/>
          </a:p>
        </p:txBody>
      </p:sp>
      <p:sp>
        <p:nvSpPr>
          <p:cNvPr id="10" name="TextBox 9"/>
          <p:cNvSpPr txBox="1"/>
          <p:nvPr/>
        </p:nvSpPr>
        <p:spPr>
          <a:xfrm>
            <a:off x="6726103" y="3717459"/>
            <a:ext cx="203689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latin typeface="Bradley Hand ITC" panose="03070402050302030203" pitchFamily="66" charset="0"/>
              </a:rPr>
              <a:t>   H T  O</a:t>
            </a:r>
          </a:p>
          <a:p>
            <a:r>
              <a:rPr lang="en-GB" sz="3200" dirty="0">
                <a:latin typeface="Bradley Hand ITC" panose="03070402050302030203" pitchFamily="66" charset="0"/>
              </a:rPr>
              <a:t> </a:t>
            </a:r>
            <a:r>
              <a:rPr lang="en-GB" sz="3200" dirty="0" smtClean="0">
                <a:latin typeface="Bradley Hand ITC" panose="03070402050302030203" pitchFamily="66" charset="0"/>
              </a:rPr>
              <a:t>      3  2</a:t>
            </a:r>
          </a:p>
          <a:p>
            <a:r>
              <a:rPr lang="en-GB" sz="3200" dirty="0" smtClean="0">
                <a:latin typeface="Bradley Hand ITC" panose="03070402050302030203" pitchFamily="66" charset="0"/>
              </a:rPr>
              <a:t>-          5</a:t>
            </a:r>
            <a:endParaRPr lang="en-GB" sz="3200" dirty="0">
              <a:latin typeface="Bradley Hand ITC" panose="03070402050302030203" pitchFamily="66" charset="0"/>
            </a:endParaRPr>
          </a:p>
        </p:txBody>
      </p:sp>
      <p:cxnSp>
        <p:nvCxnSpPr>
          <p:cNvPr id="12" name="Straight Connector 11"/>
          <p:cNvCxnSpPr/>
          <p:nvPr/>
        </p:nvCxnSpPr>
        <p:spPr>
          <a:xfrm>
            <a:off x="7515225" y="5114925"/>
            <a:ext cx="809625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>
            <a:off x="7515225" y="5543550"/>
            <a:ext cx="809625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Oval 15"/>
          <p:cNvSpPr/>
          <p:nvPr/>
        </p:nvSpPr>
        <p:spPr>
          <a:xfrm>
            <a:off x="5413044" y="4386471"/>
            <a:ext cx="295275" cy="23163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/>
          <p:cNvSpPr/>
          <p:nvPr/>
        </p:nvSpPr>
        <p:spPr>
          <a:xfrm>
            <a:off x="5850730" y="4386471"/>
            <a:ext cx="295275" cy="23163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/>
          <p:cNvSpPr/>
          <p:nvPr/>
        </p:nvSpPr>
        <p:spPr>
          <a:xfrm>
            <a:off x="4270243" y="4730651"/>
            <a:ext cx="295275" cy="23163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Oval 18"/>
          <p:cNvSpPr/>
          <p:nvPr/>
        </p:nvSpPr>
        <p:spPr>
          <a:xfrm>
            <a:off x="4608877" y="4412977"/>
            <a:ext cx="295275" cy="23163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Oval 19"/>
          <p:cNvSpPr/>
          <p:nvPr/>
        </p:nvSpPr>
        <p:spPr>
          <a:xfrm>
            <a:off x="4233551" y="4412977"/>
            <a:ext cx="295275" cy="23163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1" name="Straight Connector 10"/>
          <p:cNvCxnSpPr/>
          <p:nvPr/>
        </p:nvCxnSpPr>
        <p:spPr>
          <a:xfrm flipH="1">
            <a:off x="4233551" y="4730651"/>
            <a:ext cx="375327" cy="23163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515226" y="4412977"/>
            <a:ext cx="317531" cy="183773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Rectangle 14"/>
          <p:cNvSpPr/>
          <p:nvPr/>
        </p:nvSpPr>
        <p:spPr>
          <a:xfrm>
            <a:off x="9271891" y="2497470"/>
            <a:ext cx="2504350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b="1" dirty="0" smtClean="0"/>
              <a:t>Next add 10 place value discs into the ones column.</a:t>
            </a:r>
          </a:p>
          <a:p>
            <a:endParaRPr lang="en-GB" b="1" dirty="0" smtClean="0"/>
          </a:p>
          <a:p>
            <a:r>
              <a:rPr lang="en-GB" b="1" dirty="0" smtClean="0"/>
              <a:t>Then place a small 1 in front of the number in the ones column.</a:t>
            </a:r>
            <a:endParaRPr lang="en-GB" b="1" dirty="0" smtClean="0"/>
          </a:p>
        </p:txBody>
      </p:sp>
      <p:cxnSp>
        <p:nvCxnSpPr>
          <p:cNvPr id="26" name="Straight Arrow Connector 25"/>
          <p:cNvCxnSpPr/>
          <p:nvPr/>
        </p:nvCxnSpPr>
        <p:spPr>
          <a:xfrm flipH="1">
            <a:off x="6334125" y="3115459"/>
            <a:ext cx="2673618" cy="161519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Arrow Connector 27"/>
          <p:cNvCxnSpPr/>
          <p:nvPr/>
        </p:nvCxnSpPr>
        <p:spPr>
          <a:xfrm flipH="1">
            <a:off x="8086725" y="3849360"/>
            <a:ext cx="1063428" cy="42736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Oval 22"/>
          <p:cNvSpPr/>
          <p:nvPr/>
        </p:nvSpPr>
        <p:spPr>
          <a:xfrm>
            <a:off x="5091923" y="4764435"/>
            <a:ext cx="295275" cy="23163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Oval 23"/>
          <p:cNvSpPr/>
          <p:nvPr/>
        </p:nvSpPr>
        <p:spPr>
          <a:xfrm>
            <a:off x="5495278" y="4804837"/>
            <a:ext cx="295275" cy="23163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Oval 24"/>
          <p:cNvSpPr/>
          <p:nvPr/>
        </p:nvSpPr>
        <p:spPr>
          <a:xfrm>
            <a:off x="5870244" y="4843671"/>
            <a:ext cx="295275" cy="23163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6"/>
          <p:cNvSpPr/>
          <p:nvPr/>
        </p:nvSpPr>
        <p:spPr>
          <a:xfrm>
            <a:off x="5029580" y="5264289"/>
            <a:ext cx="295275" cy="23163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Oval 28"/>
          <p:cNvSpPr/>
          <p:nvPr/>
        </p:nvSpPr>
        <p:spPr>
          <a:xfrm>
            <a:off x="5421558" y="5223203"/>
            <a:ext cx="295275" cy="23163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Oval 29"/>
          <p:cNvSpPr/>
          <p:nvPr/>
        </p:nvSpPr>
        <p:spPr>
          <a:xfrm>
            <a:off x="5870244" y="5223203"/>
            <a:ext cx="295275" cy="23163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Oval 30"/>
          <p:cNvSpPr/>
          <p:nvPr/>
        </p:nvSpPr>
        <p:spPr>
          <a:xfrm>
            <a:off x="5017211" y="5666274"/>
            <a:ext cx="295275" cy="23163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Oval 31"/>
          <p:cNvSpPr/>
          <p:nvPr/>
        </p:nvSpPr>
        <p:spPr>
          <a:xfrm>
            <a:off x="5456370" y="5643037"/>
            <a:ext cx="295275" cy="23163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Oval 32"/>
          <p:cNvSpPr/>
          <p:nvPr/>
        </p:nvSpPr>
        <p:spPr>
          <a:xfrm>
            <a:off x="5899059" y="5655648"/>
            <a:ext cx="295275" cy="23163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Oval 33"/>
          <p:cNvSpPr/>
          <p:nvPr/>
        </p:nvSpPr>
        <p:spPr>
          <a:xfrm>
            <a:off x="5029580" y="6036702"/>
            <a:ext cx="295275" cy="23163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TextBox 34"/>
          <p:cNvSpPr txBox="1"/>
          <p:nvPr/>
        </p:nvSpPr>
        <p:spPr>
          <a:xfrm>
            <a:off x="7784621" y="4170968"/>
            <a:ext cx="2362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latin typeface="Bradley Hand ITC" panose="03070402050302030203" pitchFamily="66" charset="0"/>
              </a:rPr>
              <a:t>1</a:t>
            </a:r>
            <a:endParaRPr lang="en-GB" b="1" dirty="0">
              <a:latin typeface="Bradley Hand ITC" panose="03070402050302030203" pitchFamily="66" charset="0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7320658" y="4180448"/>
            <a:ext cx="1809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>
                <a:latin typeface="Bradley Hand ITC" panose="03070402050302030203" pitchFamily="66" charset="0"/>
              </a:rPr>
              <a:t>2</a:t>
            </a:r>
            <a:endParaRPr lang="en-GB" b="1" dirty="0">
              <a:latin typeface="Bradley Hand ITC" panose="03070402050302030203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795228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23825" y="82065"/>
            <a:ext cx="1457325" cy="175432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 smtClean="0"/>
              <a:t>Task 2:</a:t>
            </a:r>
          </a:p>
          <a:p>
            <a:endParaRPr lang="en-GB" dirty="0" smtClean="0"/>
          </a:p>
          <a:p>
            <a:pPr algn="ctr"/>
            <a:r>
              <a:rPr lang="en-GB" dirty="0" smtClean="0"/>
              <a:t>Written subtraction with one exchange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95662" y="82065"/>
            <a:ext cx="5205413" cy="812592"/>
          </a:xfrm>
          <a:prstGeom prst="rect">
            <a:avLst/>
          </a:prstGeom>
        </p:spPr>
      </p:pic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95612725"/>
              </p:ext>
            </p:extLst>
          </p:nvPr>
        </p:nvGraphicFramePr>
        <p:xfrm>
          <a:off x="2149743" y="1642904"/>
          <a:ext cx="6858000" cy="1271746"/>
        </p:xfrm>
        <a:graphic>
          <a:graphicData uri="http://schemas.openxmlformats.org/drawingml/2006/table">
            <a:tbl>
              <a:tblPr/>
              <a:tblGrid>
                <a:gridCol w="6858000">
                  <a:extLst>
                    <a:ext uri="{9D8B030D-6E8A-4147-A177-3AD203B41FA5}">
                      <a16:colId xmlns:a16="http://schemas.microsoft.com/office/drawing/2014/main" val="4243904652"/>
                    </a:ext>
                  </a:extLst>
                </a:gridCol>
              </a:tblGrid>
              <a:tr h="1271746">
                <a:tc>
                  <a:txBody>
                    <a:bodyPr/>
                    <a:lstStyle/>
                    <a:p>
                      <a:r>
                        <a:rPr lang="en-GB" sz="1700" dirty="0">
                          <a:solidFill>
                            <a:srgbClr val="000000"/>
                          </a:solidFill>
                          <a:effectLst/>
                          <a:latin typeface="Comic Sans MS" panose="030F0702030302020204" pitchFamily="66" charset="0"/>
                        </a:rPr>
                        <a:t>Step 1: </a:t>
                      </a:r>
                      <a:r>
                        <a:rPr lang="en-GB" sz="1700" dirty="0" smtClean="0">
                          <a:solidFill>
                            <a:srgbClr val="000000"/>
                          </a:solidFill>
                          <a:effectLst/>
                          <a:latin typeface="Comic Sans MS" panose="030F0702030302020204" pitchFamily="66" charset="0"/>
                        </a:rPr>
                        <a:t>put </a:t>
                      </a:r>
                      <a:r>
                        <a:rPr lang="en-GB" sz="1700" dirty="0">
                          <a:solidFill>
                            <a:srgbClr val="000000"/>
                          </a:solidFill>
                          <a:effectLst/>
                          <a:latin typeface="Comic Sans MS" panose="030F0702030302020204" pitchFamily="66" charset="0"/>
                        </a:rPr>
                        <a:t>the first number at the top </a:t>
                      </a:r>
                      <a:endParaRPr lang="en-GB" dirty="0">
                        <a:effectLst/>
                      </a:endParaRPr>
                    </a:p>
                    <a:p>
                      <a:r>
                        <a:rPr lang="en-GB" sz="1700" dirty="0">
                          <a:solidFill>
                            <a:srgbClr val="000000"/>
                          </a:solidFill>
                          <a:effectLst/>
                          <a:latin typeface="Comic Sans MS" panose="030F0702030302020204" pitchFamily="66" charset="0"/>
                        </a:rPr>
                        <a:t>Step 2: put the next number underneath (make sure they line up) </a:t>
                      </a:r>
                      <a:endParaRPr lang="en-GB" dirty="0">
                        <a:effectLst/>
                      </a:endParaRPr>
                    </a:p>
                    <a:p>
                      <a:r>
                        <a:rPr lang="en-GB" sz="1700" dirty="0">
                          <a:solidFill>
                            <a:srgbClr val="000000"/>
                          </a:solidFill>
                          <a:effectLst/>
                          <a:latin typeface="Comic Sans MS" panose="030F0702030302020204" pitchFamily="66" charset="0"/>
                        </a:rPr>
                        <a:t>Step 3: draw the equal sign </a:t>
                      </a:r>
                      <a:endParaRPr lang="en-GB" dirty="0">
                        <a:effectLst/>
                      </a:endParaRPr>
                    </a:p>
                    <a:p>
                      <a:r>
                        <a:rPr lang="en-GB" sz="1700" dirty="0">
                          <a:solidFill>
                            <a:srgbClr val="000000"/>
                          </a:solidFill>
                          <a:effectLst/>
                          <a:latin typeface="Comic Sans MS" panose="030F0702030302020204" pitchFamily="66" charset="0"/>
                        </a:rPr>
                        <a:t>Step 4: draw the take away sign </a:t>
                      </a:r>
                      <a:endParaRPr lang="en-GB" sz="2400" dirty="0">
                        <a:effectLst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75578889"/>
                  </a:ext>
                </a:extLst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2038350" y="1158488"/>
            <a:ext cx="354039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Follow steps 1-4 the same as before</a:t>
            </a:r>
            <a:endParaRPr lang="en-GB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49742" y="3115459"/>
            <a:ext cx="6613257" cy="3693657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5304" y="3093809"/>
            <a:ext cx="2131945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/>
              <a:t>Step 7c:</a:t>
            </a:r>
          </a:p>
          <a:p>
            <a:r>
              <a:rPr lang="en-GB" b="1" dirty="0" smtClean="0"/>
              <a:t>Now complete the subtraction in the ones column.</a:t>
            </a:r>
          </a:p>
          <a:p>
            <a:r>
              <a:rPr lang="en-GB" b="1" dirty="0" smtClean="0"/>
              <a:t>12 - 5</a:t>
            </a:r>
          </a:p>
          <a:p>
            <a:endParaRPr lang="en-GB" b="1" dirty="0"/>
          </a:p>
          <a:p>
            <a:endParaRPr lang="en-GB" b="1" dirty="0" smtClean="0"/>
          </a:p>
        </p:txBody>
      </p:sp>
      <p:sp>
        <p:nvSpPr>
          <p:cNvPr id="10" name="TextBox 9"/>
          <p:cNvSpPr txBox="1"/>
          <p:nvPr/>
        </p:nvSpPr>
        <p:spPr>
          <a:xfrm>
            <a:off x="6726103" y="3717459"/>
            <a:ext cx="2036895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latin typeface="Bradley Hand ITC" panose="03070402050302030203" pitchFamily="66" charset="0"/>
              </a:rPr>
              <a:t>   H T  O</a:t>
            </a:r>
          </a:p>
          <a:p>
            <a:r>
              <a:rPr lang="en-GB" sz="3200" dirty="0">
                <a:latin typeface="Bradley Hand ITC" panose="03070402050302030203" pitchFamily="66" charset="0"/>
              </a:rPr>
              <a:t> </a:t>
            </a:r>
            <a:r>
              <a:rPr lang="en-GB" sz="3200" dirty="0" smtClean="0">
                <a:latin typeface="Bradley Hand ITC" panose="03070402050302030203" pitchFamily="66" charset="0"/>
              </a:rPr>
              <a:t>      3  2</a:t>
            </a:r>
          </a:p>
          <a:p>
            <a:pPr marL="457200" indent="-457200">
              <a:buFontTx/>
              <a:buChar char="-"/>
            </a:pPr>
            <a:r>
              <a:rPr lang="en-GB" sz="3200" dirty="0" smtClean="0">
                <a:latin typeface="Bradley Hand ITC" panose="03070402050302030203" pitchFamily="66" charset="0"/>
              </a:rPr>
              <a:t>       5</a:t>
            </a:r>
          </a:p>
          <a:p>
            <a:endParaRPr lang="en-GB" sz="3200" dirty="0">
              <a:latin typeface="Bradley Hand ITC" panose="03070402050302030203" pitchFamily="66" charset="0"/>
            </a:endParaRPr>
          </a:p>
        </p:txBody>
      </p:sp>
      <p:cxnSp>
        <p:nvCxnSpPr>
          <p:cNvPr id="12" name="Straight Connector 11"/>
          <p:cNvCxnSpPr/>
          <p:nvPr/>
        </p:nvCxnSpPr>
        <p:spPr>
          <a:xfrm>
            <a:off x="7515225" y="5114925"/>
            <a:ext cx="809625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>
            <a:off x="7515225" y="5543550"/>
            <a:ext cx="809625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Oval 15"/>
          <p:cNvSpPr/>
          <p:nvPr/>
        </p:nvSpPr>
        <p:spPr>
          <a:xfrm>
            <a:off x="5413044" y="4386471"/>
            <a:ext cx="295275" cy="23163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/>
          <p:cNvSpPr/>
          <p:nvPr/>
        </p:nvSpPr>
        <p:spPr>
          <a:xfrm>
            <a:off x="5850730" y="4386471"/>
            <a:ext cx="295275" cy="23163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/>
          <p:cNvSpPr/>
          <p:nvPr/>
        </p:nvSpPr>
        <p:spPr>
          <a:xfrm>
            <a:off x="4270243" y="4730651"/>
            <a:ext cx="295275" cy="23163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Oval 18"/>
          <p:cNvSpPr/>
          <p:nvPr/>
        </p:nvSpPr>
        <p:spPr>
          <a:xfrm>
            <a:off x="4608877" y="4412977"/>
            <a:ext cx="295275" cy="23163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Oval 19"/>
          <p:cNvSpPr/>
          <p:nvPr/>
        </p:nvSpPr>
        <p:spPr>
          <a:xfrm>
            <a:off x="4233551" y="4412977"/>
            <a:ext cx="295275" cy="23163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1" name="Straight Connector 10"/>
          <p:cNvCxnSpPr/>
          <p:nvPr/>
        </p:nvCxnSpPr>
        <p:spPr>
          <a:xfrm flipH="1">
            <a:off x="4233551" y="4730651"/>
            <a:ext cx="375327" cy="23163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515226" y="4412977"/>
            <a:ext cx="317531" cy="183773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Rectangle 14"/>
          <p:cNvSpPr/>
          <p:nvPr/>
        </p:nvSpPr>
        <p:spPr>
          <a:xfrm>
            <a:off x="9445358" y="3605312"/>
            <a:ext cx="250435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b="1" dirty="0" smtClean="0"/>
              <a:t>Cross through 5 discs from the ones column.</a:t>
            </a:r>
          </a:p>
          <a:p>
            <a:endParaRPr lang="en-GB" b="1" dirty="0"/>
          </a:p>
          <a:p>
            <a:r>
              <a:rPr lang="en-GB" b="1" dirty="0" smtClean="0"/>
              <a:t>Then count the remaining discs in the ones column.</a:t>
            </a:r>
          </a:p>
          <a:p>
            <a:endParaRPr lang="en-GB" b="1" dirty="0"/>
          </a:p>
          <a:p>
            <a:r>
              <a:rPr lang="en-GB" b="1" dirty="0" smtClean="0"/>
              <a:t>Write the answer in the ones column of your written subtraction.</a:t>
            </a:r>
            <a:endParaRPr lang="en-GB" b="1" dirty="0" smtClean="0"/>
          </a:p>
        </p:txBody>
      </p:sp>
      <p:cxnSp>
        <p:nvCxnSpPr>
          <p:cNvPr id="26" name="Straight Arrow Connector 25"/>
          <p:cNvCxnSpPr/>
          <p:nvPr/>
        </p:nvCxnSpPr>
        <p:spPr>
          <a:xfrm flipH="1">
            <a:off x="6362700" y="4170968"/>
            <a:ext cx="3082659" cy="154595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Oval 22"/>
          <p:cNvSpPr/>
          <p:nvPr/>
        </p:nvSpPr>
        <p:spPr>
          <a:xfrm>
            <a:off x="5091923" y="4764435"/>
            <a:ext cx="295275" cy="23163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Oval 23"/>
          <p:cNvSpPr/>
          <p:nvPr/>
        </p:nvSpPr>
        <p:spPr>
          <a:xfrm>
            <a:off x="5495278" y="4804837"/>
            <a:ext cx="295275" cy="23163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Oval 24"/>
          <p:cNvSpPr/>
          <p:nvPr/>
        </p:nvSpPr>
        <p:spPr>
          <a:xfrm>
            <a:off x="5870244" y="4843671"/>
            <a:ext cx="295275" cy="23163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6"/>
          <p:cNvSpPr/>
          <p:nvPr/>
        </p:nvSpPr>
        <p:spPr>
          <a:xfrm>
            <a:off x="5029580" y="5264289"/>
            <a:ext cx="295275" cy="23163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Oval 28"/>
          <p:cNvSpPr/>
          <p:nvPr/>
        </p:nvSpPr>
        <p:spPr>
          <a:xfrm>
            <a:off x="5421558" y="5223203"/>
            <a:ext cx="295275" cy="23163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Oval 29"/>
          <p:cNvSpPr/>
          <p:nvPr/>
        </p:nvSpPr>
        <p:spPr>
          <a:xfrm>
            <a:off x="5870244" y="5223203"/>
            <a:ext cx="295275" cy="23163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Oval 30"/>
          <p:cNvSpPr/>
          <p:nvPr/>
        </p:nvSpPr>
        <p:spPr>
          <a:xfrm>
            <a:off x="5017211" y="5666274"/>
            <a:ext cx="295275" cy="23163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Oval 31"/>
          <p:cNvSpPr/>
          <p:nvPr/>
        </p:nvSpPr>
        <p:spPr>
          <a:xfrm>
            <a:off x="5456370" y="5643037"/>
            <a:ext cx="295275" cy="23163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Oval 32"/>
          <p:cNvSpPr/>
          <p:nvPr/>
        </p:nvSpPr>
        <p:spPr>
          <a:xfrm>
            <a:off x="5899059" y="5655648"/>
            <a:ext cx="295275" cy="23163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Oval 33"/>
          <p:cNvSpPr/>
          <p:nvPr/>
        </p:nvSpPr>
        <p:spPr>
          <a:xfrm>
            <a:off x="5029580" y="6036702"/>
            <a:ext cx="295275" cy="23163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TextBox 34"/>
          <p:cNvSpPr txBox="1"/>
          <p:nvPr/>
        </p:nvSpPr>
        <p:spPr>
          <a:xfrm>
            <a:off x="7784621" y="4170968"/>
            <a:ext cx="2362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latin typeface="Bradley Hand ITC" panose="03070402050302030203" pitchFamily="66" charset="0"/>
              </a:rPr>
              <a:t>1</a:t>
            </a:r>
            <a:endParaRPr lang="en-GB" b="1" dirty="0">
              <a:latin typeface="Bradley Hand ITC" panose="03070402050302030203" pitchFamily="66" charset="0"/>
            </a:endParaRPr>
          </a:p>
        </p:txBody>
      </p:sp>
      <p:cxnSp>
        <p:nvCxnSpPr>
          <p:cNvPr id="36" name="Straight Connector 35"/>
          <p:cNvCxnSpPr/>
          <p:nvPr/>
        </p:nvCxnSpPr>
        <p:spPr>
          <a:xfrm flipH="1">
            <a:off x="5832643" y="5235581"/>
            <a:ext cx="375327" cy="23163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Connector 36"/>
          <p:cNvCxnSpPr/>
          <p:nvPr/>
        </p:nvCxnSpPr>
        <p:spPr>
          <a:xfrm flipH="1">
            <a:off x="5042782" y="5619852"/>
            <a:ext cx="375327" cy="23163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Connector 37"/>
          <p:cNvCxnSpPr/>
          <p:nvPr/>
        </p:nvCxnSpPr>
        <p:spPr>
          <a:xfrm flipH="1">
            <a:off x="5443680" y="5641569"/>
            <a:ext cx="375327" cy="23163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Straight Connector 38"/>
          <p:cNvCxnSpPr/>
          <p:nvPr/>
        </p:nvCxnSpPr>
        <p:spPr>
          <a:xfrm flipH="1">
            <a:off x="5017211" y="6068259"/>
            <a:ext cx="375327" cy="23163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Straight Connector 39"/>
          <p:cNvCxnSpPr/>
          <p:nvPr/>
        </p:nvCxnSpPr>
        <p:spPr>
          <a:xfrm flipH="1">
            <a:off x="5895529" y="5655648"/>
            <a:ext cx="375327" cy="23163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/>
        </p:nvSpPr>
        <p:spPr>
          <a:xfrm>
            <a:off x="7961793" y="5125134"/>
            <a:ext cx="3630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latin typeface="Lucida Handwriting" panose="03010101010101010101" pitchFamily="66" charset="0"/>
              </a:rPr>
              <a:t>7</a:t>
            </a:r>
            <a:endParaRPr lang="en-GB" sz="2400" dirty="0">
              <a:latin typeface="Lucida Handwriting" panose="03010101010101010101" pitchFamily="66" charset="0"/>
            </a:endParaRPr>
          </a:p>
        </p:txBody>
      </p:sp>
      <p:cxnSp>
        <p:nvCxnSpPr>
          <p:cNvPr id="41" name="Straight Arrow Connector 40"/>
          <p:cNvCxnSpPr>
            <a:endCxn id="13" idx="3"/>
          </p:cNvCxnSpPr>
          <p:nvPr/>
        </p:nvCxnSpPr>
        <p:spPr>
          <a:xfrm flipH="1" flipV="1">
            <a:off x="8324851" y="5355967"/>
            <a:ext cx="981841" cy="54194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771624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23825" y="82065"/>
            <a:ext cx="1457325" cy="175432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 smtClean="0"/>
              <a:t>Task 2:</a:t>
            </a:r>
          </a:p>
          <a:p>
            <a:endParaRPr lang="en-GB" dirty="0" smtClean="0"/>
          </a:p>
          <a:p>
            <a:pPr algn="ctr"/>
            <a:r>
              <a:rPr lang="en-GB" dirty="0" smtClean="0"/>
              <a:t>Written subtraction with one exchange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95662" y="82065"/>
            <a:ext cx="5205413" cy="812592"/>
          </a:xfrm>
          <a:prstGeom prst="rect">
            <a:avLst/>
          </a:prstGeom>
        </p:spPr>
      </p:pic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95612725"/>
              </p:ext>
            </p:extLst>
          </p:nvPr>
        </p:nvGraphicFramePr>
        <p:xfrm>
          <a:off x="2149743" y="1642904"/>
          <a:ext cx="6858000" cy="1271746"/>
        </p:xfrm>
        <a:graphic>
          <a:graphicData uri="http://schemas.openxmlformats.org/drawingml/2006/table">
            <a:tbl>
              <a:tblPr/>
              <a:tblGrid>
                <a:gridCol w="6858000">
                  <a:extLst>
                    <a:ext uri="{9D8B030D-6E8A-4147-A177-3AD203B41FA5}">
                      <a16:colId xmlns:a16="http://schemas.microsoft.com/office/drawing/2014/main" val="4243904652"/>
                    </a:ext>
                  </a:extLst>
                </a:gridCol>
              </a:tblGrid>
              <a:tr h="1271746">
                <a:tc>
                  <a:txBody>
                    <a:bodyPr/>
                    <a:lstStyle/>
                    <a:p>
                      <a:r>
                        <a:rPr lang="en-GB" sz="1700" dirty="0">
                          <a:solidFill>
                            <a:srgbClr val="000000"/>
                          </a:solidFill>
                          <a:effectLst/>
                          <a:latin typeface="Comic Sans MS" panose="030F0702030302020204" pitchFamily="66" charset="0"/>
                        </a:rPr>
                        <a:t>Step 1: </a:t>
                      </a:r>
                      <a:r>
                        <a:rPr lang="en-GB" sz="1700" dirty="0" smtClean="0">
                          <a:solidFill>
                            <a:srgbClr val="000000"/>
                          </a:solidFill>
                          <a:effectLst/>
                          <a:latin typeface="Comic Sans MS" panose="030F0702030302020204" pitchFamily="66" charset="0"/>
                        </a:rPr>
                        <a:t>put </a:t>
                      </a:r>
                      <a:r>
                        <a:rPr lang="en-GB" sz="1700" dirty="0">
                          <a:solidFill>
                            <a:srgbClr val="000000"/>
                          </a:solidFill>
                          <a:effectLst/>
                          <a:latin typeface="Comic Sans MS" panose="030F0702030302020204" pitchFamily="66" charset="0"/>
                        </a:rPr>
                        <a:t>the first number at the top </a:t>
                      </a:r>
                      <a:endParaRPr lang="en-GB" dirty="0">
                        <a:effectLst/>
                      </a:endParaRPr>
                    </a:p>
                    <a:p>
                      <a:r>
                        <a:rPr lang="en-GB" sz="1700" dirty="0">
                          <a:solidFill>
                            <a:srgbClr val="000000"/>
                          </a:solidFill>
                          <a:effectLst/>
                          <a:latin typeface="Comic Sans MS" panose="030F0702030302020204" pitchFamily="66" charset="0"/>
                        </a:rPr>
                        <a:t>Step 2: put the next number underneath (make sure they line up) </a:t>
                      </a:r>
                      <a:endParaRPr lang="en-GB" dirty="0">
                        <a:effectLst/>
                      </a:endParaRPr>
                    </a:p>
                    <a:p>
                      <a:r>
                        <a:rPr lang="en-GB" sz="1700" dirty="0">
                          <a:solidFill>
                            <a:srgbClr val="000000"/>
                          </a:solidFill>
                          <a:effectLst/>
                          <a:latin typeface="Comic Sans MS" panose="030F0702030302020204" pitchFamily="66" charset="0"/>
                        </a:rPr>
                        <a:t>Step 3: draw the equal sign </a:t>
                      </a:r>
                      <a:endParaRPr lang="en-GB" dirty="0">
                        <a:effectLst/>
                      </a:endParaRPr>
                    </a:p>
                    <a:p>
                      <a:r>
                        <a:rPr lang="en-GB" sz="1700" dirty="0">
                          <a:solidFill>
                            <a:srgbClr val="000000"/>
                          </a:solidFill>
                          <a:effectLst/>
                          <a:latin typeface="Comic Sans MS" panose="030F0702030302020204" pitchFamily="66" charset="0"/>
                        </a:rPr>
                        <a:t>Step 4: draw the take away sign </a:t>
                      </a:r>
                      <a:endParaRPr lang="en-GB" sz="2400" dirty="0">
                        <a:effectLst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75578889"/>
                  </a:ext>
                </a:extLst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2038350" y="1158488"/>
            <a:ext cx="354039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Follow steps 1-4 the same as before</a:t>
            </a:r>
            <a:endParaRPr lang="en-GB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49742" y="3115459"/>
            <a:ext cx="6613257" cy="3693657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5304" y="3093809"/>
            <a:ext cx="2131945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/>
              <a:t>Step 8:</a:t>
            </a:r>
          </a:p>
          <a:p>
            <a:r>
              <a:rPr lang="en-GB" b="1" dirty="0" smtClean="0"/>
              <a:t>Now complete the subtraction in the tens column.</a:t>
            </a:r>
          </a:p>
          <a:p>
            <a:endParaRPr lang="en-GB" b="1" dirty="0"/>
          </a:p>
          <a:p>
            <a:endParaRPr lang="en-GB" b="1" dirty="0" smtClean="0"/>
          </a:p>
        </p:txBody>
      </p:sp>
      <p:sp>
        <p:nvSpPr>
          <p:cNvPr id="10" name="TextBox 9"/>
          <p:cNvSpPr txBox="1"/>
          <p:nvPr/>
        </p:nvSpPr>
        <p:spPr>
          <a:xfrm>
            <a:off x="6726103" y="3717459"/>
            <a:ext cx="2036895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latin typeface="Bradley Hand ITC" panose="03070402050302030203" pitchFamily="66" charset="0"/>
              </a:rPr>
              <a:t>   H T  O</a:t>
            </a:r>
          </a:p>
          <a:p>
            <a:r>
              <a:rPr lang="en-GB" sz="3200" dirty="0">
                <a:latin typeface="Bradley Hand ITC" panose="03070402050302030203" pitchFamily="66" charset="0"/>
              </a:rPr>
              <a:t> </a:t>
            </a:r>
            <a:r>
              <a:rPr lang="en-GB" sz="3200" dirty="0" smtClean="0">
                <a:latin typeface="Bradley Hand ITC" panose="03070402050302030203" pitchFamily="66" charset="0"/>
              </a:rPr>
              <a:t>      3  2</a:t>
            </a:r>
          </a:p>
          <a:p>
            <a:pPr marL="457200" indent="-457200">
              <a:buFontTx/>
              <a:buChar char="-"/>
            </a:pPr>
            <a:r>
              <a:rPr lang="en-GB" sz="3200" dirty="0" smtClean="0">
                <a:latin typeface="Bradley Hand ITC" panose="03070402050302030203" pitchFamily="66" charset="0"/>
              </a:rPr>
              <a:t>       5</a:t>
            </a:r>
          </a:p>
          <a:p>
            <a:r>
              <a:rPr lang="en-GB" sz="3200" dirty="0" smtClean="0">
                <a:latin typeface="Bradley Hand ITC" panose="03070402050302030203" pitchFamily="66" charset="0"/>
              </a:rPr>
              <a:t>     </a:t>
            </a:r>
            <a:endParaRPr lang="en-GB" sz="3200" dirty="0">
              <a:latin typeface="Bradley Hand ITC" panose="03070402050302030203" pitchFamily="66" charset="0"/>
            </a:endParaRPr>
          </a:p>
        </p:txBody>
      </p:sp>
      <p:cxnSp>
        <p:nvCxnSpPr>
          <p:cNvPr id="12" name="Straight Connector 11"/>
          <p:cNvCxnSpPr/>
          <p:nvPr/>
        </p:nvCxnSpPr>
        <p:spPr>
          <a:xfrm>
            <a:off x="7515225" y="5114925"/>
            <a:ext cx="809625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>
            <a:off x="7515225" y="5543550"/>
            <a:ext cx="809625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Oval 15"/>
          <p:cNvSpPr/>
          <p:nvPr/>
        </p:nvSpPr>
        <p:spPr>
          <a:xfrm>
            <a:off x="5413044" y="4386471"/>
            <a:ext cx="295275" cy="23163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/>
          <p:cNvSpPr/>
          <p:nvPr/>
        </p:nvSpPr>
        <p:spPr>
          <a:xfrm>
            <a:off x="5850730" y="4386471"/>
            <a:ext cx="295275" cy="23163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/>
          <p:cNvSpPr/>
          <p:nvPr/>
        </p:nvSpPr>
        <p:spPr>
          <a:xfrm>
            <a:off x="4270243" y="4730651"/>
            <a:ext cx="295275" cy="23163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Oval 18"/>
          <p:cNvSpPr/>
          <p:nvPr/>
        </p:nvSpPr>
        <p:spPr>
          <a:xfrm>
            <a:off x="4608877" y="4412977"/>
            <a:ext cx="295275" cy="23163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Oval 19"/>
          <p:cNvSpPr/>
          <p:nvPr/>
        </p:nvSpPr>
        <p:spPr>
          <a:xfrm>
            <a:off x="4233551" y="4412977"/>
            <a:ext cx="295275" cy="23163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1" name="Straight Connector 10"/>
          <p:cNvCxnSpPr/>
          <p:nvPr/>
        </p:nvCxnSpPr>
        <p:spPr>
          <a:xfrm flipH="1">
            <a:off x="4233551" y="4730651"/>
            <a:ext cx="375327" cy="23163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515226" y="4412977"/>
            <a:ext cx="317531" cy="183773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Rectangle 14"/>
          <p:cNvSpPr/>
          <p:nvPr/>
        </p:nvSpPr>
        <p:spPr>
          <a:xfrm>
            <a:off x="9357553" y="4352952"/>
            <a:ext cx="250435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b="1" dirty="0" smtClean="0"/>
              <a:t> 2 – 0</a:t>
            </a:r>
          </a:p>
          <a:p>
            <a:r>
              <a:rPr lang="en-GB" b="1" dirty="0" smtClean="0"/>
              <a:t>Count the remaining discs in the tens column.</a:t>
            </a:r>
          </a:p>
          <a:p>
            <a:endParaRPr lang="en-GB" b="1" dirty="0"/>
          </a:p>
          <a:p>
            <a:r>
              <a:rPr lang="en-GB" b="1" dirty="0" smtClean="0"/>
              <a:t>Place the answer in the tens column.</a:t>
            </a:r>
            <a:endParaRPr lang="en-GB" b="1" dirty="0" smtClean="0"/>
          </a:p>
          <a:p>
            <a:endParaRPr lang="en-GB" b="1" dirty="0" smtClean="0"/>
          </a:p>
        </p:txBody>
      </p:sp>
      <p:sp>
        <p:nvSpPr>
          <p:cNvPr id="23" name="Oval 22"/>
          <p:cNvSpPr/>
          <p:nvPr/>
        </p:nvSpPr>
        <p:spPr>
          <a:xfrm>
            <a:off x="5091923" y="4764435"/>
            <a:ext cx="295275" cy="23163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Oval 23"/>
          <p:cNvSpPr/>
          <p:nvPr/>
        </p:nvSpPr>
        <p:spPr>
          <a:xfrm>
            <a:off x="5495278" y="4804837"/>
            <a:ext cx="295275" cy="23163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Oval 24"/>
          <p:cNvSpPr/>
          <p:nvPr/>
        </p:nvSpPr>
        <p:spPr>
          <a:xfrm>
            <a:off x="5870244" y="4843671"/>
            <a:ext cx="295275" cy="23163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6"/>
          <p:cNvSpPr/>
          <p:nvPr/>
        </p:nvSpPr>
        <p:spPr>
          <a:xfrm>
            <a:off x="5029580" y="5264289"/>
            <a:ext cx="295275" cy="23163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Oval 28"/>
          <p:cNvSpPr/>
          <p:nvPr/>
        </p:nvSpPr>
        <p:spPr>
          <a:xfrm>
            <a:off x="5421558" y="5223203"/>
            <a:ext cx="295275" cy="23163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Oval 29"/>
          <p:cNvSpPr/>
          <p:nvPr/>
        </p:nvSpPr>
        <p:spPr>
          <a:xfrm>
            <a:off x="5870244" y="5223203"/>
            <a:ext cx="295275" cy="23163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Oval 30"/>
          <p:cNvSpPr/>
          <p:nvPr/>
        </p:nvSpPr>
        <p:spPr>
          <a:xfrm>
            <a:off x="5017211" y="5666274"/>
            <a:ext cx="295275" cy="23163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Oval 31"/>
          <p:cNvSpPr/>
          <p:nvPr/>
        </p:nvSpPr>
        <p:spPr>
          <a:xfrm>
            <a:off x="5456370" y="5643037"/>
            <a:ext cx="295275" cy="23163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Oval 32"/>
          <p:cNvSpPr/>
          <p:nvPr/>
        </p:nvSpPr>
        <p:spPr>
          <a:xfrm>
            <a:off x="5899059" y="5655648"/>
            <a:ext cx="295275" cy="23163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Oval 33"/>
          <p:cNvSpPr/>
          <p:nvPr/>
        </p:nvSpPr>
        <p:spPr>
          <a:xfrm>
            <a:off x="5029580" y="6036702"/>
            <a:ext cx="295275" cy="23163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TextBox 34"/>
          <p:cNvSpPr txBox="1"/>
          <p:nvPr/>
        </p:nvSpPr>
        <p:spPr>
          <a:xfrm>
            <a:off x="7784621" y="4170968"/>
            <a:ext cx="2362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latin typeface="Bradley Hand ITC" panose="03070402050302030203" pitchFamily="66" charset="0"/>
              </a:rPr>
              <a:t>1</a:t>
            </a:r>
            <a:endParaRPr lang="en-GB" b="1" dirty="0">
              <a:latin typeface="Bradley Hand ITC" panose="03070402050302030203" pitchFamily="66" charset="0"/>
            </a:endParaRPr>
          </a:p>
        </p:txBody>
      </p:sp>
      <p:cxnSp>
        <p:nvCxnSpPr>
          <p:cNvPr id="36" name="Straight Connector 35"/>
          <p:cNvCxnSpPr/>
          <p:nvPr/>
        </p:nvCxnSpPr>
        <p:spPr>
          <a:xfrm flipH="1">
            <a:off x="5832643" y="5235581"/>
            <a:ext cx="375327" cy="23163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Connector 36"/>
          <p:cNvCxnSpPr/>
          <p:nvPr/>
        </p:nvCxnSpPr>
        <p:spPr>
          <a:xfrm flipH="1">
            <a:off x="5042782" y="5619852"/>
            <a:ext cx="375327" cy="23163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Connector 37"/>
          <p:cNvCxnSpPr/>
          <p:nvPr/>
        </p:nvCxnSpPr>
        <p:spPr>
          <a:xfrm flipH="1">
            <a:off x="5443680" y="5641569"/>
            <a:ext cx="375327" cy="23163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Straight Connector 38"/>
          <p:cNvCxnSpPr/>
          <p:nvPr/>
        </p:nvCxnSpPr>
        <p:spPr>
          <a:xfrm flipH="1">
            <a:off x="5017211" y="6068259"/>
            <a:ext cx="375327" cy="23163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Straight Connector 39"/>
          <p:cNvCxnSpPr/>
          <p:nvPr/>
        </p:nvCxnSpPr>
        <p:spPr>
          <a:xfrm flipH="1">
            <a:off x="5895529" y="5655648"/>
            <a:ext cx="375327" cy="23163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/>
        </p:nvSpPr>
        <p:spPr>
          <a:xfrm>
            <a:off x="7473513" y="5125134"/>
            <a:ext cx="40390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latin typeface="Lucida Handwriting" panose="03010101010101010101" pitchFamily="66" charset="0"/>
              </a:rPr>
              <a:t>2 </a:t>
            </a:r>
            <a:endParaRPr lang="en-GB" sz="2400" dirty="0">
              <a:latin typeface="Lucida Handwriting" panose="03010101010101010101" pitchFamily="66" charset="0"/>
            </a:endParaRPr>
          </a:p>
        </p:txBody>
      </p:sp>
      <p:cxnSp>
        <p:nvCxnSpPr>
          <p:cNvPr id="9" name="Straight Arrow Connector 8"/>
          <p:cNvCxnSpPr>
            <a:endCxn id="13" idx="2"/>
          </p:cNvCxnSpPr>
          <p:nvPr/>
        </p:nvCxnSpPr>
        <p:spPr>
          <a:xfrm flipH="1" flipV="1">
            <a:off x="7675466" y="5586799"/>
            <a:ext cx="1556474" cy="36117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TextBox 27"/>
          <p:cNvSpPr txBox="1"/>
          <p:nvPr/>
        </p:nvSpPr>
        <p:spPr>
          <a:xfrm>
            <a:off x="7955280" y="5125134"/>
            <a:ext cx="3695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latin typeface="Lucida Handwriting" panose="03010101010101010101" pitchFamily="66" charset="0"/>
              </a:rPr>
              <a:t>7</a:t>
            </a:r>
            <a:endParaRPr lang="en-GB" sz="2400" dirty="0">
              <a:latin typeface="Lucida Handwriting" panose="03010101010101010101" pitchFamily="66" charset="0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7320658" y="4180448"/>
            <a:ext cx="1809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>
                <a:latin typeface="Bradley Hand ITC" panose="03070402050302030203" pitchFamily="66" charset="0"/>
              </a:rPr>
              <a:t>2</a:t>
            </a:r>
            <a:endParaRPr lang="en-GB" b="1" dirty="0">
              <a:latin typeface="Bradley Hand ITC" panose="03070402050302030203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046058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38700" y="180975"/>
            <a:ext cx="4210050" cy="66332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23825" y="82065"/>
            <a:ext cx="1457325" cy="175432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 smtClean="0"/>
              <a:t>Task 2:</a:t>
            </a:r>
          </a:p>
          <a:p>
            <a:endParaRPr lang="en-GB" dirty="0" smtClean="0"/>
          </a:p>
          <a:p>
            <a:pPr algn="ctr"/>
            <a:r>
              <a:rPr lang="en-GB" dirty="0" smtClean="0"/>
              <a:t>Written subtraction with one exchange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914648" y="988906"/>
            <a:ext cx="81908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Follow the steps below and if you get stuck go back to the slides and steps on the I do.</a:t>
            </a:r>
            <a:endParaRPr lang="en-GB" dirty="0"/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42413969"/>
              </p:ext>
            </p:extLst>
          </p:nvPr>
        </p:nvGraphicFramePr>
        <p:xfrm>
          <a:off x="2333622" y="1699667"/>
          <a:ext cx="9210674" cy="1723866"/>
        </p:xfrm>
        <a:graphic>
          <a:graphicData uri="http://schemas.openxmlformats.org/drawingml/2006/table">
            <a:tbl>
              <a:tblPr/>
              <a:tblGrid>
                <a:gridCol w="9210674">
                  <a:extLst>
                    <a:ext uri="{9D8B030D-6E8A-4147-A177-3AD203B41FA5}">
                      <a16:colId xmlns:a16="http://schemas.microsoft.com/office/drawing/2014/main" val="4243904652"/>
                    </a:ext>
                  </a:extLst>
                </a:gridCol>
              </a:tblGrid>
              <a:tr h="1723866">
                <a:tc>
                  <a:txBody>
                    <a:bodyPr/>
                    <a:lstStyle/>
                    <a:p>
                      <a:r>
                        <a:rPr lang="en-GB" sz="1800" b="1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Step 1: </a:t>
                      </a:r>
                      <a:r>
                        <a:rPr lang="en-GB" sz="1800" b="1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put </a:t>
                      </a:r>
                      <a:r>
                        <a:rPr lang="en-GB" sz="1800" b="1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the first number at the top </a:t>
                      </a:r>
                      <a:endParaRPr lang="en-GB" sz="1800" b="1" dirty="0">
                        <a:effectLst/>
                        <a:latin typeface="+mn-lt"/>
                      </a:endParaRPr>
                    </a:p>
                    <a:p>
                      <a:r>
                        <a:rPr lang="en-GB" sz="1800" b="1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Step 2: put the next number underneath (make sure they line up) </a:t>
                      </a:r>
                      <a:endParaRPr lang="en-GB" sz="1800" b="1" dirty="0">
                        <a:effectLst/>
                        <a:latin typeface="+mn-lt"/>
                      </a:endParaRPr>
                    </a:p>
                    <a:p>
                      <a:r>
                        <a:rPr lang="en-GB" sz="1800" b="1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Step 3: draw the equal sign </a:t>
                      </a:r>
                      <a:endParaRPr lang="en-GB" sz="1800" b="1" dirty="0">
                        <a:effectLst/>
                        <a:latin typeface="+mn-lt"/>
                      </a:endParaRPr>
                    </a:p>
                    <a:p>
                      <a:r>
                        <a:rPr lang="en-GB" sz="1800" b="1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Step 4: draw the take away sign </a:t>
                      </a:r>
                      <a:endParaRPr lang="en-GB" sz="1800" b="1" dirty="0" smtClean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 smtClean="0">
                          <a:latin typeface="+mn-lt"/>
                        </a:rPr>
                        <a:t>Step 5: draw out your HTO Place Value chart</a:t>
                      </a:r>
                      <a:endParaRPr lang="en-GB" sz="1800" b="1" dirty="0">
                        <a:effectLst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75578889"/>
                  </a:ext>
                </a:extLst>
              </a:tr>
            </a:tbl>
          </a:graphicData>
        </a:graphic>
      </p:graphicFrame>
      <p:sp>
        <p:nvSpPr>
          <p:cNvPr id="7" name="Rectangle 6"/>
          <p:cNvSpPr/>
          <p:nvPr/>
        </p:nvSpPr>
        <p:spPr>
          <a:xfrm>
            <a:off x="2333621" y="3568144"/>
            <a:ext cx="9210675" cy="923330"/>
          </a:xfrm>
          <a:prstGeom prst="rect">
            <a:avLst/>
          </a:prstGeom>
          <a:solidFill>
            <a:srgbClr val="FF99FF"/>
          </a:solidFill>
        </p:spPr>
        <p:txBody>
          <a:bodyPr wrap="square">
            <a:spAutoFit/>
          </a:bodyPr>
          <a:lstStyle/>
          <a:p>
            <a:r>
              <a:rPr lang="en-GB" b="1" dirty="0" smtClean="0"/>
              <a:t>Step 6a: draw place value discs into the ones column for the top number</a:t>
            </a:r>
          </a:p>
          <a:p>
            <a:r>
              <a:rPr lang="en-GB" b="1" dirty="0" smtClean="0"/>
              <a:t>Step 6b: draw place value discs into the tens column for the top number</a:t>
            </a:r>
          </a:p>
          <a:p>
            <a:r>
              <a:rPr lang="en-GB" b="1" dirty="0" smtClean="0"/>
              <a:t>Step 6c: draw place value discs into the hundreds column for the top number (if this is needed)</a:t>
            </a:r>
          </a:p>
        </p:txBody>
      </p:sp>
      <p:sp>
        <p:nvSpPr>
          <p:cNvPr id="8" name="Rectangle 7"/>
          <p:cNvSpPr/>
          <p:nvPr/>
        </p:nvSpPr>
        <p:spPr>
          <a:xfrm>
            <a:off x="2333621" y="4636085"/>
            <a:ext cx="9210675" cy="1200329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en-GB" b="1" dirty="0" smtClean="0"/>
              <a:t>Step 7: complete subtraction in ones column first.</a:t>
            </a:r>
          </a:p>
          <a:p>
            <a:r>
              <a:rPr lang="en-GB" b="1" dirty="0" smtClean="0"/>
              <a:t>Exchange and rename from the tens column if needed.</a:t>
            </a:r>
          </a:p>
          <a:p>
            <a:r>
              <a:rPr lang="en-GB" b="1" dirty="0" smtClean="0"/>
              <a:t>Use your place value chart and whatever you do on the place value chart you MUST do on your written column method too.</a:t>
            </a:r>
            <a:endParaRPr lang="en-GB" b="1" dirty="0" smtClean="0"/>
          </a:p>
        </p:txBody>
      </p:sp>
      <p:sp>
        <p:nvSpPr>
          <p:cNvPr id="9" name="Rectangle 8"/>
          <p:cNvSpPr/>
          <p:nvPr/>
        </p:nvSpPr>
        <p:spPr>
          <a:xfrm>
            <a:off x="2333621" y="5981025"/>
            <a:ext cx="9210675" cy="646331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r>
              <a:rPr lang="en-GB" b="1" dirty="0" smtClean="0"/>
              <a:t>Step 8:</a:t>
            </a:r>
          </a:p>
          <a:p>
            <a:r>
              <a:rPr lang="en-GB" b="1" dirty="0" smtClean="0"/>
              <a:t>Now complete the subtraction in the tens column</a:t>
            </a:r>
            <a:endParaRPr lang="en-GB" dirty="0"/>
          </a:p>
        </p:txBody>
      </p:sp>
      <p:sp>
        <p:nvSpPr>
          <p:cNvPr id="10" name="Cloud 9"/>
          <p:cNvSpPr/>
          <p:nvPr/>
        </p:nvSpPr>
        <p:spPr>
          <a:xfrm>
            <a:off x="9525" y="3650247"/>
            <a:ext cx="2238375" cy="1971675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Use sides </a:t>
            </a:r>
          </a:p>
          <a:p>
            <a:pPr algn="ctr"/>
            <a:r>
              <a:rPr lang="en-GB" dirty="0" smtClean="0"/>
              <a:t>19-21 to help you with </a:t>
            </a:r>
          </a:p>
          <a:p>
            <a:pPr algn="ctr"/>
            <a:r>
              <a:rPr lang="en-GB" dirty="0" smtClean="0"/>
              <a:t>step 7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44798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23825" y="82065"/>
            <a:ext cx="1457325" cy="175432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 smtClean="0"/>
              <a:t>Task 2:</a:t>
            </a:r>
          </a:p>
          <a:p>
            <a:endParaRPr lang="en-GB" dirty="0" smtClean="0"/>
          </a:p>
          <a:p>
            <a:pPr algn="ctr"/>
            <a:r>
              <a:rPr lang="en-GB" dirty="0" smtClean="0"/>
              <a:t>Written subtraction with one exchange</a:t>
            </a:r>
          </a:p>
        </p:txBody>
      </p:sp>
      <p:sp>
        <p:nvSpPr>
          <p:cNvPr id="5" name="Rectangle 4"/>
          <p:cNvSpPr/>
          <p:nvPr/>
        </p:nvSpPr>
        <p:spPr>
          <a:xfrm>
            <a:off x="3835142" y="2253765"/>
            <a:ext cx="6096000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sz="3200" dirty="0"/>
              <a:t>Now it’s time to complete </a:t>
            </a:r>
            <a:r>
              <a:rPr lang="en-GB" sz="3200" dirty="0" smtClean="0"/>
              <a:t>Task 2</a:t>
            </a:r>
            <a:endParaRPr lang="en-GB" sz="3200" dirty="0"/>
          </a:p>
          <a:p>
            <a:pPr algn="ctr"/>
            <a:r>
              <a:rPr lang="en-GB" sz="3200" dirty="0"/>
              <a:t>Practice Tasks</a:t>
            </a:r>
            <a:r>
              <a:rPr lang="en-GB" sz="3200" dirty="0" smtClean="0"/>
              <a:t>.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27658062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70348" y="0"/>
            <a:ext cx="9521652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8791575" y="600075"/>
            <a:ext cx="2971800" cy="36195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304800" y="304800"/>
            <a:ext cx="2365548" cy="53553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You can print this slide to complete or you can write out on squared paper.</a:t>
            </a:r>
          </a:p>
          <a:p>
            <a:endParaRPr lang="en-GB" dirty="0" smtClean="0"/>
          </a:p>
          <a:p>
            <a:r>
              <a:rPr lang="en-GB" dirty="0" smtClean="0"/>
              <a:t>Remember for EVERY calculation you need to draw out a place value chart and follow the steps on slide 23.</a:t>
            </a:r>
          </a:p>
          <a:p>
            <a:endParaRPr lang="en-GB" dirty="0"/>
          </a:p>
          <a:p>
            <a:r>
              <a:rPr lang="en-GB" dirty="0" smtClean="0"/>
              <a:t>It is very important to show your exchange and rename on the written method as well as on your place value chart.</a:t>
            </a: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126009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2509" y="2046654"/>
            <a:ext cx="6132591" cy="4084583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145703" y="85725"/>
            <a:ext cx="267432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800" dirty="0" smtClean="0">
                <a:solidFill>
                  <a:srgbClr val="FF0000"/>
                </a:solidFill>
              </a:rPr>
              <a:t>ANSWERS</a:t>
            </a:r>
            <a:endParaRPr lang="en-GB" sz="4800" dirty="0">
              <a:solidFill>
                <a:srgbClr val="FF00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23825" y="82065"/>
            <a:ext cx="1457325" cy="175432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 smtClean="0"/>
              <a:t>Task 2:</a:t>
            </a:r>
          </a:p>
          <a:p>
            <a:endParaRPr lang="en-GB" dirty="0" smtClean="0"/>
          </a:p>
          <a:p>
            <a:pPr algn="ctr"/>
            <a:r>
              <a:rPr lang="en-GB" dirty="0" smtClean="0"/>
              <a:t>Written subtraction with one exchange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48550" y="1133475"/>
            <a:ext cx="4438650" cy="5698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34901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57275" y="1047750"/>
            <a:ext cx="10677525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/>
              <a:t>Well done, you have now completed  Maths Task 2 </a:t>
            </a:r>
          </a:p>
          <a:p>
            <a:pPr algn="ctr"/>
            <a:r>
              <a:rPr lang="en-GB" sz="3600" dirty="0" smtClean="0">
                <a:sym typeface="Wingdings" panose="05000000000000000000" pitchFamily="2" charset="2"/>
              </a:rPr>
              <a:t> </a:t>
            </a:r>
          </a:p>
          <a:p>
            <a:pPr algn="ctr"/>
            <a:endParaRPr lang="en-GB" sz="3600" dirty="0">
              <a:sym typeface="Wingdings" panose="05000000000000000000" pitchFamily="2" charset="2"/>
            </a:endParaRPr>
          </a:p>
          <a:p>
            <a:pPr algn="ctr"/>
            <a:r>
              <a:rPr lang="en-GB" sz="3600" dirty="0" smtClean="0">
                <a:sym typeface="Wingdings" panose="05000000000000000000" pitchFamily="2" charset="2"/>
              </a:rPr>
              <a:t>Remember to complete a 5-A-Day every day (Mon – Fri) and then complete Task 3 later this week.</a:t>
            </a:r>
          </a:p>
          <a:p>
            <a:endParaRPr lang="en-GB" dirty="0">
              <a:sym typeface="Wingdings" panose="05000000000000000000" pitchFamily="2" charset="2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384472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Maths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66000"/>
                    </a14:imgEffect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450" y="195262"/>
            <a:ext cx="11588750" cy="65142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81248581"/>
              </p:ext>
            </p:extLst>
          </p:nvPr>
        </p:nvGraphicFramePr>
        <p:xfrm>
          <a:off x="1400175" y="1896269"/>
          <a:ext cx="9715500" cy="2712720"/>
        </p:xfrm>
        <a:graphic>
          <a:graphicData uri="http://schemas.openxmlformats.org/drawingml/2006/table">
            <a:tbl>
              <a:tblPr/>
              <a:tblGrid>
                <a:gridCol w="9715500">
                  <a:extLst>
                    <a:ext uri="{9D8B030D-6E8A-4147-A177-3AD203B41FA5}">
                      <a16:colId xmlns:a16="http://schemas.microsoft.com/office/drawing/2014/main" val="3570780354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n-GB" sz="4800" b="1" u="sng" dirty="0">
                          <a:solidFill>
                            <a:srgbClr val="000000"/>
                          </a:solidFill>
                          <a:effectLst/>
                          <a:latin typeface="Comic Sans MS" panose="030F0702030302020204" pitchFamily="66" charset="0"/>
                        </a:rPr>
                        <a:t>TLHT use written </a:t>
                      </a:r>
                      <a:r>
                        <a:rPr lang="en-GB" sz="4800" b="1" u="sng" dirty="0" smtClean="0">
                          <a:solidFill>
                            <a:srgbClr val="000000"/>
                          </a:solidFill>
                          <a:effectLst/>
                          <a:latin typeface="Comic Sans MS" panose="030F0702030302020204" pitchFamily="66" charset="0"/>
                        </a:rPr>
                        <a:t>subtraction</a:t>
                      </a:r>
                    </a:p>
                    <a:p>
                      <a:pPr algn="ctr"/>
                      <a:endParaRPr lang="en-GB" sz="4800" b="1" u="sng" dirty="0" smtClean="0">
                        <a:solidFill>
                          <a:srgbClr val="000000"/>
                        </a:solidFill>
                        <a:effectLst/>
                        <a:latin typeface="Comic Sans MS" panose="030F0702030302020204" pitchFamily="66" charset="0"/>
                      </a:endParaRPr>
                    </a:p>
                    <a:p>
                      <a:pPr algn="ctr"/>
                      <a:r>
                        <a:rPr lang="en-GB" sz="4800" b="1" u="sng" dirty="0" smtClean="0">
                          <a:solidFill>
                            <a:srgbClr val="000000"/>
                          </a:solidFill>
                          <a:effectLst/>
                          <a:latin typeface="Comic Sans MS" panose="030F0702030302020204" pitchFamily="66" charset="0"/>
                        </a:rPr>
                        <a:t>Task 3 </a:t>
                      </a:r>
                      <a:endParaRPr lang="en-GB" sz="4800" b="1" dirty="0">
                        <a:effectLst/>
                      </a:endParaRPr>
                    </a:p>
                    <a:p>
                      <a:r>
                        <a:rPr lang="en-GB" sz="1400" dirty="0">
                          <a:solidFill>
                            <a:srgbClr val="000000"/>
                          </a:solidFill>
                          <a:effectLst/>
                          <a:latin typeface="Comic Sans MS" panose="030F0702030302020204" pitchFamily="66" charset="0"/>
                        </a:rPr>
                        <a:t/>
                      </a:r>
                      <a:br>
                        <a:rPr lang="en-GB" sz="1400" dirty="0">
                          <a:solidFill>
                            <a:srgbClr val="000000"/>
                          </a:solidFill>
                          <a:effectLst/>
                          <a:latin typeface="Comic Sans MS" panose="030F0702030302020204" pitchFamily="66" charset="0"/>
                        </a:rPr>
                      </a:br>
                      <a:endParaRPr lang="en-GB" sz="1400" dirty="0">
                        <a:solidFill>
                          <a:srgbClr val="000000"/>
                        </a:solidFill>
                        <a:effectLst/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813927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211009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23825" y="82065"/>
            <a:ext cx="1457325" cy="1754326"/>
          </a:xfrm>
          <a:prstGeom prst="rect">
            <a:avLst/>
          </a:prstGeom>
          <a:solidFill>
            <a:srgbClr val="E4808E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 smtClean="0"/>
              <a:t>Task 3:</a:t>
            </a:r>
          </a:p>
          <a:p>
            <a:endParaRPr lang="en-GB" dirty="0" smtClean="0"/>
          </a:p>
          <a:p>
            <a:pPr algn="ctr"/>
            <a:r>
              <a:rPr lang="en-GB" dirty="0" smtClean="0"/>
              <a:t>Written subtraction with one exchange</a:t>
            </a:r>
          </a:p>
        </p:txBody>
      </p:sp>
      <p:sp>
        <p:nvSpPr>
          <p:cNvPr id="5" name="Rectangle 4"/>
          <p:cNvSpPr/>
          <p:nvPr/>
        </p:nvSpPr>
        <p:spPr>
          <a:xfrm>
            <a:off x="3835142" y="2253765"/>
            <a:ext cx="6096000" cy="452431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sz="3200" dirty="0"/>
              <a:t>Now it’s time to complete </a:t>
            </a:r>
            <a:r>
              <a:rPr lang="en-GB" sz="3200" dirty="0" smtClean="0"/>
              <a:t>Task 3</a:t>
            </a:r>
            <a:endParaRPr lang="en-GB" sz="3200" dirty="0"/>
          </a:p>
          <a:p>
            <a:pPr algn="ctr"/>
            <a:r>
              <a:rPr lang="en-GB" sz="3200" dirty="0" smtClean="0"/>
              <a:t>Evidence </a:t>
            </a:r>
            <a:r>
              <a:rPr lang="en-GB" sz="3200" dirty="0"/>
              <a:t>Tasks</a:t>
            </a:r>
            <a:r>
              <a:rPr lang="en-GB" sz="3200" dirty="0" smtClean="0"/>
              <a:t>.</a:t>
            </a:r>
          </a:p>
          <a:p>
            <a:pPr algn="ctr"/>
            <a:endParaRPr lang="en-GB" sz="3200" dirty="0"/>
          </a:p>
          <a:p>
            <a:pPr algn="ctr"/>
            <a:r>
              <a:rPr lang="en-GB" sz="3200" dirty="0" smtClean="0"/>
              <a:t>Look back at slide 23 for a recap of the steps to complete written subtraction and then complete the evidence tasks.</a:t>
            </a:r>
            <a:endParaRPr lang="en-GB" sz="3200" dirty="0" smtClean="0"/>
          </a:p>
          <a:p>
            <a:pPr algn="ctr"/>
            <a:endParaRPr lang="en-GB" sz="3200" dirty="0"/>
          </a:p>
          <a:p>
            <a:pPr algn="ctr"/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32957896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38700" y="180975"/>
            <a:ext cx="4210050" cy="66332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23825" y="82065"/>
            <a:ext cx="2324100" cy="76944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4400" dirty="0" smtClean="0"/>
              <a:t>SLIDE 23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914648" y="988906"/>
            <a:ext cx="81908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Follow the steps below and if you get stuck go back to the slides and steps on the I do.</a:t>
            </a:r>
            <a:endParaRPr lang="en-GB" dirty="0"/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42413969"/>
              </p:ext>
            </p:extLst>
          </p:nvPr>
        </p:nvGraphicFramePr>
        <p:xfrm>
          <a:off x="2333622" y="1699667"/>
          <a:ext cx="9210674" cy="1723866"/>
        </p:xfrm>
        <a:graphic>
          <a:graphicData uri="http://schemas.openxmlformats.org/drawingml/2006/table">
            <a:tbl>
              <a:tblPr/>
              <a:tblGrid>
                <a:gridCol w="9210674">
                  <a:extLst>
                    <a:ext uri="{9D8B030D-6E8A-4147-A177-3AD203B41FA5}">
                      <a16:colId xmlns:a16="http://schemas.microsoft.com/office/drawing/2014/main" val="4243904652"/>
                    </a:ext>
                  </a:extLst>
                </a:gridCol>
              </a:tblGrid>
              <a:tr h="1723866">
                <a:tc>
                  <a:txBody>
                    <a:bodyPr/>
                    <a:lstStyle/>
                    <a:p>
                      <a:r>
                        <a:rPr lang="en-GB" sz="1800" b="1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Step 1: </a:t>
                      </a:r>
                      <a:r>
                        <a:rPr lang="en-GB" sz="1800" b="1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put </a:t>
                      </a:r>
                      <a:r>
                        <a:rPr lang="en-GB" sz="1800" b="1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the first number at the top </a:t>
                      </a:r>
                      <a:endParaRPr lang="en-GB" sz="1800" b="1" dirty="0">
                        <a:effectLst/>
                        <a:latin typeface="+mn-lt"/>
                      </a:endParaRPr>
                    </a:p>
                    <a:p>
                      <a:r>
                        <a:rPr lang="en-GB" sz="1800" b="1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Step 2: put the next number underneath (make sure they line up) </a:t>
                      </a:r>
                      <a:endParaRPr lang="en-GB" sz="1800" b="1" dirty="0">
                        <a:effectLst/>
                        <a:latin typeface="+mn-lt"/>
                      </a:endParaRPr>
                    </a:p>
                    <a:p>
                      <a:r>
                        <a:rPr lang="en-GB" sz="1800" b="1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Step 3: draw the equal sign </a:t>
                      </a:r>
                      <a:endParaRPr lang="en-GB" sz="1800" b="1" dirty="0">
                        <a:effectLst/>
                        <a:latin typeface="+mn-lt"/>
                      </a:endParaRPr>
                    </a:p>
                    <a:p>
                      <a:r>
                        <a:rPr lang="en-GB" sz="1800" b="1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Step 4: draw the take away sign </a:t>
                      </a:r>
                      <a:endParaRPr lang="en-GB" sz="1800" b="1" dirty="0" smtClean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 smtClean="0">
                          <a:latin typeface="+mn-lt"/>
                        </a:rPr>
                        <a:t>Step 5: draw out your HTO Place Value chart</a:t>
                      </a:r>
                      <a:endParaRPr lang="en-GB" sz="1800" b="1" dirty="0">
                        <a:effectLst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75578889"/>
                  </a:ext>
                </a:extLst>
              </a:tr>
            </a:tbl>
          </a:graphicData>
        </a:graphic>
      </p:graphicFrame>
      <p:sp>
        <p:nvSpPr>
          <p:cNvPr id="7" name="Rectangle 6"/>
          <p:cNvSpPr/>
          <p:nvPr/>
        </p:nvSpPr>
        <p:spPr>
          <a:xfrm>
            <a:off x="2333621" y="3568144"/>
            <a:ext cx="9210675" cy="923330"/>
          </a:xfrm>
          <a:prstGeom prst="rect">
            <a:avLst/>
          </a:prstGeom>
          <a:solidFill>
            <a:srgbClr val="FF99FF"/>
          </a:solidFill>
        </p:spPr>
        <p:txBody>
          <a:bodyPr wrap="square">
            <a:spAutoFit/>
          </a:bodyPr>
          <a:lstStyle/>
          <a:p>
            <a:r>
              <a:rPr lang="en-GB" b="1" dirty="0" smtClean="0"/>
              <a:t>Step 6a: draw place value discs into the ones column for the top number</a:t>
            </a:r>
          </a:p>
          <a:p>
            <a:r>
              <a:rPr lang="en-GB" b="1" dirty="0" smtClean="0"/>
              <a:t>Step 6b: draw place value discs into the tens column for the top number</a:t>
            </a:r>
          </a:p>
          <a:p>
            <a:r>
              <a:rPr lang="en-GB" b="1" dirty="0" smtClean="0"/>
              <a:t>Step 6c: draw place value discs into the hundreds column for the top number (if this is needed)</a:t>
            </a:r>
          </a:p>
        </p:txBody>
      </p:sp>
      <p:sp>
        <p:nvSpPr>
          <p:cNvPr id="8" name="Rectangle 7"/>
          <p:cNvSpPr/>
          <p:nvPr/>
        </p:nvSpPr>
        <p:spPr>
          <a:xfrm>
            <a:off x="2333621" y="4636085"/>
            <a:ext cx="9210675" cy="1200329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en-GB" b="1" dirty="0" smtClean="0"/>
              <a:t>Step 7: complete subtraction in ones column first.</a:t>
            </a:r>
          </a:p>
          <a:p>
            <a:r>
              <a:rPr lang="en-GB" b="1" dirty="0" smtClean="0"/>
              <a:t>Exchange and rename from the tens column if needed.</a:t>
            </a:r>
          </a:p>
          <a:p>
            <a:r>
              <a:rPr lang="en-GB" b="1" dirty="0" smtClean="0"/>
              <a:t>Use your place value chart and whatever you do on the place value chart you MUST do on your written column method too.</a:t>
            </a:r>
            <a:endParaRPr lang="en-GB" b="1" dirty="0" smtClean="0"/>
          </a:p>
        </p:txBody>
      </p:sp>
      <p:sp>
        <p:nvSpPr>
          <p:cNvPr id="9" name="Rectangle 8"/>
          <p:cNvSpPr/>
          <p:nvPr/>
        </p:nvSpPr>
        <p:spPr>
          <a:xfrm>
            <a:off x="2333621" y="5981025"/>
            <a:ext cx="9210675" cy="646331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r>
              <a:rPr lang="en-GB" b="1" dirty="0" smtClean="0"/>
              <a:t>Step 8:</a:t>
            </a:r>
          </a:p>
          <a:p>
            <a:r>
              <a:rPr lang="en-GB" b="1" dirty="0" smtClean="0"/>
              <a:t>Now complete the subtraction in the tens column</a:t>
            </a:r>
            <a:endParaRPr lang="en-GB" dirty="0"/>
          </a:p>
        </p:txBody>
      </p:sp>
      <p:sp>
        <p:nvSpPr>
          <p:cNvPr id="10" name="Cloud 9"/>
          <p:cNvSpPr/>
          <p:nvPr/>
        </p:nvSpPr>
        <p:spPr>
          <a:xfrm>
            <a:off x="9525" y="3650247"/>
            <a:ext cx="2238375" cy="1971675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Use sides </a:t>
            </a:r>
          </a:p>
          <a:p>
            <a:pPr algn="ctr"/>
            <a:r>
              <a:rPr lang="en-GB" dirty="0" smtClean="0"/>
              <a:t>19-21 to help you with </a:t>
            </a:r>
          </a:p>
          <a:p>
            <a:pPr algn="ctr"/>
            <a:r>
              <a:rPr lang="en-GB" dirty="0" smtClean="0"/>
              <a:t>step 7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755457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19588" y="1"/>
            <a:ext cx="9672412" cy="68580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54040" y="371475"/>
            <a:ext cx="2365548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/>
              <a:t>You can print this slide to complete or you can write out on squared paper.</a:t>
            </a:r>
          </a:p>
          <a:p>
            <a:endParaRPr lang="en-GB" b="1" dirty="0" smtClean="0"/>
          </a:p>
          <a:p>
            <a:r>
              <a:rPr lang="en-GB" b="1" dirty="0" smtClean="0"/>
              <a:t>Remember for EVERY calculation you need to draw out a place value chart and follow the steps on slide 23 OR 29.</a:t>
            </a:r>
          </a:p>
          <a:p>
            <a:endParaRPr lang="en-GB" b="1" dirty="0"/>
          </a:p>
          <a:p>
            <a:r>
              <a:rPr lang="en-GB" b="1" dirty="0" smtClean="0"/>
              <a:t>It is very important to show your exchange and rename on the written method as well as on your place value chart.</a:t>
            </a:r>
          </a:p>
          <a:p>
            <a:endParaRPr lang="en-GB" dirty="0"/>
          </a:p>
          <a:p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>
            <a:off x="7355794" y="2356633"/>
            <a:ext cx="476250" cy="83099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GB" sz="4800" dirty="0" smtClean="0"/>
              <a:t>3</a:t>
            </a:r>
            <a:endParaRPr lang="en-GB" sz="4800" dirty="0"/>
          </a:p>
        </p:txBody>
      </p:sp>
      <p:cxnSp>
        <p:nvCxnSpPr>
          <p:cNvPr id="7" name="Straight Connector 6"/>
          <p:cNvCxnSpPr/>
          <p:nvPr/>
        </p:nvCxnSpPr>
        <p:spPr>
          <a:xfrm>
            <a:off x="7355794" y="3027341"/>
            <a:ext cx="828675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7460569" y="4462462"/>
            <a:ext cx="476250" cy="70788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GB" sz="4000" dirty="0"/>
              <a:t>1</a:t>
            </a:r>
            <a:endParaRPr lang="en-GB" sz="4000" dirty="0"/>
          </a:p>
        </p:txBody>
      </p:sp>
      <p:sp>
        <p:nvSpPr>
          <p:cNvPr id="9" name="TextBox 8"/>
          <p:cNvSpPr txBox="1"/>
          <p:nvPr/>
        </p:nvSpPr>
        <p:spPr>
          <a:xfrm>
            <a:off x="10460944" y="5181495"/>
            <a:ext cx="476250" cy="70788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GB" sz="4000" dirty="0" smtClean="0"/>
              <a:t>0</a:t>
            </a:r>
            <a:endParaRPr lang="en-GB" sz="4000" dirty="0"/>
          </a:p>
        </p:txBody>
      </p:sp>
      <p:cxnSp>
        <p:nvCxnSpPr>
          <p:cNvPr id="10" name="Straight Connector 9"/>
          <p:cNvCxnSpPr/>
          <p:nvPr/>
        </p:nvCxnSpPr>
        <p:spPr>
          <a:xfrm>
            <a:off x="10203769" y="5780066"/>
            <a:ext cx="828675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57680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1590675" y="85724"/>
            <a:ext cx="10086975" cy="6677025"/>
          </a:xfrm>
          <a:prstGeom prst="rect">
            <a:avLst/>
          </a:prstGeom>
          <a:solidFill>
            <a:srgbClr val="FFFFFF"/>
          </a:solidFill>
          <a:ln w="31750" algn="ctr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2400" b="0" i="0" u="sng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</a:rPr>
              <a:t>Evidence 2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altLang="en-US" sz="2400" b="0" i="0" u="sng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</a:rPr>
              <a:t>Solve these subtraction calculations.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altLang="en-US" sz="24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</a:rPr>
              <a:t>Write them out on squared paper if you have it.</a:t>
            </a:r>
            <a:r>
              <a:rPr kumimoji="0" lang="en-GB" altLang="en-US" sz="2400" b="0" i="0" u="none" strike="noStrike" cap="none" normalizeH="0" dirty="0" smtClean="0">
                <a:ln>
                  <a:noFill/>
                </a:ln>
                <a:solidFill>
                  <a:srgbClr val="000000"/>
                </a:solidFill>
                <a:effectLst/>
              </a:rPr>
              <a:t> </a:t>
            </a:r>
            <a:r>
              <a:rPr lang="en-GB" altLang="en-US" sz="2400" dirty="0" smtClean="0">
                <a:solidFill>
                  <a:srgbClr val="000000"/>
                </a:solidFill>
              </a:rPr>
              <a:t>R</a:t>
            </a:r>
            <a:r>
              <a:rPr kumimoji="0" lang="en-GB" alt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</a:rPr>
              <a:t>emember to use a place value chart and to write it out following the correct written method.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altLang="en-US" sz="24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</a:rPr>
              <a:t>Show your </a:t>
            </a:r>
            <a:r>
              <a:rPr kumimoji="0" lang="en-GB" altLang="en-US" sz="2400" b="1" i="0" u="sng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</a:rPr>
              <a:t>Exchange and Rename </a:t>
            </a:r>
            <a:r>
              <a:rPr kumimoji="0" lang="en-GB" alt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</a:rPr>
              <a:t>on the place value chart and on your written method too—this is very important.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GB" altLang="en-US" sz="2400" dirty="0">
              <a:solidFill>
                <a:srgbClr val="000000"/>
              </a:solidFill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GB" altLang="en-US" sz="2400" dirty="0" smtClean="0">
                <a:solidFill>
                  <a:srgbClr val="000000"/>
                </a:solidFill>
              </a:rPr>
              <a:t>Some exchange and rename is in the ones column and some is in the tens column – look carefully!</a:t>
            </a:r>
            <a:endParaRPr kumimoji="0" lang="en-GB" altLang="en-US" sz="24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altLang="en-US" sz="24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</a:endParaRPr>
          </a:p>
          <a:p>
            <a:pPr lvl="8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2400" dirty="0" smtClean="0"/>
              <a:t>1)  </a:t>
            </a:r>
            <a:r>
              <a:rPr kumimoji="0" lang="en-GB" alt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</a:rPr>
              <a:t>274  -  82 = </a:t>
            </a:r>
          </a:p>
          <a:p>
            <a:pPr lvl="8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2400" dirty="0" smtClean="0"/>
              <a:t>2)  </a:t>
            </a:r>
            <a:r>
              <a:rPr kumimoji="0" lang="en-GB" alt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</a:rPr>
              <a:t>349  -  59 =</a:t>
            </a:r>
          </a:p>
          <a:p>
            <a:pPr lvl="8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2400" dirty="0" smtClean="0"/>
              <a:t>3)  </a:t>
            </a:r>
            <a:r>
              <a:rPr kumimoji="0" lang="en-GB" alt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</a:rPr>
              <a:t>882  - 391 =</a:t>
            </a:r>
          </a:p>
          <a:p>
            <a:pPr lvl="8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2400" dirty="0" smtClean="0"/>
              <a:t>4)  </a:t>
            </a:r>
            <a:r>
              <a:rPr kumimoji="0" lang="en-GB" alt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</a:rPr>
              <a:t>728  -  309 =</a:t>
            </a:r>
          </a:p>
          <a:p>
            <a:pPr lvl="8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2400" dirty="0" smtClean="0"/>
              <a:t>5)  </a:t>
            </a:r>
            <a:r>
              <a:rPr kumimoji="0" lang="en-GB" alt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</a:rPr>
              <a:t>887  -  697 =</a:t>
            </a:r>
            <a:endParaRPr kumimoji="0" lang="en-US" alt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24484943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6675" y="20390"/>
            <a:ext cx="1457325" cy="1754326"/>
          </a:xfrm>
          <a:prstGeom prst="rect">
            <a:avLst/>
          </a:prstGeom>
          <a:solidFill>
            <a:srgbClr val="E4808E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 smtClean="0"/>
              <a:t>Task 3:</a:t>
            </a:r>
          </a:p>
          <a:p>
            <a:endParaRPr lang="en-GB" dirty="0" smtClean="0"/>
          </a:p>
          <a:p>
            <a:pPr algn="ctr"/>
            <a:r>
              <a:rPr lang="en-GB" dirty="0" smtClean="0"/>
              <a:t>Written subtraction with one exchange</a:t>
            </a:r>
          </a:p>
        </p:txBody>
      </p:sp>
      <p:sp>
        <p:nvSpPr>
          <p:cNvPr id="5" name="Rectangle 4"/>
          <p:cNvSpPr/>
          <p:nvPr/>
        </p:nvSpPr>
        <p:spPr>
          <a:xfrm>
            <a:off x="310892" y="2673459"/>
            <a:ext cx="6096000" cy="181588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sz="4800" dirty="0" smtClean="0">
                <a:solidFill>
                  <a:srgbClr val="FF0000"/>
                </a:solidFill>
              </a:rPr>
              <a:t>ANSWERS</a:t>
            </a:r>
            <a:endParaRPr lang="en-GB" sz="4800" dirty="0" smtClean="0">
              <a:solidFill>
                <a:srgbClr val="FF0000"/>
              </a:solidFill>
            </a:endParaRPr>
          </a:p>
          <a:p>
            <a:pPr algn="ctr"/>
            <a:endParaRPr lang="en-GB" sz="3200" dirty="0"/>
          </a:p>
          <a:p>
            <a:pPr algn="ctr"/>
            <a:endParaRPr lang="en-GB" sz="3200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48074" y="63586"/>
            <a:ext cx="6181725" cy="67234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54898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6675" y="20390"/>
            <a:ext cx="1457325" cy="1754326"/>
          </a:xfrm>
          <a:prstGeom prst="rect">
            <a:avLst/>
          </a:prstGeom>
          <a:solidFill>
            <a:srgbClr val="E4808E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 smtClean="0"/>
              <a:t>Task 3:</a:t>
            </a:r>
          </a:p>
          <a:p>
            <a:endParaRPr lang="en-GB" dirty="0" smtClean="0"/>
          </a:p>
          <a:p>
            <a:pPr algn="ctr"/>
            <a:r>
              <a:rPr lang="en-GB" dirty="0" smtClean="0"/>
              <a:t>Written subtraction with one exchange</a:t>
            </a:r>
          </a:p>
        </p:txBody>
      </p:sp>
      <p:sp>
        <p:nvSpPr>
          <p:cNvPr id="5" name="Rectangle 4"/>
          <p:cNvSpPr/>
          <p:nvPr/>
        </p:nvSpPr>
        <p:spPr>
          <a:xfrm>
            <a:off x="704850" y="2349609"/>
            <a:ext cx="6096000" cy="181588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sz="4800" dirty="0" smtClean="0">
                <a:solidFill>
                  <a:srgbClr val="FF0000"/>
                </a:solidFill>
              </a:rPr>
              <a:t>ANSWERS</a:t>
            </a:r>
            <a:endParaRPr lang="en-GB" sz="4800" dirty="0" smtClean="0">
              <a:solidFill>
                <a:srgbClr val="FF0000"/>
              </a:solidFill>
            </a:endParaRPr>
          </a:p>
          <a:p>
            <a:pPr algn="ctr"/>
            <a:endParaRPr lang="en-GB" sz="3200" dirty="0"/>
          </a:p>
          <a:p>
            <a:pPr algn="ctr"/>
            <a:endParaRPr lang="en-GB" sz="3200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14824" y="20390"/>
            <a:ext cx="6276975" cy="6686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15537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57275" y="1047750"/>
            <a:ext cx="10677525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/>
              <a:t>Well done, you have now completed  Maths Task 3</a:t>
            </a:r>
          </a:p>
          <a:p>
            <a:pPr algn="ctr"/>
            <a:r>
              <a:rPr lang="en-GB" sz="3600" dirty="0" smtClean="0">
                <a:sym typeface="Wingdings" panose="05000000000000000000" pitchFamily="2" charset="2"/>
              </a:rPr>
              <a:t> </a:t>
            </a:r>
          </a:p>
          <a:p>
            <a:pPr algn="ctr"/>
            <a:endParaRPr lang="en-GB" sz="3600" dirty="0">
              <a:sym typeface="Wingdings" panose="05000000000000000000" pitchFamily="2" charset="2"/>
            </a:endParaRPr>
          </a:p>
          <a:p>
            <a:pPr algn="ctr"/>
            <a:r>
              <a:rPr lang="en-GB" sz="3600" dirty="0" smtClean="0">
                <a:sym typeface="Wingdings" panose="05000000000000000000" pitchFamily="2" charset="2"/>
              </a:rPr>
              <a:t>You will receive the next Maths tasks and Maths 5-A-Day on the website on 20.4.20</a:t>
            </a:r>
          </a:p>
          <a:p>
            <a:pPr algn="ctr"/>
            <a:endParaRPr lang="en-GB" sz="3600" dirty="0">
              <a:sym typeface="Wingdings" panose="05000000000000000000" pitchFamily="2" charset="2"/>
            </a:endParaRPr>
          </a:p>
          <a:p>
            <a:pPr algn="ctr"/>
            <a:r>
              <a:rPr lang="en-GB" sz="3600" dirty="0" smtClean="0">
                <a:sym typeface="Wingdings" panose="05000000000000000000" pitchFamily="2" charset="2"/>
              </a:rPr>
              <a:t>Until then keep practising your times tables on TT </a:t>
            </a:r>
            <a:r>
              <a:rPr lang="en-GB" sz="3600" dirty="0" err="1" smtClean="0">
                <a:sym typeface="Wingdings" panose="05000000000000000000" pitchFamily="2" charset="2"/>
              </a:rPr>
              <a:t>Rockstars</a:t>
            </a:r>
            <a:r>
              <a:rPr lang="en-GB" sz="3600" dirty="0" smtClean="0">
                <a:sym typeface="Wingdings" panose="05000000000000000000" pitchFamily="2" charset="2"/>
              </a:rPr>
              <a:t> and those of you with a Doodle Maths login, you can use that too.</a:t>
            </a:r>
          </a:p>
          <a:p>
            <a:endParaRPr lang="en-GB" dirty="0">
              <a:sym typeface="Wingdings" panose="05000000000000000000" pitchFamily="2" charset="2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043702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237</TotalTime>
  <Words>2057</Words>
  <Application>Microsoft Office PowerPoint</Application>
  <PresentationFormat>Widescreen</PresentationFormat>
  <Paragraphs>334</Paragraphs>
  <Slides>35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35</vt:i4>
      </vt:variant>
    </vt:vector>
  </HeadingPairs>
  <TitlesOfParts>
    <vt:vector size="44" baseType="lpstr">
      <vt:lpstr>Arial</vt:lpstr>
      <vt:lpstr>Bradley Hand ITC</vt:lpstr>
      <vt:lpstr>Calibri</vt:lpstr>
      <vt:lpstr>Calibri Light</vt:lpstr>
      <vt:lpstr>Comic Sans MS</vt:lpstr>
      <vt:lpstr>Courier New</vt:lpstr>
      <vt:lpstr>Lucida Handwriting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Natasha Spencer</dc:creator>
  <cp:lastModifiedBy>Natasha Spencer</cp:lastModifiedBy>
  <cp:revision>28</cp:revision>
  <dcterms:created xsi:type="dcterms:W3CDTF">2020-03-28T12:11:06Z</dcterms:created>
  <dcterms:modified xsi:type="dcterms:W3CDTF">2020-03-28T16:09:05Z</dcterms:modified>
</cp:coreProperties>
</file>