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0" r:id="rId1"/>
  </p:sldMasterIdLst>
  <p:sldIdLst>
    <p:sldId id="256" r:id="rId2"/>
    <p:sldId id="278" r:id="rId3"/>
    <p:sldId id="276" r:id="rId4"/>
    <p:sldId id="296" r:id="rId5"/>
    <p:sldId id="298" r:id="rId6"/>
    <p:sldId id="299" r:id="rId7"/>
    <p:sldId id="286" r:id="rId8"/>
    <p:sldId id="284" r:id="rId9"/>
    <p:sldId id="300" r:id="rId10"/>
    <p:sldId id="301" r:id="rId11"/>
    <p:sldId id="293" r:id="rId12"/>
    <p:sldId id="283" r:id="rId13"/>
    <p:sldId id="275" r:id="rId14"/>
    <p:sldId id="270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3940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286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966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42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131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126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008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356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047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630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454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43671B-6F47-44DC-B19B-E109E20CB2EF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436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Welcome back to Year 4  Home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earning Spellings with Mrs Andrews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8" name="Picture 14" descr="Image result for wor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604" y="3509963"/>
            <a:ext cx="4876800" cy="2886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Picture 1" descr="Attachmen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ttachmen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ภูกระดึง แห่งประเทศไทย | สาระ ความรู้ ข่าวสาร ความบันเทิง ..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99" y="195535"/>
            <a:ext cx="1838597" cy="1140766"/>
          </a:xfrm>
          <a:prstGeom prst="rect">
            <a:avLst/>
          </a:prstGeom>
        </p:spPr>
      </p:pic>
      <p:pic>
        <p:nvPicPr>
          <p:cNvPr id="13" name="Picture 12" descr="ภูกระดึง แห่งประเทศไทย | สาระ ความรู้ ข่าวสาร ความบันเทิง ..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5687" y="88566"/>
            <a:ext cx="1838597" cy="1140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188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 hope you have had a good week  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1850" y="4562475"/>
            <a:ext cx="10807156" cy="1500187"/>
          </a:xfrm>
        </p:spPr>
        <p:txBody>
          <a:bodyPr>
            <a:noAutofit/>
          </a:bodyPr>
          <a:lstStyle/>
          <a:p>
            <a:r>
              <a:rPr lang="en-GB" sz="3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now … it is time to do some spellings!</a:t>
            </a:r>
            <a:endParaRPr lang="en-GB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 descr="Table design for a dictionary that can have words with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917" y="773906"/>
            <a:ext cx="7296150" cy="2362200"/>
          </a:xfrm>
          <a:prstGeom prst="rect">
            <a:avLst/>
          </a:prstGeom>
        </p:spPr>
      </p:pic>
      <p:pic>
        <p:nvPicPr>
          <p:cNvPr id="2" name="Picture 1" descr="File:&lt;strong&gt;Question mark&lt;/strong&gt;.svg - Wikipedi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195" y="773906"/>
            <a:ext cx="1204776" cy="211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5993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 smtClean="0"/>
              <a:t>Every Week</a:t>
            </a:r>
            <a:endParaRPr lang="en-GB" b="1" u="sng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will send you: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 Power Point which will be linked to your Year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4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main focus words and spelling principle.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 task worksheet (with an answer sheet if appropriate) </a:t>
            </a: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If possible on a PC, tablet or smart phone, an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on-line task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such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as spellingframe.co.uk/spelling-rule </a:t>
            </a: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another task.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If at all possible, please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do </a:t>
            </a: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both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tasks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because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more you do, the better you will become at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spelling, reading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and writing!</a:t>
            </a:r>
          </a:p>
          <a:p>
            <a:endParaRPr lang="en-GB" dirty="0"/>
          </a:p>
        </p:txBody>
      </p:sp>
      <p:pic>
        <p:nvPicPr>
          <p:cNvPr id="6" name="Picture 5" descr="&lt;strong&gt;calendar&lt;/strong&gt; | Christopher De Vo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290" y="502051"/>
            <a:ext cx="2576688" cy="1051709"/>
          </a:xfrm>
          <a:prstGeom prst="rect">
            <a:avLst/>
          </a:prstGeom>
        </p:spPr>
      </p:pic>
      <p:pic>
        <p:nvPicPr>
          <p:cNvPr id="7" name="Picture 6" descr="&lt;strong&gt;calendar&lt;/strong&gt; | Christopher De Vo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5302" y="638979"/>
            <a:ext cx="2576688" cy="1051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9070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All of your spelling words for this week and next week, focus on </a:t>
            </a:r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two 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or four letter patterns that </a:t>
            </a:r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all make 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the same sound.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Say these 3 words out loud. </a:t>
            </a:r>
          </a:p>
          <a:p>
            <a:r>
              <a:rPr lang="en-GB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What sound do they all make?</a:t>
            </a:r>
          </a:p>
          <a:p>
            <a:r>
              <a:rPr lang="en-GB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vein</a:t>
            </a:r>
          </a:p>
          <a:p>
            <a:r>
              <a:rPr lang="en-GB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obey</a:t>
            </a:r>
          </a:p>
          <a:p>
            <a:r>
              <a:rPr lang="en-GB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eight</a:t>
            </a: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 descr="&lt;strong&gt;Question&lt;/strong&gt; Mark Free Stock Photo - Public Domain Picture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3017" y="3646442"/>
            <a:ext cx="2530521" cy="2530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308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So our rule for the next two weeks is</a:t>
            </a:r>
            <a:r>
              <a:rPr lang="en-GB" u="sng" dirty="0" smtClean="0"/>
              <a:t>…</a:t>
            </a:r>
            <a:endParaRPr lang="en-GB" u="sng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400" dirty="0"/>
              <a:t>They all make a long /a/ sound but are spelt using a ‘</a:t>
            </a:r>
            <a:r>
              <a:rPr lang="en-GB" sz="4400" dirty="0" err="1"/>
              <a:t>ei</a:t>
            </a:r>
            <a:r>
              <a:rPr lang="en-GB" sz="4400" dirty="0"/>
              <a:t>’ or </a:t>
            </a:r>
            <a:r>
              <a:rPr lang="en-GB" sz="4400" dirty="0" err="1"/>
              <a:t>eigh</a:t>
            </a:r>
            <a:r>
              <a:rPr lang="en-GB" sz="4400" dirty="0"/>
              <a:t>’ or ‘</a:t>
            </a:r>
            <a:r>
              <a:rPr lang="en-GB" sz="4400" dirty="0" err="1"/>
              <a:t>ey</a:t>
            </a:r>
            <a:r>
              <a:rPr lang="en-GB" sz="4400" dirty="0" smtClean="0"/>
              <a:t>’!</a:t>
            </a:r>
          </a:p>
          <a:p>
            <a:r>
              <a:rPr lang="en-GB" sz="4400" dirty="0" smtClean="0"/>
              <a:t>v</a:t>
            </a:r>
            <a:r>
              <a:rPr lang="en-GB" sz="4400" u="sng" dirty="0" smtClean="0"/>
              <a:t>ei</a:t>
            </a:r>
            <a:r>
              <a:rPr lang="en-GB" sz="4400" dirty="0" smtClean="0"/>
              <a:t>n</a:t>
            </a:r>
          </a:p>
          <a:p>
            <a:r>
              <a:rPr lang="en-GB" sz="4400" dirty="0"/>
              <a:t>o</a:t>
            </a:r>
            <a:r>
              <a:rPr lang="en-GB" sz="4400" dirty="0" smtClean="0"/>
              <a:t>b</a:t>
            </a:r>
            <a:r>
              <a:rPr lang="en-GB" sz="4400" u="sng" dirty="0" smtClean="0"/>
              <a:t>ey</a:t>
            </a:r>
          </a:p>
          <a:p>
            <a:r>
              <a:rPr lang="en-GB" sz="4400" dirty="0" smtClean="0"/>
              <a:t>w</a:t>
            </a:r>
            <a:r>
              <a:rPr lang="en-GB" sz="4400" u="sng" dirty="0" smtClean="0"/>
              <a:t>eigh</a:t>
            </a:r>
            <a:endParaRPr lang="en-GB" sz="4400" u="sng" dirty="0"/>
          </a:p>
          <a:p>
            <a:endParaRPr lang="en-GB" dirty="0"/>
          </a:p>
        </p:txBody>
      </p:sp>
      <p:pic>
        <p:nvPicPr>
          <p:cNvPr id="7" name="Picture 6" descr="File:&lt;strong&gt;Puzzled&lt;/strong&gt;.sv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3320" y="3109368"/>
            <a:ext cx="2558143" cy="2558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837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This week, we are going to look at –</a:t>
            </a:r>
            <a:r>
              <a:rPr lang="en-GB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b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GB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eigh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 and next week –</a:t>
            </a:r>
            <a:r>
              <a:rPr lang="en-GB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ey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86437"/>
            <a:ext cx="10515600" cy="4351338"/>
          </a:xfrm>
        </p:spPr>
        <p:txBody>
          <a:bodyPr/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b="1" dirty="0"/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b="1" dirty="0"/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1684701" y="2760345"/>
            <a:ext cx="1728787" cy="1711325"/>
            <a:chOff x="1210962" y="2486300"/>
            <a:chExt cx="1728542" cy="1710466"/>
          </a:xfrm>
        </p:grpSpPr>
        <p:sp>
          <p:nvSpPr>
            <p:cNvPr id="5" name="Oval 4"/>
            <p:cNvSpPr/>
            <p:nvPr/>
          </p:nvSpPr>
          <p:spPr>
            <a:xfrm>
              <a:off x="1210962" y="2486300"/>
              <a:ext cx="1711082" cy="1710466"/>
            </a:xfrm>
            <a:prstGeom prst="ellipse">
              <a:avLst/>
            </a:prstGeom>
            <a:solidFill>
              <a:srgbClr val="00A7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9196" y="2808459"/>
              <a:ext cx="1650308" cy="1100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4640444" y="2777685"/>
            <a:ext cx="1828800" cy="1711325"/>
            <a:chOff x="3602814" y="2486300"/>
            <a:chExt cx="1827281" cy="1710466"/>
          </a:xfrm>
        </p:grpSpPr>
        <p:sp>
          <p:nvSpPr>
            <p:cNvPr id="8" name="Oval 7"/>
            <p:cNvSpPr/>
            <p:nvPr/>
          </p:nvSpPr>
          <p:spPr>
            <a:xfrm>
              <a:off x="3720191" y="2486300"/>
              <a:ext cx="1709904" cy="1710466"/>
            </a:xfrm>
            <a:prstGeom prst="ellipse">
              <a:avLst/>
            </a:prstGeom>
            <a:solidFill>
              <a:srgbClr val="EBA1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02814" y="2841443"/>
              <a:ext cx="1715806" cy="12515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7932385" y="2461093"/>
            <a:ext cx="1735138" cy="1924050"/>
            <a:chOff x="6343323" y="2285135"/>
            <a:chExt cx="1735633" cy="1923148"/>
          </a:xfrm>
        </p:grpSpPr>
        <p:sp>
          <p:nvSpPr>
            <p:cNvPr id="11" name="Oval 10"/>
            <p:cNvSpPr/>
            <p:nvPr/>
          </p:nvSpPr>
          <p:spPr>
            <a:xfrm>
              <a:off x="6360791" y="2486652"/>
              <a:ext cx="1710225" cy="1710523"/>
            </a:xfrm>
            <a:prstGeom prst="ellipse">
              <a:avLst/>
            </a:prstGeom>
            <a:solidFill>
              <a:srgbClr val="CB47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57" t="-11460" r="-6180"/>
            <a:stretch/>
          </p:blipFill>
          <p:spPr>
            <a:xfrm>
              <a:off x="6343323" y="2285135"/>
              <a:ext cx="1735633" cy="1923148"/>
            </a:xfrm>
            <a:prstGeom prst="ellipse">
              <a:avLst/>
            </a:prstGeom>
          </p:spPr>
        </p:pic>
      </p:grpSp>
      <p:sp>
        <p:nvSpPr>
          <p:cNvPr id="13" name="Rectangle 12"/>
          <p:cNvSpPr/>
          <p:nvPr/>
        </p:nvSpPr>
        <p:spPr>
          <a:xfrm>
            <a:off x="701378" y="4739541"/>
            <a:ext cx="29626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a-e </a:t>
            </a:r>
            <a: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as in sn</a:t>
            </a:r>
            <a:r>
              <a:rPr lang="en-GB" alt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GB" alt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207288" y="4778988"/>
            <a:ext cx="24384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ai</a:t>
            </a:r>
            <a:r>
              <a:rPr lang="en-GB" alt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as in tr</a:t>
            </a:r>
            <a:r>
              <a:rPr lang="en-GB" alt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ai</a:t>
            </a:r>
            <a: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endParaRPr lang="en-GB" alt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732255" y="4778988"/>
            <a:ext cx="27730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3200" b="1" dirty="0"/>
              <a:t>ay </a:t>
            </a:r>
            <a:r>
              <a:rPr lang="en-GB" altLang="en-US" sz="3200" dirty="0"/>
              <a:t>as in pr</a:t>
            </a:r>
            <a:r>
              <a:rPr lang="en-GB" altLang="en-US" sz="3200" b="1" dirty="0"/>
              <a:t>ay</a:t>
            </a:r>
            <a:r>
              <a:rPr lang="en-GB" altLang="en-US" sz="3200" dirty="0"/>
              <a:t>ing</a:t>
            </a:r>
            <a:endParaRPr lang="en-GB" altLang="en-US" sz="3200" b="1" dirty="0"/>
          </a:p>
        </p:txBody>
      </p:sp>
      <p:sp>
        <p:nvSpPr>
          <p:cNvPr id="16" name="Rectangle 15"/>
          <p:cNvSpPr/>
          <p:nvPr/>
        </p:nvSpPr>
        <p:spPr>
          <a:xfrm>
            <a:off x="1154582" y="5796608"/>
            <a:ext cx="1074524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But we are looking at </a:t>
            </a:r>
            <a:r>
              <a:rPr lang="en-GB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GB" altLang="en-US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other ways 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making a long /a/ </a:t>
            </a:r>
            <a:r>
              <a:rPr lang="en-GB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sound and knowing </a:t>
            </a:r>
          </a:p>
          <a:p>
            <a:pPr algn="ctr">
              <a:spcBef>
                <a:spcPct val="0"/>
              </a:spcBef>
            </a:pPr>
            <a:r>
              <a:rPr lang="en-GB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this will definitely help your reading and writing!</a:t>
            </a:r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1781" y="1808850"/>
            <a:ext cx="117205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However, we already know that the 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long /a/ sound can be formed in words using...</a:t>
            </a:r>
          </a:p>
        </p:txBody>
      </p:sp>
    </p:spTree>
    <p:extLst>
      <p:ext uri="{BB962C8B-B14F-4D97-AF65-F5344CB8AC3E}">
        <p14:creationId xmlns:p14="http://schemas.microsoft.com/office/powerpoint/2010/main" val="4159815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Can you think of any words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which includes –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, -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eigh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Tell 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your adult or write them </a:t>
            </a:r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down (apart from vein and weigh).</a:t>
            </a:r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 descr="&lt;strong&gt;Question&lt;/strong&gt; Mark Free Stock Photo - Public Domain Picture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2754" y="3646442"/>
            <a:ext cx="2530521" cy="2530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9786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How many did you think of?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sz="3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GB" sz="3800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igh</a:t>
            </a:r>
            <a:r>
              <a:rPr lang="en-GB" sz="38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</a:t>
            </a:r>
            <a:r>
              <a:rPr lang="en-GB" sz="3800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sz="38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</a:t>
            </a:r>
            <a:endParaRPr lang="en-GB" sz="3800" b="1" i="1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sleigh                                      vein                                         </a:t>
            </a:r>
          </a:p>
          <a:p>
            <a:r>
              <a:rPr lang="en-GB" sz="3800" dirty="0"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GB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eigh                                      veil                                          </a:t>
            </a:r>
          </a:p>
          <a:p>
            <a:r>
              <a:rPr lang="en-GB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weight                                     freight                                      </a:t>
            </a:r>
          </a:p>
          <a:p>
            <a:r>
              <a:rPr lang="en-GB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neighbour                               sleigh                                       </a:t>
            </a:r>
          </a:p>
          <a:p>
            <a:r>
              <a:rPr lang="en-GB" sz="3800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GB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ight                                       beige                                        </a:t>
            </a:r>
          </a:p>
          <a:p>
            <a:r>
              <a:rPr lang="en-GB" sz="3800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GB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ighty</a:t>
            </a:r>
          </a:p>
          <a:p>
            <a:r>
              <a:rPr lang="en-GB" sz="3800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GB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ighth</a:t>
            </a:r>
          </a:p>
          <a:p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Can you say these words out loud?</a:t>
            </a:r>
            <a:endParaRPr lang="en-GB" sz="3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8805900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So now lets look at what these words mean?</a:t>
            </a:r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GB" sz="4000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eigh</a:t>
            </a:r>
            <a:r>
              <a:rPr lang="en-GB" sz="4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’ words</a:t>
            </a:r>
            <a:endParaRPr lang="en-GB" sz="40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1410244" y="2135423"/>
            <a:ext cx="2454275" cy="1180935"/>
            <a:chOff x="704796" y="2389062"/>
            <a:chExt cx="2454766" cy="1181268"/>
          </a:xfrm>
        </p:grpSpPr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2489" y="2414229"/>
              <a:ext cx="587302" cy="6904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05664" y="2411778"/>
              <a:ext cx="602831" cy="6970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2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4796" y="2389062"/>
              <a:ext cx="615777" cy="6904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3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43785" y="2414229"/>
              <a:ext cx="615777" cy="6904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3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31621" y="2875778"/>
              <a:ext cx="587302" cy="6904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3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4796" y="2873327"/>
              <a:ext cx="602831" cy="6970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4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42917" y="2875778"/>
              <a:ext cx="615777" cy="6904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4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0257" y="2873327"/>
              <a:ext cx="602831" cy="6970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8" name="Picture 5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129" y="4258587"/>
            <a:ext cx="1064688" cy="14721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Rectangle 28"/>
          <p:cNvSpPr/>
          <p:nvPr/>
        </p:nvSpPr>
        <p:spPr>
          <a:xfrm>
            <a:off x="1782697" y="3407998"/>
            <a:ext cx="12875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eight</a:t>
            </a:r>
          </a:p>
        </p:txBody>
      </p:sp>
      <p:sp>
        <p:nvSpPr>
          <p:cNvPr id="30" name="Rectangle 29"/>
          <p:cNvSpPr/>
          <p:nvPr/>
        </p:nvSpPr>
        <p:spPr>
          <a:xfrm>
            <a:off x="4545782" y="3507872"/>
            <a:ext cx="14125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eighth</a:t>
            </a:r>
          </a:p>
        </p:txBody>
      </p:sp>
      <p:sp>
        <p:nvSpPr>
          <p:cNvPr id="31" name="Rectangle 30"/>
          <p:cNvSpPr/>
          <p:nvPr/>
        </p:nvSpPr>
        <p:spPr>
          <a:xfrm flipH="1">
            <a:off x="6685226" y="2180027"/>
            <a:ext cx="229589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5400" b="1" dirty="0">
                <a:latin typeface="Arial" panose="020B0604020202020204" pitchFamily="34" charset="0"/>
                <a:cs typeface="Arial" panose="020B0604020202020204" pitchFamily="34" charset="0"/>
              </a:rPr>
              <a:t>80</a:t>
            </a:r>
          </a:p>
        </p:txBody>
      </p:sp>
      <p:sp>
        <p:nvSpPr>
          <p:cNvPr id="32" name="Rectangle 31"/>
          <p:cNvSpPr/>
          <p:nvPr/>
        </p:nvSpPr>
        <p:spPr>
          <a:xfrm>
            <a:off x="7163275" y="3449719"/>
            <a:ext cx="13901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eighty</a:t>
            </a:r>
          </a:p>
        </p:txBody>
      </p:sp>
      <p:sp>
        <p:nvSpPr>
          <p:cNvPr id="33" name="Rectangle 32"/>
          <p:cNvSpPr/>
          <p:nvPr/>
        </p:nvSpPr>
        <p:spPr>
          <a:xfrm>
            <a:off x="838200" y="5859568"/>
            <a:ext cx="14814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weight</a:t>
            </a:r>
          </a:p>
        </p:txBody>
      </p:sp>
      <p:pic>
        <p:nvPicPr>
          <p:cNvPr id="34" name="Picture 5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183" y="4439639"/>
            <a:ext cx="1110049" cy="1290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5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70287" y="4440550"/>
            <a:ext cx="1123496" cy="1290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Rectangle 35"/>
          <p:cNvSpPr/>
          <p:nvPr/>
        </p:nvSpPr>
        <p:spPr>
          <a:xfrm>
            <a:off x="5867582" y="5909831"/>
            <a:ext cx="21868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neighbour</a:t>
            </a:r>
          </a:p>
        </p:txBody>
      </p:sp>
      <p:pic>
        <p:nvPicPr>
          <p:cNvPr id="37" name="Picture 36" descr="synonyms - Differences between &quot;sledge&quot;, &quot;&lt;strong&gt;sleigh&lt;/strong&gt;&quot; and ...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4567" y="4362574"/>
            <a:ext cx="1883824" cy="1309846"/>
          </a:xfrm>
          <a:prstGeom prst="rect">
            <a:avLst/>
          </a:prstGeom>
        </p:spPr>
      </p:pic>
      <p:sp>
        <p:nvSpPr>
          <p:cNvPr id="38" name="Rectangle 37"/>
          <p:cNvSpPr/>
          <p:nvPr/>
        </p:nvSpPr>
        <p:spPr>
          <a:xfrm>
            <a:off x="9506513" y="5887701"/>
            <a:ext cx="13676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sleigh</a:t>
            </a:r>
            <a:endParaRPr lang="en-GB" sz="3200" b="1" dirty="0"/>
          </a:p>
        </p:txBody>
      </p:sp>
      <p:pic>
        <p:nvPicPr>
          <p:cNvPr id="40" name="Picture 39" descr="Horizontal Pan &lt;strong&gt;Weigh&lt;/strong&gt; Kitchen · Free image on Pixabay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822" y="4011177"/>
            <a:ext cx="1848391" cy="1848391"/>
          </a:xfrm>
          <a:prstGeom prst="rect">
            <a:avLst/>
          </a:prstGeom>
        </p:spPr>
      </p:pic>
      <p:sp>
        <p:nvSpPr>
          <p:cNvPr id="41" name="Rectangle 40"/>
          <p:cNvSpPr/>
          <p:nvPr/>
        </p:nvSpPr>
        <p:spPr>
          <a:xfrm>
            <a:off x="3070229" y="5853737"/>
            <a:ext cx="13452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weigh</a:t>
            </a:r>
            <a:endParaRPr lang="en-GB" sz="3200" dirty="0"/>
          </a:p>
        </p:txBody>
      </p:sp>
      <p:grpSp>
        <p:nvGrpSpPr>
          <p:cNvPr id="42" name="Group 41"/>
          <p:cNvGrpSpPr/>
          <p:nvPr/>
        </p:nvGrpSpPr>
        <p:grpSpPr>
          <a:xfrm>
            <a:off x="4661768" y="2009064"/>
            <a:ext cx="1377438" cy="1398934"/>
            <a:chOff x="1189734" y="1790536"/>
            <a:chExt cx="2947144" cy="2993137"/>
          </a:xfrm>
        </p:grpSpPr>
        <p:sp>
          <p:nvSpPr>
            <p:cNvPr id="43" name="Rectangle 42"/>
            <p:cNvSpPr/>
            <p:nvPr/>
          </p:nvSpPr>
          <p:spPr>
            <a:xfrm>
              <a:off x="1189734" y="1790536"/>
              <a:ext cx="2947144" cy="2993137"/>
            </a:xfrm>
            <a:prstGeom prst="rect">
              <a:avLst/>
            </a:prstGeom>
            <a:solidFill>
              <a:srgbClr val="FFCC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Rectangle 43"/>
            <p:cNvSpPr/>
            <p:nvPr/>
          </p:nvSpPr>
          <p:spPr>
            <a:xfrm>
              <a:off x="1392385" y="1975171"/>
              <a:ext cx="2541840" cy="215890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ounded Rectangle 44"/>
            <p:cNvSpPr/>
            <p:nvPr/>
          </p:nvSpPr>
          <p:spPr>
            <a:xfrm>
              <a:off x="1189734" y="4180349"/>
              <a:ext cx="2947144" cy="50800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ysClr val="windowText" lastClr="000000"/>
                  </a:solidFill>
                  <a:latin typeface="Twinkl" pitchFamily="2" charset="0"/>
                </a:rPr>
                <a:t>eighth</a:t>
              </a:r>
              <a:endParaRPr lang="en-GB" dirty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674489" y="2065807"/>
              <a:ext cx="1977633" cy="1977633"/>
            </a:xfrm>
            <a:prstGeom prst="rect">
              <a:avLst/>
            </a:prstGeom>
          </p:spPr>
        </p:pic>
      </p:grpSp>
      <p:pic>
        <p:nvPicPr>
          <p:cNvPr id="47" name="Picture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1121" y="1849737"/>
            <a:ext cx="2509838" cy="1311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Rectangle 47"/>
          <p:cNvSpPr/>
          <p:nvPr/>
        </p:nvSpPr>
        <p:spPr>
          <a:xfrm>
            <a:off x="9506513" y="3482740"/>
            <a:ext cx="14590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freight</a:t>
            </a:r>
          </a:p>
        </p:txBody>
      </p:sp>
      <p:sp>
        <p:nvSpPr>
          <p:cNvPr id="2" name="Rectangle 1"/>
          <p:cNvSpPr/>
          <p:nvPr/>
        </p:nvSpPr>
        <p:spPr>
          <a:xfrm>
            <a:off x="4059835" y="6483128"/>
            <a:ext cx="32624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Now say these words out loud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4271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smtClean="0">
                <a:latin typeface="Arial" panose="020B0604020202020204" pitchFamily="34" charset="0"/>
                <a:cs typeface="Arial" panose="020B0604020202020204" pitchFamily="34" charset="0"/>
              </a:rPr>
              <a:t>‘ei’ words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79"/>
          <a:stretch>
            <a:fillRect/>
          </a:stretch>
        </p:blipFill>
        <p:spPr bwMode="auto">
          <a:xfrm>
            <a:off x="1667979" y="2597306"/>
            <a:ext cx="2246236" cy="1109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82" t="14677" r="32661" b="51956"/>
          <a:stretch>
            <a:fillRect/>
          </a:stretch>
        </p:blipFill>
        <p:spPr bwMode="auto">
          <a:xfrm rot="10800000">
            <a:off x="5670874" y="2597306"/>
            <a:ext cx="1694982" cy="1016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2515" y="2490737"/>
            <a:ext cx="1267624" cy="1416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2132443" y="3906806"/>
            <a:ext cx="10038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vein</a:t>
            </a:r>
          </a:p>
        </p:txBody>
      </p:sp>
      <p:sp>
        <p:nvSpPr>
          <p:cNvPr id="9" name="Rectangle 8"/>
          <p:cNvSpPr/>
          <p:nvPr/>
        </p:nvSpPr>
        <p:spPr>
          <a:xfrm>
            <a:off x="5962674" y="3850682"/>
            <a:ext cx="86754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veil</a:t>
            </a:r>
          </a:p>
        </p:txBody>
      </p:sp>
      <p:sp>
        <p:nvSpPr>
          <p:cNvPr id="10" name="Rectangle 9"/>
          <p:cNvSpPr/>
          <p:nvPr/>
        </p:nvSpPr>
        <p:spPr>
          <a:xfrm>
            <a:off x="9136270" y="3994256"/>
            <a:ext cx="12538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beige</a:t>
            </a:r>
          </a:p>
        </p:txBody>
      </p:sp>
      <p:pic>
        <p:nvPicPr>
          <p:cNvPr id="12" name="Picture 11" descr="File:Horse-bearing-&lt;strong&gt;rein&lt;/strong&gt;.svg - Wikimedia Common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756" y="4530607"/>
            <a:ext cx="1733593" cy="1438883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166105" y="5993824"/>
            <a:ext cx="9364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rein</a:t>
            </a:r>
            <a:endParaRPr lang="en-GB" alt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Picture 13" descr="List of monarchs in Britain by length of &lt;strong&gt;reign&lt;/strong&gt; - Wikipedia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7537" y="4633792"/>
            <a:ext cx="1062621" cy="1400727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9205575" y="6089280"/>
            <a:ext cx="11865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reign</a:t>
            </a:r>
            <a:endParaRPr lang="en-GB" alt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Picture 16" descr="List of mammals of Sweden - Wikipedia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309" y="4483713"/>
            <a:ext cx="1510111" cy="1510111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5563760" y="6089279"/>
            <a:ext cx="18020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reindeer</a:t>
            </a:r>
            <a:endParaRPr lang="en-GB" alt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102580" y="1580081"/>
            <a:ext cx="634019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u="sng" dirty="0">
                <a:latin typeface="Arial" panose="020B0604020202020204" pitchFamily="34" charset="0"/>
                <a:cs typeface="Arial" panose="020B0604020202020204" pitchFamily="34" charset="0"/>
              </a:rPr>
              <a:t>Now say these words out loud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5038093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854" y="665571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3100" dirty="0">
                <a:latin typeface="Arial" panose="020B0604020202020204" pitchFamily="34" charset="0"/>
                <a:cs typeface="Arial" panose="020B0604020202020204" pitchFamily="34" charset="0"/>
              </a:rPr>
              <a:t>Now work with your </a:t>
            </a:r>
            <a:r>
              <a:rPr lang="en-GB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adult and take turns to say </a:t>
            </a:r>
            <a:r>
              <a:rPr lang="en-GB" sz="3100" dirty="0">
                <a:latin typeface="Arial" panose="020B0604020202020204" pitchFamily="34" charset="0"/>
                <a:cs typeface="Arial" panose="020B0604020202020204" pitchFamily="34" charset="0"/>
              </a:rPr>
              <a:t>an exciting sentence that contains </a:t>
            </a:r>
            <a:r>
              <a:rPr lang="en-GB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a ‘</a:t>
            </a:r>
            <a:r>
              <a:rPr lang="en-GB" sz="3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sz="3100" dirty="0">
                <a:latin typeface="Arial" panose="020B0604020202020204" pitchFamily="34" charset="0"/>
                <a:cs typeface="Arial" panose="020B0604020202020204" pitchFamily="34" charset="0"/>
              </a:rPr>
              <a:t>’ </a:t>
            </a:r>
            <a:r>
              <a:rPr lang="en-GB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or ‘</a:t>
            </a:r>
            <a:r>
              <a:rPr lang="en-GB" sz="3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eigh</a:t>
            </a:r>
            <a:r>
              <a:rPr lang="en-GB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’ word. </a:t>
            </a:r>
            <a:r>
              <a:rPr lang="en-GB" sz="3100" dirty="0">
                <a:latin typeface="Arial" panose="020B0604020202020204" pitchFamily="34" charset="0"/>
                <a:cs typeface="Arial" panose="020B0604020202020204" pitchFamily="34" charset="0"/>
              </a:rPr>
              <a:t>Does your sentence contain an exciting verb? Could you add an ambitious adjective</a:t>
            </a:r>
            <a:r>
              <a:rPr lang="en-GB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?  </a:t>
            </a:r>
            <a:r>
              <a:rPr lang="en-GB" dirty="0">
                <a:latin typeface="Twinkl" pitchFamily="2" charset="0"/>
              </a:rPr>
              <a:t/>
            </a:r>
            <a:br>
              <a:rPr lang="en-GB" dirty="0">
                <a:latin typeface="Twinkl" pitchFamily="2" charset="0"/>
              </a:rPr>
            </a:b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2884" y="3493362"/>
            <a:ext cx="2165570" cy="2406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964" y="2280033"/>
            <a:ext cx="3547182" cy="3547182"/>
          </a:xfrm>
          <a:prstGeom prst="rect">
            <a:avLst/>
          </a:prstGeom>
          <a:ln>
            <a:noFill/>
          </a:ln>
        </p:spPr>
      </p:pic>
      <p:pic>
        <p:nvPicPr>
          <p:cNvPr id="7" name="Picture 6" descr="The Parish of Mill End and Heronsgate with West Hyde: Time ..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6029" y="1988800"/>
            <a:ext cx="3612425" cy="1506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31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678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1840000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240000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376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99360000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3760000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6160000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0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616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7280000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7280000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32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120000">
                                      <p:cBhvr>
                                        <p:cTn id="53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5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7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Your Focus Words. Say them out loud.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e</a:t>
            </a:r>
            <a:r>
              <a:rPr lang="en-GB" dirty="0" smtClean="0"/>
              <a:t>ight</a:t>
            </a:r>
          </a:p>
          <a:p>
            <a:r>
              <a:rPr lang="en-GB" dirty="0"/>
              <a:t>e</a:t>
            </a:r>
            <a:r>
              <a:rPr lang="en-GB" dirty="0" smtClean="0"/>
              <a:t>ighth</a:t>
            </a:r>
          </a:p>
          <a:p>
            <a:r>
              <a:rPr lang="en-GB" dirty="0"/>
              <a:t>e</a:t>
            </a:r>
            <a:r>
              <a:rPr lang="en-GB" dirty="0" smtClean="0"/>
              <a:t>ighty</a:t>
            </a:r>
          </a:p>
          <a:p>
            <a:r>
              <a:rPr lang="en-GB" dirty="0" smtClean="0"/>
              <a:t>weight</a:t>
            </a:r>
          </a:p>
          <a:p>
            <a:r>
              <a:rPr lang="en-GB" dirty="0" smtClean="0"/>
              <a:t>weigh</a:t>
            </a:r>
          </a:p>
          <a:p>
            <a:r>
              <a:rPr lang="en-GB" dirty="0" smtClean="0"/>
              <a:t>neighbour</a:t>
            </a:r>
          </a:p>
          <a:p>
            <a:r>
              <a:rPr lang="en-GB" dirty="0"/>
              <a:t>s</a:t>
            </a:r>
            <a:r>
              <a:rPr lang="en-GB" dirty="0" smtClean="0"/>
              <a:t>leigh</a:t>
            </a:r>
          </a:p>
          <a:p>
            <a:r>
              <a:rPr lang="en-GB" dirty="0"/>
              <a:t>v</a:t>
            </a:r>
            <a:r>
              <a:rPr lang="en-GB" dirty="0" smtClean="0"/>
              <a:t>ein</a:t>
            </a:r>
          </a:p>
          <a:p>
            <a:r>
              <a:rPr lang="en-GB" dirty="0"/>
              <a:t>v</a:t>
            </a:r>
            <a:r>
              <a:rPr lang="en-GB" dirty="0" smtClean="0"/>
              <a:t>eil</a:t>
            </a:r>
          </a:p>
          <a:p>
            <a:r>
              <a:rPr lang="en-GB" dirty="0"/>
              <a:t>b</a:t>
            </a:r>
            <a:r>
              <a:rPr lang="en-GB" dirty="0" smtClean="0"/>
              <a:t>eige</a:t>
            </a:r>
          </a:p>
          <a:p>
            <a:r>
              <a:rPr lang="en-GB" dirty="0"/>
              <a:t>r</a:t>
            </a:r>
            <a:r>
              <a:rPr lang="en-GB" dirty="0" smtClean="0"/>
              <a:t>eign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3" descr="Tips on Writing an Annotated Bibliography - Excelsior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5106" y="2144383"/>
            <a:ext cx="4507328" cy="3786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573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Your Turn</a:t>
            </a:r>
            <a:endParaRPr lang="en-GB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Complete the words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Complete the blanks for the words with ‘</a:t>
            </a:r>
            <a:r>
              <a:rPr lang="en-GB" dirty="0" err="1" smtClean="0"/>
              <a:t>ei</a:t>
            </a:r>
            <a:r>
              <a:rPr lang="en-GB" dirty="0" smtClean="0"/>
              <a:t>’ or ‘</a:t>
            </a:r>
            <a:r>
              <a:rPr lang="en-GB" dirty="0" err="1" smtClean="0"/>
              <a:t>eigh</a:t>
            </a:r>
            <a:r>
              <a:rPr lang="en-GB" dirty="0" smtClean="0"/>
              <a:t>’.</a:t>
            </a:r>
          </a:p>
          <a:p>
            <a:r>
              <a:rPr lang="en-GB" dirty="0" smtClean="0"/>
              <a:t>Answer sheet attached.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lnSpcReduction="10000"/>
          </a:bodyPr>
          <a:lstStyle/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Match the words to the Sentences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en-GB" dirty="0"/>
              <a:t>Match the spelling words with –</a:t>
            </a:r>
            <a:r>
              <a:rPr lang="en-GB" dirty="0" err="1"/>
              <a:t>ei</a:t>
            </a:r>
            <a:r>
              <a:rPr lang="en-GB" dirty="0"/>
              <a:t> and –</a:t>
            </a:r>
            <a:r>
              <a:rPr lang="en-GB" dirty="0" err="1"/>
              <a:t>eigh</a:t>
            </a:r>
            <a:r>
              <a:rPr lang="en-GB" dirty="0"/>
              <a:t> into the correct sentences.</a:t>
            </a:r>
          </a:p>
          <a:p>
            <a:r>
              <a:rPr lang="en-GB" dirty="0"/>
              <a:t>The answer sheet is attached.</a:t>
            </a:r>
          </a:p>
          <a:p>
            <a:endParaRPr lang="en-GB" dirty="0"/>
          </a:p>
        </p:txBody>
      </p:sp>
      <p:pic>
        <p:nvPicPr>
          <p:cNvPr id="9" name="Picture 8" descr="True Stories, Honest Lies: Ask the storyteller: &lt;strong&gt;Your turn&lt;/strong&gt;!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412" y="365125"/>
            <a:ext cx="2272937" cy="1278527"/>
          </a:xfrm>
          <a:prstGeom prst="rect">
            <a:avLst/>
          </a:prstGeom>
        </p:spPr>
      </p:pic>
      <p:pic>
        <p:nvPicPr>
          <p:cNvPr id="10" name="Picture 9" descr="True Stories, Honest Lies: Ask the storyteller: &lt;strong&gt;Your turn&lt;/strong&gt;!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794" y="365124"/>
            <a:ext cx="2272937" cy="1278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262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RIBEWORK: When It’s Time to Say &lt;strong&gt;Goodbye&lt;/strong&gt;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8322" y="1045028"/>
            <a:ext cx="6251358" cy="414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1562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753</TotalTime>
  <Words>476</Words>
  <Application>Microsoft Office PowerPoint</Application>
  <PresentationFormat>Widescreen</PresentationFormat>
  <Paragraphs>82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Twinkl</vt:lpstr>
      <vt:lpstr>Office Theme</vt:lpstr>
      <vt:lpstr>Welcome back to Year 4  Home Learning Spellings with Mrs Andrews</vt:lpstr>
      <vt:lpstr>I hope you have had a good week  </vt:lpstr>
      <vt:lpstr>Every Week</vt:lpstr>
      <vt:lpstr>All of your spelling words for this week and next week, focus on two or four letter patterns that all make the same sound. </vt:lpstr>
      <vt:lpstr>So our rule for the next two weeks is…</vt:lpstr>
      <vt:lpstr>This week, we are going to look at –ei and  -eigh and next week –ey.</vt:lpstr>
      <vt:lpstr>Can you think of any words which includes –ei, -eigh?</vt:lpstr>
      <vt:lpstr>How many did you think of? </vt:lpstr>
      <vt:lpstr>So now lets look at what these words mean? ‘eigh’ words</vt:lpstr>
      <vt:lpstr>‘ei’ words</vt:lpstr>
      <vt:lpstr>Now work with your adult and take turns to say an exciting sentence that contains a ‘ei’ or ‘eigh’ word. Does your sentence contain an exciting verb? Could you add an ambitious adjective?   </vt:lpstr>
      <vt:lpstr>Your Focus Words. Say them out loud.</vt:lpstr>
      <vt:lpstr>Your Turn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Year 4 to Home Learning Spellings:</dc:title>
  <dc:creator>Suzanne Andrews</dc:creator>
  <cp:lastModifiedBy>Mary-Anne Broadway</cp:lastModifiedBy>
  <cp:revision>97</cp:revision>
  <dcterms:created xsi:type="dcterms:W3CDTF">2020-03-26T14:38:58Z</dcterms:created>
  <dcterms:modified xsi:type="dcterms:W3CDTF">2020-06-03T19:29:28Z</dcterms:modified>
</cp:coreProperties>
</file>