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303" r:id="rId4"/>
    <p:sldId id="315" r:id="rId5"/>
    <p:sldId id="331" r:id="rId6"/>
    <p:sldId id="329" r:id="rId7"/>
    <p:sldId id="332" r:id="rId8"/>
    <p:sldId id="330" r:id="rId9"/>
    <p:sldId id="333" r:id="rId10"/>
    <p:sldId id="334" r:id="rId11"/>
    <p:sldId id="335" r:id="rId12"/>
    <p:sldId id="336" r:id="rId13"/>
    <p:sldId id="337" r:id="rId14"/>
    <p:sldId id="338" r:id="rId15"/>
    <p:sldId id="339" r:id="rId16"/>
    <p:sldId id="312" r:id="rId17"/>
    <p:sldId id="263" r:id="rId18"/>
    <p:sldId id="265" r:id="rId19"/>
    <p:sldId id="27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30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38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7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967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5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36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87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4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154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56127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90727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51001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13559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52222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892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590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2896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041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460CF-CFD7-444D-87E7-C82037EB1B7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02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Home Learning Spellings with          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uesday tiddlywinks - The IPKa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316" y="3668963"/>
            <a:ext cx="5012735" cy="1503454"/>
          </a:xfrm>
          <a:prstGeom prst="rect">
            <a:avLst/>
          </a:prstGeom>
        </p:spPr>
      </p:pic>
      <p:pic>
        <p:nvPicPr>
          <p:cNvPr id="5" name="Picture 4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95535"/>
            <a:ext cx="1838597" cy="1140766"/>
          </a:xfrm>
          <a:prstGeom prst="rect">
            <a:avLst/>
          </a:prstGeom>
        </p:spPr>
      </p:pic>
      <p:pic>
        <p:nvPicPr>
          <p:cNvPr id="6" name="Picture 5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430" y="58931"/>
            <a:ext cx="1838597" cy="114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150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hope you had a good week!  I did!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383" y="257381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832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half term, is recap half term!</a:t>
            </a:r>
            <a:endParaRPr lang="en-GB" sz="5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This half term, we are going to recap the spelling principles that you either learnt with your class teachers or with me during your Home Learning. I will be referring you back to the previous Home Learning power points when we are discussing the spelling principles.</a:t>
            </a:r>
          </a:p>
          <a:p>
            <a:endParaRPr lang="en-GB" dirty="0"/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 we are going to focus on the 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prefixes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super’ 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auto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which you learnt with your class teachers in February.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511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Prefixes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4112" y="1840039"/>
            <a:ext cx="10515600" cy="4351338"/>
          </a:xfrm>
        </p:spPr>
        <p:txBody>
          <a:bodyPr>
            <a:normAutofit fontScale="92500"/>
          </a:bodyPr>
          <a:lstStyle/>
          <a:p>
            <a:endParaRPr lang="en-GB" dirty="0" smtClean="0"/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So we know from last time that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prefix is a  letter or a group of letters added to the front of a root word to change the meaning of the word.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They are not words in their own right!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root word always stays the same 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prefix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is added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the front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do the prefixes 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super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auto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do the meaning of the word when they are added to the front of the root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word?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 descr="&lt;strong&gt;Remember&lt;/strong&gt; PNG Transparent Images | PNG Al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12" y="215774"/>
            <a:ext cx="2645112" cy="1884311"/>
          </a:xfrm>
          <a:prstGeom prst="rect">
            <a:avLst/>
          </a:prstGeom>
        </p:spPr>
      </p:pic>
      <p:pic>
        <p:nvPicPr>
          <p:cNvPr id="5" name="Picture 4" descr="&lt;strong&gt;Remember&lt;/strong&gt; PNG Transparent Images | PNG Al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688" y="215773"/>
            <a:ext cx="2645112" cy="188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03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The Prefix super-</a:t>
            </a:r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279649" y="1473201"/>
            <a:ext cx="856654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Below are some examples of words that use the prefix </a:t>
            </a:r>
            <a:r>
              <a:rPr lang="en-GB" alt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super-</a:t>
            </a: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Using their definitions, can you figure out what the prefix </a:t>
            </a:r>
            <a:r>
              <a:rPr lang="en-GB" alt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super-</a:t>
            </a: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mean?</a:t>
            </a:r>
          </a:p>
        </p:txBody>
      </p:sp>
      <p:sp>
        <p:nvSpPr>
          <p:cNvPr id="4" name="Rectangle 3"/>
          <p:cNvSpPr/>
          <p:nvPr/>
        </p:nvSpPr>
        <p:spPr>
          <a:xfrm>
            <a:off x="2039938" y="4773613"/>
            <a:ext cx="8088312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From these examples,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what does the prefix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super-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mean?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039938" y="5532438"/>
            <a:ext cx="80883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think of any other examples of words that use the prefix </a:t>
            </a:r>
            <a:r>
              <a:rPr lang="en-GB" alt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super-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2462214" y="2279650"/>
            <a:ext cx="2243137" cy="2298700"/>
            <a:chOff x="937996" y="2280070"/>
            <a:chExt cx="2244038" cy="2297859"/>
          </a:xfrm>
        </p:grpSpPr>
        <p:sp>
          <p:nvSpPr>
            <p:cNvPr id="7" name="Rounded Rectangle 6"/>
            <p:cNvSpPr/>
            <p:nvPr/>
          </p:nvSpPr>
          <p:spPr>
            <a:xfrm>
              <a:off x="937996" y="2280070"/>
              <a:ext cx="2244038" cy="2297859"/>
            </a:xfrm>
            <a:prstGeom prst="roundRect">
              <a:avLst>
                <a:gd name="adj" fmla="val 0"/>
              </a:avLst>
            </a:prstGeom>
            <a:solidFill>
              <a:srgbClr val="F08114"/>
            </a:solidFill>
            <a:ln w="38100">
              <a:solidFill>
                <a:srgbClr val="F7BC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endParaRPr lang="en-GB" sz="1200" dirty="0"/>
            </a:p>
          </p:txBody>
        </p:sp>
        <p:grpSp>
          <p:nvGrpSpPr>
            <p:cNvPr id="10258" name="Group 27"/>
            <p:cNvGrpSpPr>
              <a:grpSpLocks/>
            </p:cNvGrpSpPr>
            <p:nvPr/>
          </p:nvGrpSpPr>
          <p:grpSpPr bwMode="auto">
            <a:xfrm>
              <a:off x="937996" y="2389157"/>
              <a:ext cx="2193605" cy="2107499"/>
              <a:chOff x="937996" y="2389157"/>
              <a:chExt cx="2193605" cy="2107499"/>
            </a:xfrm>
          </p:grpSpPr>
          <p:sp>
            <p:nvSpPr>
              <p:cNvPr id="10259" name="TextBox 17"/>
              <p:cNvSpPr txBox="1">
                <a:spLocks noChangeArrowheads="1"/>
              </p:cNvSpPr>
              <p:nvPr/>
            </p:nvSpPr>
            <p:spPr bwMode="auto">
              <a:xfrm>
                <a:off x="1244469" y="2389157"/>
                <a:ext cx="163109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super</a:t>
                </a:r>
                <a:r>
                  <a:rPr lang="en-GB" altLang="en-US">
                    <a:solidFill>
                      <a:schemeClr val="bg1"/>
                    </a:solidFill>
                  </a:rPr>
                  <a:t>natural</a:t>
                </a:r>
              </a:p>
            </p:txBody>
          </p:sp>
          <p:sp>
            <p:nvSpPr>
              <p:cNvPr id="10260" name="TextBox 20"/>
              <p:cNvSpPr txBox="1">
                <a:spLocks noChangeArrowheads="1"/>
              </p:cNvSpPr>
              <p:nvPr/>
            </p:nvSpPr>
            <p:spPr bwMode="auto">
              <a:xfrm>
                <a:off x="937996" y="3757992"/>
                <a:ext cx="2193605" cy="7386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>
                    <a:solidFill>
                      <a:schemeClr val="bg1"/>
                    </a:solidFill>
                  </a:rPr>
                  <a:t>Something that has greater than normal natural powers. </a:t>
                </a:r>
              </a:p>
            </p:txBody>
          </p:sp>
          <p:pic>
            <p:nvPicPr>
              <p:cNvPr id="10261" name="Picture 2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5765" y="2804382"/>
                <a:ext cx="1206337" cy="956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4962525" y="2279650"/>
            <a:ext cx="2243138" cy="2298700"/>
            <a:chOff x="3438075" y="2280070"/>
            <a:chExt cx="2244038" cy="2297859"/>
          </a:xfrm>
        </p:grpSpPr>
        <p:sp>
          <p:nvSpPr>
            <p:cNvPr id="16" name="Rounded Rectangle 15"/>
            <p:cNvSpPr/>
            <p:nvPr/>
          </p:nvSpPr>
          <p:spPr>
            <a:xfrm>
              <a:off x="3438075" y="2280070"/>
              <a:ext cx="2244038" cy="2297859"/>
            </a:xfrm>
            <a:prstGeom prst="roundRect">
              <a:avLst>
                <a:gd name="adj" fmla="val 0"/>
              </a:avLst>
            </a:prstGeom>
            <a:solidFill>
              <a:srgbClr val="F08114"/>
            </a:solidFill>
            <a:ln w="38100">
              <a:solidFill>
                <a:srgbClr val="F7BC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endParaRPr lang="en-GB" sz="1200" dirty="0"/>
            </a:p>
          </p:txBody>
        </p:sp>
        <p:sp>
          <p:nvSpPr>
            <p:cNvPr id="10254" name="TextBox 18"/>
            <p:cNvSpPr txBox="1">
              <a:spLocks noChangeArrowheads="1"/>
            </p:cNvSpPr>
            <p:nvPr/>
          </p:nvSpPr>
          <p:spPr bwMode="auto">
            <a:xfrm>
              <a:off x="3744548" y="2389157"/>
              <a:ext cx="163109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super</a:t>
              </a:r>
              <a:r>
                <a:rPr lang="en-GB" altLang="en-US">
                  <a:solidFill>
                    <a:schemeClr val="bg1"/>
                  </a:solidFill>
                </a:rPr>
                <a:t>hero</a:t>
              </a:r>
            </a:p>
          </p:txBody>
        </p:sp>
        <p:sp>
          <p:nvSpPr>
            <p:cNvPr id="10255" name="TextBox 21"/>
            <p:cNvSpPr txBox="1">
              <a:spLocks noChangeArrowheads="1"/>
            </p:cNvSpPr>
            <p:nvPr/>
          </p:nvSpPr>
          <p:spPr bwMode="auto">
            <a:xfrm>
              <a:off x="3500413" y="3757992"/>
              <a:ext cx="2143174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</a:rPr>
                <a:t>Cartoon characters who have extraordinary powers.</a:t>
              </a:r>
            </a:p>
          </p:txBody>
        </p:sp>
        <p:pic>
          <p:nvPicPr>
            <p:cNvPr id="10256" name="Picture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82269">
              <a:off x="4142758" y="2386754"/>
              <a:ext cx="834670" cy="1637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7462839" y="2279650"/>
            <a:ext cx="2243137" cy="2298700"/>
            <a:chOff x="5938154" y="2280070"/>
            <a:chExt cx="2244038" cy="2297859"/>
          </a:xfrm>
        </p:grpSpPr>
        <p:sp>
          <p:nvSpPr>
            <p:cNvPr id="17" name="Rounded Rectangle 16"/>
            <p:cNvSpPr/>
            <p:nvPr/>
          </p:nvSpPr>
          <p:spPr>
            <a:xfrm>
              <a:off x="5938154" y="2280070"/>
              <a:ext cx="2244038" cy="2297859"/>
            </a:xfrm>
            <a:prstGeom prst="roundRect">
              <a:avLst>
                <a:gd name="adj" fmla="val 0"/>
              </a:avLst>
            </a:prstGeom>
            <a:solidFill>
              <a:srgbClr val="F08114"/>
            </a:solidFill>
            <a:ln w="38100">
              <a:solidFill>
                <a:srgbClr val="F7BC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endParaRPr lang="en-GB" sz="1200" dirty="0"/>
            </a:p>
          </p:txBody>
        </p:sp>
        <p:sp>
          <p:nvSpPr>
            <p:cNvPr id="10250" name="TextBox 19"/>
            <p:cNvSpPr txBox="1">
              <a:spLocks noChangeArrowheads="1"/>
            </p:cNvSpPr>
            <p:nvPr/>
          </p:nvSpPr>
          <p:spPr bwMode="auto">
            <a:xfrm>
              <a:off x="6244627" y="2389157"/>
              <a:ext cx="163109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super</a:t>
              </a:r>
              <a:r>
                <a:rPr lang="en-GB" altLang="en-US">
                  <a:solidFill>
                    <a:schemeClr val="bg1"/>
                  </a:solidFill>
                </a:rPr>
                <a:t>nova</a:t>
              </a:r>
            </a:p>
          </p:txBody>
        </p:sp>
        <p:sp>
          <p:nvSpPr>
            <p:cNvPr id="10251" name="TextBox 22"/>
            <p:cNvSpPr txBox="1">
              <a:spLocks noChangeArrowheads="1"/>
            </p:cNvSpPr>
            <p:nvPr/>
          </p:nvSpPr>
          <p:spPr bwMode="auto">
            <a:xfrm>
              <a:off x="5938154" y="3550787"/>
              <a:ext cx="2244038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</a:rPr>
                <a:t>A star that suddenly increases greatly in brightness because of a large explosion.</a:t>
              </a:r>
            </a:p>
          </p:txBody>
        </p:sp>
        <p:pic>
          <p:nvPicPr>
            <p:cNvPr id="10252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2940" y="2745008"/>
              <a:ext cx="854465" cy="828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5844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Prefix ‘super’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prefix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super- 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means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‘better than’,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‘greater’, ‘more than’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above or ‘surface’.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E.G. 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Prefix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‘super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’ + root word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‘man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’ = new word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‘superman’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example: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super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woman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superwo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man,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super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super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natural,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super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market,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super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star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&lt;strong&gt;Words&lt;/strong&gt; Picture | Free Photograph | Photos Public Domai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4493" y="4846320"/>
            <a:ext cx="2411187" cy="1607458"/>
          </a:xfrm>
          <a:prstGeom prst="rect">
            <a:avLst/>
          </a:prstGeom>
        </p:spPr>
      </p:pic>
      <p:pic>
        <p:nvPicPr>
          <p:cNvPr id="5" name="Picture 4" descr="&lt;strong&gt;Rule&lt;/strong&gt; Pressure Stamp - Free image on Pixaba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78" y="296631"/>
            <a:ext cx="3348446" cy="1252179"/>
          </a:xfrm>
          <a:prstGeom prst="rect">
            <a:avLst/>
          </a:prstGeom>
        </p:spPr>
      </p:pic>
      <p:pic>
        <p:nvPicPr>
          <p:cNvPr id="6" name="Picture 5" descr="&lt;strong&gt;Rule&lt;/strong&gt; Pressure Stamp - Free image on Pixaba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354" y="438509"/>
            <a:ext cx="3348446" cy="125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478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The Prefix auto-</a:t>
            </a: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2279650" y="1473201"/>
            <a:ext cx="841883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Below are some examples of words that use the prefix </a:t>
            </a:r>
            <a:r>
              <a:rPr lang="en-GB" alt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auto-</a:t>
            </a: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Using their definitions, can you figure out what the prefix </a:t>
            </a:r>
            <a:r>
              <a:rPr lang="en-GB" alt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auto- </a:t>
            </a: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 mean?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039938" y="4773613"/>
            <a:ext cx="80883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From these examples, what does the prefix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auto-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mean?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039938" y="5532438"/>
            <a:ext cx="80883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think of any other examples of words that use the prefix </a:t>
            </a:r>
            <a:r>
              <a:rPr lang="en-GB" alt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auto-</a:t>
            </a: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462214" y="2279650"/>
            <a:ext cx="2243137" cy="2298700"/>
            <a:chOff x="937996" y="2280070"/>
            <a:chExt cx="2244038" cy="2297859"/>
          </a:xfrm>
        </p:grpSpPr>
        <p:sp>
          <p:nvSpPr>
            <p:cNvPr id="7" name="Rounded Rectangle 6"/>
            <p:cNvSpPr/>
            <p:nvPr/>
          </p:nvSpPr>
          <p:spPr>
            <a:xfrm>
              <a:off x="937996" y="2280070"/>
              <a:ext cx="2244038" cy="2297859"/>
            </a:xfrm>
            <a:prstGeom prst="roundRect">
              <a:avLst>
                <a:gd name="adj" fmla="val 0"/>
              </a:avLst>
            </a:prstGeom>
            <a:solidFill>
              <a:srgbClr val="F08114"/>
            </a:solidFill>
            <a:ln w="38100">
              <a:solidFill>
                <a:srgbClr val="F7BC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endParaRPr lang="en-GB" sz="1200" dirty="0"/>
            </a:p>
          </p:txBody>
        </p:sp>
        <p:grpSp>
          <p:nvGrpSpPr>
            <p:cNvPr id="11285" name="Group 27"/>
            <p:cNvGrpSpPr>
              <a:grpSpLocks/>
            </p:cNvGrpSpPr>
            <p:nvPr/>
          </p:nvGrpSpPr>
          <p:grpSpPr bwMode="auto">
            <a:xfrm>
              <a:off x="937996" y="2389157"/>
              <a:ext cx="2193605" cy="2107499"/>
              <a:chOff x="937996" y="2389157"/>
              <a:chExt cx="2193605" cy="2107499"/>
            </a:xfrm>
          </p:grpSpPr>
          <p:sp>
            <p:nvSpPr>
              <p:cNvPr id="11287" name="TextBox 17"/>
              <p:cNvSpPr txBox="1">
                <a:spLocks noChangeArrowheads="1"/>
              </p:cNvSpPr>
              <p:nvPr/>
            </p:nvSpPr>
            <p:spPr bwMode="auto">
              <a:xfrm>
                <a:off x="1244469" y="2389157"/>
                <a:ext cx="163109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auto</a:t>
                </a:r>
                <a:r>
                  <a:rPr lang="en-GB" altLang="en-US">
                    <a:solidFill>
                      <a:schemeClr val="bg1"/>
                    </a:solidFill>
                  </a:rPr>
                  <a:t>matic</a:t>
                </a:r>
              </a:p>
            </p:txBody>
          </p:sp>
          <p:sp>
            <p:nvSpPr>
              <p:cNvPr id="11288" name="TextBox 20"/>
              <p:cNvSpPr txBox="1">
                <a:spLocks noChangeArrowheads="1"/>
              </p:cNvSpPr>
              <p:nvPr/>
            </p:nvSpPr>
            <p:spPr bwMode="auto">
              <a:xfrm>
                <a:off x="937996" y="3757992"/>
                <a:ext cx="2193605" cy="7386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>
                    <a:solidFill>
                      <a:schemeClr val="bg1"/>
                    </a:solidFill>
                  </a:rPr>
                  <a:t>Something that works by itself with little or no direct human control.</a:t>
                </a:r>
              </a:p>
            </p:txBody>
          </p:sp>
        </p:grpSp>
        <p:pic>
          <p:nvPicPr>
            <p:cNvPr id="1128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7617" y="2788634"/>
              <a:ext cx="1360870" cy="962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4962525" y="2279650"/>
            <a:ext cx="2243138" cy="2298700"/>
            <a:chOff x="3438075" y="2280070"/>
            <a:chExt cx="2244038" cy="2297859"/>
          </a:xfrm>
        </p:grpSpPr>
        <p:grpSp>
          <p:nvGrpSpPr>
            <p:cNvPr id="11278" name="Group 28"/>
            <p:cNvGrpSpPr>
              <a:grpSpLocks/>
            </p:cNvGrpSpPr>
            <p:nvPr/>
          </p:nvGrpSpPr>
          <p:grpSpPr bwMode="auto">
            <a:xfrm>
              <a:off x="3438075" y="2280070"/>
              <a:ext cx="2244038" cy="2297859"/>
              <a:chOff x="3438075" y="2280070"/>
              <a:chExt cx="2244038" cy="2297859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3438075" y="2280070"/>
                <a:ext cx="2244038" cy="2297859"/>
              </a:xfrm>
              <a:prstGeom prst="roundRect">
                <a:avLst>
                  <a:gd name="adj" fmla="val 0"/>
                </a:avLst>
              </a:prstGeom>
              <a:solidFill>
                <a:srgbClr val="F08114"/>
              </a:solidFill>
              <a:ln w="38100">
                <a:solidFill>
                  <a:srgbClr val="F7BC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b"/>
              <a:lstStyle/>
              <a:p>
                <a:pPr algn="ctr">
                  <a:defRPr/>
                </a:pPr>
                <a:endParaRPr lang="en-GB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282" name="TextBox 18"/>
              <p:cNvSpPr txBox="1">
                <a:spLocks noChangeArrowheads="1"/>
              </p:cNvSpPr>
              <p:nvPr/>
            </p:nvSpPr>
            <p:spPr bwMode="auto">
              <a:xfrm>
                <a:off x="3744548" y="2389157"/>
                <a:ext cx="163109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auto</a:t>
                </a:r>
                <a:r>
                  <a:rPr lang="en-GB" altLang="en-US">
                    <a:solidFill>
                      <a:schemeClr val="bg1"/>
                    </a:solidFill>
                  </a:rPr>
                  <a:t>graph</a:t>
                </a:r>
              </a:p>
            </p:txBody>
          </p:sp>
          <p:sp>
            <p:nvSpPr>
              <p:cNvPr id="11283" name="TextBox 21"/>
              <p:cNvSpPr txBox="1">
                <a:spLocks noChangeArrowheads="1"/>
              </p:cNvSpPr>
              <p:nvPr/>
            </p:nvSpPr>
            <p:spPr bwMode="auto">
              <a:xfrm>
                <a:off x="3500413" y="3757992"/>
                <a:ext cx="2143174" cy="7386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>
                    <a:solidFill>
                      <a:schemeClr val="bg1"/>
                    </a:solidFill>
                  </a:rPr>
                  <a:t>Something which is written by the author themselves.</a:t>
                </a:r>
              </a:p>
            </p:txBody>
          </p:sp>
        </p:grpSp>
        <p:pic>
          <p:nvPicPr>
            <p:cNvPr id="11279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4596" y="2815779"/>
              <a:ext cx="791591" cy="672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0" name="Picture 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0128" y="3027088"/>
              <a:ext cx="808160" cy="673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7462839" y="2279650"/>
            <a:ext cx="2243137" cy="2298700"/>
            <a:chOff x="5938154" y="2280070"/>
            <a:chExt cx="2244038" cy="2297859"/>
          </a:xfrm>
        </p:grpSpPr>
        <p:grpSp>
          <p:nvGrpSpPr>
            <p:cNvPr id="11273" name="Group 29"/>
            <p:cNvGrpSpPr>
              <a:grpSpLocks/>
            </p:cNvGrpSpPr>
            <p:nvPr/>
          </p:nvGrpSpPr>
          <p:grpSpPr bwMode="auto">
            <a:xfrm>
              <a:off x="5938154" y="2280070"/>
              <a:ext cx="2244038" cy="2297859"/>
              <a:chOff x="5938154" y="2280070"/>
              <a:chExt cx="2244038" cy="2297859"/>
            </a:xfrm>
          </p:grpSpPr>
          <p:sp>
            <p:nvSpPr>
              <p:cNvPr id="17" name="Rounded Rectangle 16"/>
              <p:cNvSpPr/>
              <p:nvPr/>
            </p:nvSpPr>
            <p:spPr>
              <a:xfrm>
                <a:off x="5938154" y="2280070"/>
                <a:ext cx="2244038" cy="2297859"/>
              </a:xfrm>
              <a:prstGeom prst="roundRect">
                <a:avLst>
                  <a:gd name="adj" fmla="val 0"/>
                </a:avLst>
              </a:prstGeom>
              <a:solidFill>
                <a:srgbClr val="F08114"/>
              </a:solidFill>
              <a:ln w="38100">
                <a:solidFill>
                  <a:srgbClr val="F7BC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b"/>
              <a:lstStyle/>
              <a:p>
                <a:pPr algn="ctr">
                  <a:defRPr/>
                </a:pPr>
                <a:endParaRPr lang="en-GB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276" name="TextBox 19"/>
              <p:cNvSpPr txBox="1">
                <a:spLocks noChangeArrowheads="1"/>
              </p:cNvSpPr>
              <p:nvPr/>
            </p:nvSpPr>
            <p:spPr bwMode="auto">
              <a:xfrm>
                <a:off x="6145945" y="2389157"/>
                <a:ext cx="182845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bg1"/>
                    </a:solidFill>
                  </a:rPr>
                  <a:t>auto</a:t>
                </a:r>
                <a:r>
                  <a:rPr lang="en-GB" altLang="en-US">
                    <a:solidFill>
                      <a:schemeClr val="bg1"/>
                    </a:solidFill>
                  </a:rPr>
                  <a:t>biography</a:t>
                </a:r>
              </a:p>
            </p:txBody>
          </p:sp>
          <p:sp>
            <p:nvSpPr>
              <p:cNvPr id="11277" name="TextBox 22"/>
              <p:cNvSpPr txBox="1">
                <a:spLocks noChangeArrowheads="1"/>
              </p:cNvSpPr>
              <p:nvPr/>
            </p:nvSpPr>
            <p:spPr bwMode="auto">
              <a:xfrm>
                <a:off x="5938154" y="3550787"/>
                <a:ext cx="2244038" cy="954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400">
                  <a:solidFill>
                    <a:schemeClr val="tx1"/>
                  </a:solidFill>
                </a:endParaRP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>
                    <a:solidFill>
                      <a:schemeClr val="bg2"/>
                    </a:solidFill>
                  </a:rPr>
                  <a:t>The history of a person which is written by the person themselves.</a:t>
                </a:r>
              </a:p>
            </p:txBody>
          </p:sp>
        </p:grpSp>
        <p:pic>
          <p:nvPicPr>
            <p:cNvPr id="11274" name="Pictur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5641" y="2758489"/>
              <a:ext cx="998834" cy="999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0754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Prefix ‘auto’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prefix 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auto-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 means ‘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self or ‘own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’’. 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E.G.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Prefix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‘auto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’ + root word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‘graph’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= new word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‘autograph’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example: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matic and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biography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&lt;strong&gt;Rule&lt;/strong&gt; Pressure Stamp - Free image on Pixaba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78" y="296631"/>
            <a:ext cx="3348446" cy="1252179"/>
          </a:xfrm>
          <a:prstGeom prst="rect">
            <a:avLst/>
          </a:prstGeom>
        </p:spPr>
      </p:pic>
      <p:pic>
        <p:nvPicPr>
          <p:cNvPr id="7" name="Picture 6" descr="&lt;strong&gt;Rule&lt;/strong&gt; Pressure Stamp - Free image on Pixaba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354" y="401816"/>
            <a:ext cx="3348446" cy="1252179"/>
          </a:xfrm>
          <a:prstGeom prst="rect">
            <a:avLst/>
          </a:prstGeom>
        </p:spPr>
      </p:pic>
      <p:pic>
        <p:nvPicPr>
          <p:cNvPr id="8" name="Picture 7" descr="&lt;strong&gt;Words&lt;/strong&gt; Picture | Free Photograph | Photos Public Domai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619" y="4441371"/>
            <a:ext cx="2411187" cy="160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365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The Human Dictionary Challenge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274888" y="1535448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that you know the meaning of these prefixes, can you use your knowledge to figure out what the following words must mean?</a:t>
            </a:r>
          </a:p>
        </p:txBody>
      </p:sp>
      <p:sp>
        <p:nvSpPr>
          <p:cNvPr id="4" name="super"/>
          <p:cNvSpPr/>
          <p:nvPr/>
        </p:nvSpPr>
        <p:spPr>
          <a:xfrm>
            <a:off x="2693533" y="2305050"/>
            <a:ext cx="2398713" cy="955675"/>
          </a:xfrm>
          <a:prstGeom prst="roundRect">
            <a:avLst>
              <a:gd name="adj" fmla="val 0"/>
            </a:avLst>
          </a:prstGeom>
          <a:solidFill>
            <a:srgbClr val="F08114"/>
          </a:solidFill>
          <a:ln w="38100">
            <a:solidFill>
              <a:srgbClr val="F7BC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prstClr val="white"/>
                </a:solidFill>
              </a:rPr>
              <a:t>super</a:t>
            </a:r>
            <a:r>
              <a:rPr lang="en-GB" sz="2800" dirty="0">
                <a:solidFill>
                  <a:prstClr val="white"/>
                </a:solidFill>
              </a:rPr>
              <a:t>human</a:t>
            </a:r>
          </a:p>
          <a:p>
            <a:pPr algn="ctr">
              <a:defRPr/>
            </a:pPr>
            <a:r>
              <a:rPr lang="en-GB" sz="1200" dirty="0">
                <a:solidFill>
                  <a:prstClr val="white"/>
                </a:solidFill>
              </a:rPr>
              <a:t>He had superhuman strength.</a:t>
            </a:r>
          </a:p>
        </p:txBody>
      </p:sp>
      <p:sp>
        <p:nvSpPr>
          <p:cNvPr id="5" name="auto"/>
          <p:cNvSpPr/>
          <p:nvPr/>
        </p:nvSpPr>
        <p:spPr>
          <a:xfrm>
            <a:off x="5851028" y="2322514"/>
            <a:ext cx="2397125" cy="955675"/>
          </a:xfrm>
          <a:prstGeom prst="roundRect">
            <a:avLst>
              <a:gd name="adj" fmla="val 0"/>
            </a:avLst>
          </a:prstGeom>
          <a:solidFill>
            <a:srgbClr val="F08114"/>
          </a:solidFill>
          <a:ln w="38100">
            <a:solidFill>
              <a:srgbClr val="F7BC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prstClr val="white"/>
                </a:solidFill>
              </a:rPr>
              <a:t>auto</a:t>
            </a:r>
            <a:r>
              <a:rPr lang="en-GB" sz="2800" dirty="0">
                <a:solidFill>
                  <a:prstClr val="white"/>
                </a:solidFill>
              </a:rPr>
              <a:t>pilot</a:t>
            </a:r>
          </a:p>
          <a:p>
            <a:pPr algn="ctr">
              <a:defRPr/>
            </a:pPr>
            <a:r>
              <a:rPr lang="en-GB" sz="1200" dirty="0">
                <a:solidFill>
                  <a:prstClr val="white"/>
                </a:solidFill>
              </a:rPr>
              <a:t>The captain turned on the autopilot.</a:t>
            </a:r>
            <a:endParaRPr lang="en-GB" sz="2800" dirty="0">
              <a:solidFill>
                <a:prstClr val="white"/>
              </a:solidFill>
            </a:endParaRP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707322" y="3428328"/>
            <a:ext cx="2398713" cy="2449513"/>
            <a:chOff x="755650" y="3350154"/>
            <a:chExt cx="2398326" cy="2449284"/>
          </a:xfrm>
        </p:grpSpPr>
        <p:sp>
          <p:nvSpPr>
            <p:cNvPr id="7" name="super"/>
            <p:cNvSpPr/>
            <p:nvPr/>
          </p:nvSpPr>
          <p:spPr>
            <a:xfrm>
              <a:off x="755650" y="3429522"/>
              <a:ext cx="2398326" cy="2369916"/>
            </a:xfrm>
            <a:prstGeom prst="roundRect">
              <a:avLst>
                <a:gd name="adj" fmla="val 0"/>
              </a:avLst>
            </a:prstGeom>
            <a:solidFill>
              <a:srgbClr val="699327"/>
            </a:solidFill>
            <a:ln w="38100">
              <a:solidFill>
                <a:srgbClr val="CEDF9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en-GB" sz="1200" b="1" dirty="0"/>
                <a:t>Super</a:t>
              </a:r>
              <a:r>
                <a:rPr lang="en-GB" sz="1200" dirty="0"/>
                <a:t>human means having exceptional ability or powers; more than any normal human would have.</a:t>
              </a:r>
            </a:p>
          </p:txBody>
        </p:sp>
        <p:pic>
          <p:nvPicPr>
            <p:cNvPr id="13325" name="Picture 1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82269">
              <a:off x="1537478" y="3350154"/>
              <a:ext cx="834670" cy="1637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5851027" y="3428328"/>
            <a:ext cx="2397125" cy="2370138"/>
            <a:chOff x="3368072" y="3429000"/>
            <a:chExt cx="2398326" cy="2370438"/>
          </a:xfrm>
        </p:grpSpPr>
        <p:sp>
          <p:nvSpPr>
            <p:cNvPr id="11" name="super"/>
            <p:cNvSpPr/>
            <p:nvPr/>
          </p:nvSpPr>
          <p:spPr>
            <a:xfrm>
              <a:off x="3368072" y="3429000"/>
              <a:ext cx="2398326" cy="2370438"/>
            </a:xfrm>
            <a:prstGeom prst="roundRect">
              <a:avLst>
                <a:gd name="adj" fmla="val 0"/>
              </a:avLst>
            </a:prstGeom>
            <a:solidFill>
              <a:srgbClr val="699327"/>
            </a:solidFill>
            <a:ln w="38100">
              <a:solidFill>
                <a:srgbClr val="CEDF9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en-GB" sz="1200" b="1" dirty="0"/>
                <a:t>Auto</a:t>
              </a:r>
              <a:r>
                <a:rPr lang="en-GB" sz="1200" dirty="0"/>
                <a:t>pilot is a device which keeps an aeroplane flying the right way, without the pilot controlling it.</a:t>
              </a:r>
            </a:p>
          </p:txBody>
        </p:sp>
        <p:pic>
          <p:nvPicPr>
            <p:cNvPr id="13323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3503" y="3905691"/>
              <a:ext cx="1911178" cy="708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15240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The Human Dictionary Challenge Part 2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279650" y="1473201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time, you’ve been given the meaning of a word. Using its meaning, can you figure out which prefix the word must start with?</a:t>
            </a:r>
          </a:p>
        </p:txBody>
      </p:sp>
      <p:sp>
        <p:nvSpPr>
          <p:cNvPr id="4" name="cue"/>
          <p:cNvSpPr/>
          <p:nvPr/>
        </p:nvSpPr>
        <p:spPr>
          <a:xfrm>
            <a:off x="2841354" y="2257951"/>
            <a:ext cx="2398713" cy="955675"/>
          </a:xfrm>
          <a:prstGeom prst="roundRect">
            <a:avLst>
              <a:gd name="adj" fmla="val 0"/>
            </a:avLst>
          </a:prstGeom>
          <a:solidFill>
            <a:srgbClr val="F08114"/>
          </a:solidFill>
          <a:ln w="38100">
            <a:solidFill>
              <a:srgbClr val="F7BC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solidFill>
                  <a:prstClr val="white"/>
                </a:solidFill>
              </a:rPr>
              <a:t>____cue</a:t>
            </a:r>
          </a:p>
          <a:p>
            <a:pPr algn="ctr">
              <a:defRPr/>
            </a:pPr>
            <a:r>
              <a:rPr lang="en-GB" sz="1200" dirty="0">
                <a:solidFill>
                  <a:prstClr val="white"/>
                </a:solidFill>
              </a:rPr>
              <a:t>He read off the ____cue.</a:t>
            </a:r>
          </a:p>
        </p:txBody>
      </p:sp>
      <p:sp>
        <p:nvSpPr>
          <p:cNvPr id="6" name="sonic"/>
          <p:cNvSpPr/>
          <p:nvPr/>
        </p:nvSpPr>
        <p:spPr>
          <a:xfrm>
            <a:off x="6091238" y="2322514"/>
            <a:ext cx="2398712" cy="955675"/>
          </a:xfrm>
          <a:prstGeom prst="roundRect">
            <a:avLst>
              <a:gd name="adj" fmla="val 0"/>
            </a:avLst>
          </a:prstGeom>
          <a:solidFill>
            <a:srgbClr val="F08114"/>
          </a:solidFill>
          <a:ln w="38100">
            <a:solidFill>
              <a:srgbClr val="F7BC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solidFill>
                  <a:prstClr val="white"/>
                </a:solidFill>
              </a:rPr>
              <a:t>____sonic</a:t>
            </a:r>
          </a:p>
          <a:p>
            <a:pPr algn="ctr">
              <a:defRPr/>
            </a:pPr>
            <a:r>
              <a:rPr lang="en-GB" sz="1200" dirty="0">
                <a:solidFill>
                  <a:prstClr val="white"/>
                </a:solidFill>
              </a:rPr>
              <a:t>Concorde was the first ____sonic passenger plane.</a:t>
            </a:r>
            <a:endParaRPr lang="en-GB" sz="2800" dirty="0">
              <a:solidFill>
                <a:prstClr val="white"/>
              </a:solidFill>
            </a:endParaRPr>
          </a:p>
        </p:txBody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2695862" y="3429000"/>
            <a:ext cx="2398713" cy="2370138"/>
            <a:chOff x="755650" y="3429000"/>
            <a:chExt cx="2398326" cy="2370438"/>
          </a:xfrm>
        </p:grpSpPr>
        <p:sp>
          <p:nvSpPr>
            <p:cNvPr id="7" name="super"/>
            <p:cNvSpPr/>
            <p:nvPr/>
          </p:nvSpPr>
          <p:spPr>
            <a:xfrm>
              <a:off x="755650" y="3429000"/>
              <a:ext cx="2398326" cy="2370438"/>
            </a:xfrm>
            <a:prstGeom prst="roundRect">
              <a:avLst>
                <a:gd name="adj" fmla="val 0"/>
              </a:avLst>
            </a:prstGeom>
            <a:solidFill>
              <a:srgbClr val="699327"/>
            </a:solidFill>
            <a:ln w="38100">
              <a:solidFill>
                <a:srgbClr val="CEDF9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endParaRPr lang="en-GB" sz="1200" b="1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endParaRPr lang="en-GB" sz="1200" b="1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endParaRPr lang="en-GB" sz="1200" b="1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endParaRPr lang="en-GB" sz="1200" b="1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endParaRPr lang="en-GB" sz="1200" b="1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r>
                <a:rPr lang="en-GB" sz="1200" dirty="0">
                  <a:solidFill>
                    <a:schemeClr val="bg1"/>
                  </a:solidFill>
                </a:rPr>
                <a:t>An </a:t>
              </a:r>
              <a:r>
                <a:rPr lang="en-GB" sz="1200" b="1" dirty="0">
                  <a:solidFill>
                    <a:schemeClr val="bg1"/>
                  </a:solidFill>
                </a:rPr>
                <a:t>____cue </a:t>
              </a:r>
              <a:r>
                <a:rPr lang="en-GB" sz="1200" dirty="0">
                  <a:solidFill>
                    <a:schemeClr val="bg1"/>
                  </a:solidFill>
                </a:rPr>
                <a:t>is a device that projects words onto a screen so that people can read them whilst being filmed.</a:t>
              </a:r>
            </a:p>
          </p:txBody>
        </p:sp>
        <p:pic>
          <p:nvPicPr>
            <p:cNvPr id="14351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3364" y="3583394"/>
              <a:ext cx="1762897" cy="1249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091238" y="3429000"/>
            <a:ext cx="2398712" cy="2370138"/>
            <a:chOff x="5980494" y="3429000"/>
            <a:chExt cx="2398326" cy="2370438"/>
          </a:xfrm>
        </p:grpSpPr>
        <p:sp>
          <p:nvSpPr>
            <p:cNvPr id="12" name="super"/>
            <p:cNvSpPr/>
            <p:nvPr/>
          </p:nvSpPr>
          <p:spPr>
            <a:xfrm>
              <a:off x="5980494" y="3429000"/>
              <a:ext cx="2398326" cy="2370438"/>
            </a:xfrm>
            <a:prstGeom prst="roundRect">
              <a:avLst>
                <a:gd name="adj" fmla="val 0"/>
              </a:avLst>
            </a:prstGeom>
            <a:solidFill>
              <a:srgbClr val="699327"/>
            </a:solidFill>
            <a:ln w="38100">
              <a:solidFill>
                <a:srgbClr val="CEDF9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endParaRPr lang="en-GB" sz="1200" dirty="0"/>
            </a:p>
            <a:p>
              <a:pPr algn="ctr">
                <a:defRPr/>
              </a:pPr>
              <a:endParaRPr lang="en-GB" sz="1200" dirty="0"/>
            </a:p>
            <a:p>
              <a:pPr algn="ctr">
                <a:defRPr/>
              </a:pPr>
              <a:endParaRPr lang="en-GB" sz="1200" dirty="0"/>
            </a:p>
            <a:p>
              <a:pPr algn="ctr">
                <a:defRPr/>
              </a:pPr>
              <a:endParaRPr lang="en-GB" sz="1200" dirty="0"/>
            </a:p>
            <a:p>
              <a:pPr algn="ctr">
                <a:defRPr/>
              </a:pPr>
              <a:endParaRPr lang="en-GB" sz="1200" dirty="0"/>
            </a:p>
            <a:p>
              <a:pPr algn="ctr">
                <a:defRPr/>
              </a:pPr>
              <a:endParaRPr lang="en-GB" sz="1200" dirty="0"/>
            </a:p>
            <a:p>
              <a:pPr algn="ctr">
                <a:defRPr/>
              </a:pPr>
              <a:r>
                <a:rPr lang="en-GB" sz="1200" dirty="0"/>
                <a:t>If something is </a:t>
              </a:r>
              <a:r>
                <a:rPr lang="en-GB" sz="1200" b="1" dirty="0"/>
                <a:t>____sonic</a:t>
              </a:r>
              <a:r>
                <a:rPr lang="en-GB" sz="1200" dirty="0"/>
                <a:t>, it travels at a speed which is greater than the speed of sound.</a:t>
              </a:r>
            </a:p>
          </p:txBody>
        </p:sp>
        <p:pic>
          <p:nvPicPr>
            <p:cNvPr id="14347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5815" y="3930499"/>
              <a:ext cx="1736693" cy="657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214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 rtlCol="0"/>
          <a:lstStyle/>
          <a:p>
            <a:pPr algn="ctr">
              <a:defRPr/>
            </a:pPr>
            <a:r>
              <a:rPr lang="en-GB" altLang="en-US" u="sng" dirty="0" smtClean="0"/>
              <a:t>super-</a:t>
            </a:r>
            <a:r>
              <a:rPr lang="en-GB" altLang="en-US" u="sng" dirty="0"/>
              <a:t> </a:t>
            </a:r>
            <a:r>
              <a:rPr lang="en-GB" altLang="en-US" u="sng" dirty="0" smtClean="0"/>
              <a:t>or auto- Quick </a:t>
            </a:r>
            <a:r>
              <a:rPr lang="en-GB" altLang="en-US" u="sng" dirty="0"/>
              <a:t>Quiz</a:t>
            </a:r>
            <a:endParaRPr lang="en-GB" u="sng" dirty="0"/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039" y="2466976"/>
            <a:ext cx="32099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3300414" y="5235283"/>
            <a:ext cx="2381250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supermarket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66547" y="5235283"/>
            <a:ext cx="2379662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</a:rPr>
              <a:t>automarket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8439" name="Rectangle 6"/>
          <p:cNvSpPr>
            <a:spLocks noChangeArrowheads="1"/>
          </p:cNvSpPr>
          <p:nvPr/>
        </p:nvSpPr>
        <p:spPr bwMode="auto">
          <a:xfrm>
            <a:off x="3810000" y="1473200"/>
            <a:ext cx="4572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quiz to see if you are an expert!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is correct?</a:t>
            </a:r>
          </a:p>
        </p:txBody>
      </p:sp>
    </p:spTree>
    <p:extLst>
      <p:ext uri="{BB962C8B-B14F-4D97-AF65-F5344CB8AC3E}">
        <p14:creationId xmlns:p14="http://schemas.microsoft.com/office/powerpoint/2010/main" val="306751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9AD4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 rtlCol="0"/>
          <a:lstStyle/>
          <a:p>
            <a:pPr algn="ctr">
              <a:defRPr/>
            </a:pP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super- or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auto- </a:t>
            </a: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Quick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Quiz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556001" y="5207148"/>
            <a:ext cx="2381250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</a:rPr>
              <a:t>superpilot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21291" y="5199063"/>
            <a:ext cx="2379662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autopilot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3810000" y="1473200"/>
            <a:ext cx="4572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quiz to see if you are an expert!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is correct?</a:t>
            </a:r>
          </a:p>
        </p:txBody>
      </p:sp>
      <p:pic>
        <p:nvPicPr>
          <p:cNvPr id="19463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1" y="2709864"/>
            <a:ext cx="5089525" cy="188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258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9AD4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 rtlCol="0"/>
          <a:lstStyle/>
          <a:p>
            <a:pPr algn="ctr"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super-, auto-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Quick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Quiz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709988" y="5199063"/>
            <a:ext cx="2381250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superstar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758916" y="5199063"/>
            <a:ext cx="2379662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</a:rPr>
              <a:t>autostar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3810000" y="1473200"/>
            <a:ext cx="4572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quiz to see if you are an expert!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is correct?</a:t>
            </a:r>
          </a:p>
        </p:txBody>
      </p:sp>
      <p:pic>
        <p:nvPicPr>
          <p:cNvPr id="2048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789" y="2424113"/>
            <a:ext cx="860425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983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9AD4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 rtlCol="0"/>
          <a:lstStyle/>
          <a:p>
            <a:pPr algn="ctr">
              <a:defRPr/>
            </a:pP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super- or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auto- </a:t>
            </a: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Quick Quiz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531675" y="5199063"/>
            <a:ext cx="2381250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supersonic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561968" y="5199063"/>
            <a:ext cx="2379662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</a:rPr>
              <a:t>autosonic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3810000" y="1473200"/>
            <a:ext cx="4572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quiz to see if you are an expert!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is correct?</a:t>
            </a:r>
          </a:p>
        </p:txBody>
      </p:sp>
      <p:pic>
        <p:nvPicPr>
          <p:cNvPr id="22535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9" y="2759076"/>
            <a:ext cx="4772025" cy="180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67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9AD4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 rtlCol="0"/>
          <a:lstStyle/>
          <a:p>
            <a:pPr algn="ctr">
              <a:defRPr/>
            </a:pP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super- or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auto- </a:t>
            </a: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Quick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Quiz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097213" y="5199063"/>
            <a:ext cx="2381250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 err="1">
                <a:solidFill>
                  <a:schemeClr val="tx1"/>
                </a:solidFill>
              </a:rPr>
              <a:t>superbiography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38411" y="5199063"/>
            <a:ext cx="2379662" cy="804862"/>
          </a:xfrm>
          <a:prstGeom prst="roundRect">
            <a:avLst>
              <a:gd name="adj" fmla="val 0"/>
            </a:avLst>
          </a:prstGeom>
          <a:solidFill>
            <a:srgbClr val="AFDEF7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autobiography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3810000" y="1473200"/>
            <a:ext cx="45720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quiz to see if you are an expert!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is correct?</a:t>
            </a:r>
          </a:p>
        </p:txBody>
      </p:sp>
      <p:pic>
        <p:nvPicPr>
          <p:cNvPr id="23559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9" y="2524125"/>
            <a:ext cx="2390775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7" t="69987" r="15005" b="4681"/>
          <a:stretch>
            <a:fillRect/>
          </a:stretch>
        </p:blipFill>
        <p:spPr bwMode="auto">
          <a:xfrm>
            <a:off x="3063875" y="3117850"/>
            <a:ext cx="2414588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066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9AD4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</a:rPr>
              <a:t>Your 10 </a:t>
            </a:r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super’ </a:t>
            </a:r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auto</a:t>
            </a:r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Spelling Words…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utobiography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utomobile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autopilot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utograph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automatic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upermarket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superwoman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uperstar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uperficial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supernatural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100" y="2459202"/>
            <a:ext cx="3863711" cy="324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935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turn to do some</a:t>
            </a:r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spelling activities.</a:t>
            </a:r>
            <a:endParaRPr lang="en-GB" sz="3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Prefixes, Root words and Definitions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Cut out each section and add the prefix to the correct root and the definition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Answers attached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Across and Down</a:t>
            </a: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Write each of your </a:t>
            </a:r>
            <a:r>
              <a:rPr lang="en-US" dirty="0" smtClean="0"/>
              <a:t>10 spelling </a:t>
            </a:r>
            <a:r>
              <a:rPr lang="en-US" dirty="0"/>
              <a:t>words across and then down </a:t>
            </a:r>
            <a:endParaRPr lang="en-GB" dirty="0"/>
          </a:p>
          <a:p>
            <a:r>
              <a:rPr lang="en-US" dirty="0" smtClean="0"/>
              <a:t>(Starting </a:t>
            </a:r>
            <a:r>
              <a:rPr lang="en-US" dirty="0"/>
              <a:t>with the first letter).</a:t>
            </a:r>
            <a:endParaRPr lang="en-GB" dirty="0"/>
          </a:p>
          <a:p>
            <a:r>
              <a:rPr lang="en-US" dirty="0"/>
              <a:t> </a:t>
            </a:r>
            <a:r>
              <a:rPr lang="en-US" u="sng" dirty="0" smtClean="0"/>
              <a:t>Examples</a:t>
            </a:r>
            <a:r>
              <a:rPr lang="en-US" dirty="0" smtClean="0"/>
              <a:t>-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 p e r s t a 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197" y="537621"/>
            <a:ext cx="1726306" cy="97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481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34290" y="1665699"/>
            <a:ext cx="973974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XCCW Joined 4a" panose="03050602040000000000" pitchFamily="66" charset="0"/>
              </a:rPr>
              <a:t>On a sheet of paper,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choose </a:t>
            </a:r>
            <a:r>
              <a:rPr lang="en-GB" sz="2000" b="1" u="sng" dirty="0">
                <a:latin typeface="XCCW Joined 4a" panose="03050602040000000000" pitchFamily="66" charset="0"/>
                <a:cs typeface="Arial" panose="020B0604020202020204" pitchFamily="34" charset="0"/>
              </a:rPr>
              <a:t>6</a:t>
            </a:r>
            <a:r>
              <a:rPr lang="en-GB" sz="2000" b="1" u="sng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tricky spelling words, and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put them into a sentence so you can practise your handwriting as well as writing sentences that make sense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.</a:t>
            </a: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3222" y="667388"/>
            <a:ext cx="8812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latin typeface="XCCW Joined 4a" panose="03050602040000000000" pitchFamily="66" charset="0"/>
              </a:rPr>
              <a:t>Your turn to do your handwriting task</a:t>
            </a:r>
            <a:endParaRPr lang="en-GB" sz="3600" dirty="0">
              <a:latin typeface="XCCW Joined 4a" panose="03050602040000000000" pitchFamily="66" charset="0"/>
            </a:endParaRPr>
          </a:p>
        </p:txBody>
      </p:sp>
      <p:pic>
        <p:nvPicPr>
          <p:cNvPr id="2" name="Picture 1" descr="File:The Serbian Alphabet (&lt;strong&gt;Handwriting&lt;/strong&gt;).svg - Wikimedia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452" y="3273701"/>
            <a:ext cx="3905794" cy="194069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794510"/>
              </p:ext>
            </p:extLst>
          </p:nvPr>
        </p:nvGraphicFramePr>
        <p:xfrm>
          <a:off x="10776857" y="3422472"/>
          <a:ext cx="162560" cy="17992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560">
                  <a:extLst>
                    <a:ext uri="{9D8B030D-6E8A-4147-A177-3AD203B41FA5}">
                      <a16:colId xmlns:a16="http://schemas.microsoft.com/office/drawing/2014/main" val="198108818"/>
                    </a:ext>
                  </a:extLst>
                </a:gridCol>
              </a:tblGrid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0090865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7116363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96058220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94519648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9253785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4472613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6463137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marL="228600" indent="-2286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715781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0934222"/>
                  </a:ext>
                </a:extLst>
              </a:tr>
              <a:tr h="1720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4380695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078523" y="312325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autobiography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automobile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autopilot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autograph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automatic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supermarket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superwoman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superstar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superficial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supernatural</a:t>
            </a:r>
          </a:p>
        </p:txBody>
      </p:sp>
    </p:spTree>
    <p:extLst>
      <p:ext uri="{BB962C8B-B14F-4D97-AF65-F5344CB8AC3E}">
        <p14:creationId xmlns:p14="http://schemas.microsoft.com/office/powerpoint/2010/main" val="29147654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894" y="1280160"/>
            <a:ext cx="6238295" cy="41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29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1149</TotalTime>
  <Words>744</Words>
  <Application>Microsoft Office PowerPoint</Application>
  <PresentationFormat>Widescreen</PresentationFormat>
  <Paragraphs>143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Arial</vt:lpstr>
      <vt:lpstr>Calibri</vt:lpstr>
      <vt:lpstr>Calibri Light</vt:lpstr>
      <vt:lpstr>Sassoon Infant Rg</vt:lpstr>
      <vt:lpstr>Times New Roman</vt:lpstr>
      <vt:lpstr>Twinkl</vt:lpstr>
      <vt:lpstr>Twinkl SemiBold</vt:lpstr>
      <vt:lpstr>XCCW Joined 4a</vt:lpstr>
      <vt:lpstr>Office Theme</vt:lpstr>
      <vt:lpstr>Welcome back to Home Learning Spellings with           Mrs Andrews</vt:lpstr>
      <vt:lpstr>I hope you had a good week!  I did!</vt:lpstr>
      <vt:lpstr>This half term, is recap half term!</vt:lpstr>
      <vt:lpstr>Prefixes</vt:lpstr>
      <vt:lpstr>The Prefix super-</vt:lpstr>
      <vt:lpstr>Prefix ‘super’</vt:lpstr>
      <vt:lpstr>The Prefix auto-</vt:lpstr>
      <vt:lpstr>Prefix ‘auto’</vt:lpstr>
      <vt:lpstr>The Human Dictionary Challenge</vt:lpstr>
      <vt:lpstr>The Human Dictionary Challenge Part 2</vt:lpstr>
      <vt:lpstr>super- or auto- Quick Quiz</vt:lpstr>
      <vt:lpstr>super- or auto- Quick Quiz</vt:lpstr>
      <vt:lpstr>super-, auto- Quick Quiz</vt:lpstr>
      <vt:lpstr>super- or auto-  Quick Quiz</vt:lpstr>
      <vt:lpstr>super- or auto- Quick Quiz</vt:lpstr>
      <vt:lpstr>Your 10 ‘super’ and ‘auto’ Spelling Words…</vt:lpstr>
      <vt:lpstr>Your turn to do some spelling activities.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Home Learning Spellings with Mrs Andrews</dc:title>
  <dc:creator>Suzanne Andrews</dc:creator>
  <cp:lastModifiedBy>Suzanne Andrews</cp:lastModifiedBy>
  <cp:revision>148</cp:revision>
  <dcterms:created xsi:type="dcterms:W3CDTF">2020-03-27T11:00:33Z</dcterms:created>
  <dcterms:modified xsi:type="dcterms:W3CDTF">2020-06-27T19:17:02Z</dcterms:modified>
</cp:coreProperties>
</file>