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sldIdLst>
    <p:sldId id="256" r:id="rId2"/>
    <p:sldId id="278" r:id="rId3"/>
    <p:sldId id="276" r:id="rId4"/>
    <p:sldId id="302" r:id="rId5"/>
    <p:sldId id="303" r:id="rId6"/>
    <p:sldId id="304" r:id="rId7"/>
    <p:sldId id="286" r:id="rId8"/>
    <p:sldId id="284" r:id="rId9"/>
    <p:sldId id="305" r:id="rId10"/>
    <p:sldId id="306" r:id="rId11"/>
    <p:sldId id="307" r:id="rId12"/>
    <p:sldId id="308" r:id="rId13"/>
    <p:sldId id="283" r:id="rId14"/>
    <p:sldId id="275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94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286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966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42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131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26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00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356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47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630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454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3671B-6F47-44DC-B19B-E109E20CB2E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36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spellingframe.co.uk/spelling-rule/22/19-Words-with-the-sound-spelt-ei-eigh-or-ey" TargetMode="Externa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Welcome back to Year 4  Home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earning Spellings with Mrs Andrews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8" name="Picture 14" descr="Image result for wor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604" y="3509963"/>
            <a:ext cx="4876800" cy="288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1" descr="Attach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ttach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99" y="195535"/>
            <a:ext cx="1838597" cy="1140766"/>
          </a:xfrm>
          <a:prstGeom prst="rect">
            <a:avLst/>
          </a:prstGeom>
        </p:spPr>
      </p:pic>
      <p:pic>
        <p:nvPicPr>
          <p:cNvPr id="13" name="Picture 12" descr="ภูกระดึง แห่งประเทศไทย | สาระ ความรู้ ข่าวสาร ความบันเทิง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5687" y="88566"/>
            <a:ext cx="1838597" cy="1140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18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 hope you have had a good week  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1850" y="4562475"/>
            <a:ext cx="10807156" cy="1500187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now … it is time to do some spellings!</a:t>
            </a:r>
            <a:endParaRPr lang="en-GB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Table design for a dictionary that can have words with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917" y="773906"/>
            <a:ext cx="7296150" cy="2362200"/>
          </a:xfrm>
          <a:prstGeom prst="rect">
            <a:avLst/>
          </a:prstGeom>
        </p:spPr>
      </p:pic>
      <p:pic>
        <p:nvPicPr>
          <p:cNvPr id="2" name="Picture 1" descr="File:&lt;strong&gt;Question mark&lt;/strong&gt;.svg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195" y="773906"/>
            <a:ext cx="1204776" cy="211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599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Every Week</a:t>
            </a:r>
            <a:endParaRPr lang="en-GB" b="1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will send you: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 Power Point which will be linked to your Year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main focus words and spelling principle.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 task worksheet (with an answer sheet if appropriate)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If possible on a PC, tablet or smart phone, an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on-line task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such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 spellingframe.co.uk/spelling-rule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another task.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If at all possible, please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both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tasks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because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more you do, the better you will become at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spelling, reading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writing!</a:t>
            </a:r>
          </a:p>
          <a:p>
            <a:endParaRPr lang="en-GB" dirty="0"/>
          </a:p>
        </p:txBody>
      </p:sp>
      <p:pic>
        <p:nvPicPr>
          <p:cNvPr id="6" name="Picture 5" descr="&lt;strong&gt;calendar&lt;/strong&gt; | Christopher De Vo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290" y="502051"/>
            <a:ext cx="2576688" cy="1051709"/>
          </a:xfrm>
          <a:prstGeom prst="rect">
            <a:avLst/>
          </a:prstGeom>
        </p:spPr>
      </p:pic>
      <p:pic>
        <p:nvPicPr>
          <p:cNvPr id="7" name="Picture 6" descr="&lt;strong&gt;calendar&lt;/strong&gt; | Christopher De Vo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5302" y="638979"/>
            <a:ext cx="2576688" cy="1051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907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Last weeks learning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69447"/>
            <a:ext cx="10515600" cy="4351338"/>
          </a:xfrm>
        </p:spPr>
        <p:txBody>
          <a:bodyPr/>
          <a:lstStyle/>
          <a:p>
            <a:r>
              <a:rPr lang="en-GB" dirty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Last week we looked at making a long /a/ sound using which letter pattern?</a:t>
            </a:r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/>
            </a:r>
            <a:br>
              <a:rPr lang="en-GB" dirty="0">
                <a:solidFill>
                  <a:srgbClr val="1C1C1C"/>
                </a:solidFill>
                <a:latin typeface="Twinkl" pitchFamily="2" charset="0"/>
              </a:rPr>
            </a:br>
            <a:endParaRPr lang="en-GB" dirty="0"/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4456300" y="3500755"/>
            <a:ext cx="2042295" cy="1925320"/>
            <a:chOff x="5219898" y="1975171"/>
            <a:chExt cx="2542050" cy="2161580"/>
          </a:xfrm>
        </p:grpSpPr>
        <p:sp>
          <p:nvSpPr>
            <p:cNvPr id="8" name="Rectangle 7"/>
            <p:cNvSpPr/>
            <p:nvPr/>
          </p:nvSpPr>
          <p:spPr>
            <a:xfrm>
              <a:off x="5219898" y="1975171"/>
              <a:ext cx="2542050" cy="215840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9" name="Picture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915" t="-2" r="2" b="1762"/>
            <a:stretch>
              <a:fillRect/>
            </a:stretch>
          </p:blipFill>
          <p:spPr bwMode="auto">
            <a:xfrm>
              <a:off x="5220677" y="2366993"/>
              <a:ext cx="1251175" cy="1767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6692"/>
            <a:stretch>
              <a:fillRect/>
            </a:stretch>
          </p:blipFill>
          <p:spPr bwMode="auto">
            <a:xfrm>
              <a:off x="6425802" y="2337709"/>
              <a:ext cx="1334875" cy="17990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561" b="72992"/>
            <a:stretch>
              <a:fillRect/>
            </a:stretch>
          </p:blipFill>
          <p:spPr bwMode="auto">
            <a:xfrm>
              <a:off x="5219898" y="3384144"/>
              <a:ext cx="1061417" cy="7470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3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26" b="72813"/>
            <a:stretch>
              <a:fillRect/>
            </a:stretch>
          </p:blipFill>
          <p:spPr bwMode="auto">
            <a:xfrm>
              <a:off x="6753851" y="3381153"/>
              <a:ext cx="1006826" cy="7519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8947" y="3517550"/>
            <a:ext cx="16764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/>
          <p:cNvSpPr/>
          <p:nvPr/>
        </p:nvSpPr>
        <p:spPr>
          <a:xfrm>
            <a:off x="452066" y="5468692"/>
            <a:ext cx="2946400" cy="5080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vein</a:t>
            </a:r>
            <a:endParaRPr lang="en-GB" sz="320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984171" y="5583355"/>
            <a:ext cx="2946400" cy="5080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neighbour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668985" y="5335515"/>
            <a:ext cx="2946400" cy="5080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" pitchFamily="2" charset="0"/>
              </a:rPr>
              <a:t>eighth</a:t>
            </a:r>
            <a:endParaRPr lang="en-GB" sz="3200" dirty="0">
              <a:solidFill>
                <a:schemeClr val="tx1"/>
              </a:solidFill>
            </a:endParaRPr>
          </a:p>
        </p:txBody>
      </p:sp>
      <p:pic>
        <p:nvPicPr>
          <p:cNvPr id="18" name="Content Placeholder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79"/>
          <a:stretch>
            <a:fillRect/>
          </a:stretch>
        </p:blipFill>
        <p:spPr bwMode="auto">
          <a:xfrm>
            <a:off x="838200" y="3957317"/>
            <a:ext cx="2246236" cy="1109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Freeform 19"/>
          <p:cNvSpPr/>
          <p:nvPr/>
        </p:nvSpPr>
        <p:spPr>
          <a:xfrm>
            <a:off x="3759960" y="2434865"/>
            <a:ext cx="3857450" cy="787400"/>
          </a:xfrm>
          <a:custGeom>
            <a:avLst/>
            <a:gdLst>
              <a:gd name="connsiteX0" fmla="*/ 827703 w 1661716"/>
              <a:gd name="connsiteY0" fmla="*/ 0 h 1118534"/>
              <a:gd name="connsiteX1" fmla="*/ 1005777 w 1661716"/>
              <a:gd name="connsiteY1" fmla="*/ 83979 h 1118534"/>
              <a:gd name="connsiteX2" fmla="*/ 1018162 w 1661716"/>
              <a:gd name="connsiteY2" fmla="*/ 104392 h 1118534"/>
              <a:gd name="connsiteX3" fmla="*/ 1025904 w 1661716"/>
              <a:gd name="connsiteY3" fmla="*/ 92909 h 1118534"/>
              <a:gd name="connsiteX4" fmla="*/ 1174735 w 1661716"/>
              <a:gd name="connsiteY4" fmla="*/ 31261 h 1118534"/>
              <a:gd name="connsiteX5" fmla="*/ 1368674 w 1661716"/>
              <a:gd name="connsiteY5" fmla="*/ 159812 h 1118534"/>
              <a:gd name="connsiteX6" fmla="*/ 1380097 w 1661716"/>
              <a:gd name="connsiteY6" fmla="*/ 216392 h 1118534"/>
              <a:gd name="connsiteX7" fmla="*/ 1408818 w 1661716"/>
              <a:gd name="connsiteY7" fmla="*/ 207476 h 1118534"/>
              <a:gd name="connsiteX8" fmla="*/ 1451237 w 1661716"/>
              <a:gd name="connsiteY8" fmla="*/ 203200 h 1118534"/>
              <a:gd name="connsiteX9" fmla="*/ 1661716 w 1661716"/>
              <a:gd name="connsiteY9" fmla="*/ 413679 h 1118534"/>
              <a:gd name="connsiteX10" fmla="*/ 1613653 w 1661716"/>
              <a:gd name="connsiteY10" fmla="*/ 547563 h 1118534"/>
              <a:gd name="connsiteX11" fmla="*/ 1587460 w 1661716"/>
              <a:gd name="connsiteY11" fmla="*/ 570240 h 1118534"/>
              <a:gd name="connsiteX12" fmla="*/ 1600068 w 1661716"/>
              <a:gd name="connsiteY12" fmla="*/ 578741 h 1118534"/>
              <a:gd name="connsiteX13" fmla="*/ 1661716 w 1661716"/>
              <a:gd name="connsiteY13" fmla="*/ 727572 h 1118534"/>
              <a:gd name="connsiteX14" fmla="*/ 1451237 w 1661716"/>
              <a:gd name="connsiteY14" fmla="*/ 938051 h 1118534"/>
              <a:gd name="connsiteX15" fmla="*/ 1369309 w 1661716"/>
              <a:gd name="connsiteY15" fmla="*/ 921511 h 1118534"/>
              <a:gd name="connsiteX16" fmla="*/ 1356208 w 1661716"/>
              <a:gd name="connsiteY16" fmla="*/ 912678 h 1118534"/>
              <a:gd name="connsiteX17" fmla="*/ 1323566 w 1661716"/>
              <a:gd name="connsiteY17" fmla="*/ 961092 h 1118534"/>
              <a:gd name="connsiteX18" fmla="*/ 1174735 w 1661716"/>
              <a:gd name="connsiteY18" fmla="*/ 1022740 h 1118534"/>
              <a:gd name="connsiteX19" fmla="*/ 1092807 w 1661716"/>
              <a:gd name="connsiteY19" fmla="*/ 1006200 h 1118534"/>
              <a:gd name="connsiteX20" fmla="*/ 1059890 w 1661716"/>
              <a:gd name="connsiteY20" fmla="*/ 984006 h 1118534"/>
              <a:gd name="connsiteX21" fmla="*/ 1029222 w 1661716"/>
              <a:gd name="connsiteY21" fmla="*/ 1034555 h 1118534"/>
              <a:gd name="connsiteX22" fmla="*/ 851148 w 1661716"/>
              <a:gd name="connsiteY22" fmla="*/ 1118534 h 1118534"/>
              <a:gd name="connsiteX23" fmla="*/ 638513 w 1661716"/>
              <a:gd name="connsiteY23" fmla="*/ 977590 h 1118534"/>
              <a:gd name="connsiteX24" fmla="*/ 635258 w 1661716"/>
              <a:gd name="connsiteY24" fmla="*/ 961466 h 1118534"/>
              <a:gd name="connsiteX25" fmla="*/ 568909 w 1661716"/>
              <a:gd name="connsiteY25" fmla="*/ 1006200 h 1118534"/>
              <a:gd name="connsiteX26" fmla="*/ 486981 w 1661716"/>
              <a:gd name="connsiteY26" fmla="*/ 1022740 h 1118534"/>
              <a:gd name="connsiteX27" fmla="*/ 338150 w 1661716"/>
              <a:gd name="connsiteY27" fmla="*/ 961092 h 1118534"/>
              <a:gd name="connsiteX28" fmla="*/ 305508 w 1661716"/>
              <a:gd name="connsiteY28" fmla="*/ 912678 h 1118534"/>
              <a:gd name="connsiteX29" fmla="*/ 292407 w 1661716"/>
              <a:gd name="connsiteY29" fmla="*/ 921511 h 1118534"/>
              <a:gd name="connsiteX30" fmla="*/ 210479 w 1661716"/>
              <a:gd name="connsiteY30" fmla="*/ 938051 h 1118534"/>
              <a:gd name="connsiteX31" fmla="*/ 0 w 1661716"/>
              <a:gd name="connsiteY31" fmla="*/ 727572 h 1118534"/>
              <a:gd name="connsiteX32" fmla="*/ 61648 w 1661716"/>
              <a:gd name="connsiteY32" fmla="*/ 578741 h 1118534"/>
              <a:gd name="connsiteX33" fmla="*/ 73685 w 1661716"/>
              <a:gd name="connsiteY33" fmla="*/ 570626 h 1118534"/>
              <a:gd name="connsiteX34" fmla="*/ 61648 w 1661716"/>
              <a:gd name="connsiteY34" fmla="*/ 562510 h 1118534"/>
              <a:gd name="connsiteX35" fmla="*/ 0 w 1661716"/>
              <a:gd name="connsiteY35" fmla="*/ 413679 h 1118534"/>
              <a:gd name="connsiteX36" fmla="*/ 210479 w 1661716"/>
              <a:gd name="connsiteY36" fmla="*/ 203200 h 1118534"/>
              <a:gd name="connsiteX37" fmla="*/ 252898 w 1661716"/>
              <a:gd name="connsiteY37" fmla="*/ 207476 h 1118534"/>
              <a:gd name="connsiteX38" fmla="*/ 281620 w 1661716"/>
              <a:gd name="connsiteY38" fmla="*/ 216392 h 1118534"/>
              <a:gd name="connsiteX39" fmla="*/ 293043 w 1661716"/>
              <a:gd name="connsiteY39" fmla="*/ 159812 h 1118534"/>
              <a:gd name="connsiteX40" fmla="*/ 486981 w 1661716"/>
              <a:gd name="connsiteY40" fmla="*/ 31261 h 1118534"/>
              <a:gd name="connsiteX41" fmla="*/ 604662 w 1661716"/>
              <a:gd name="connsiteY41" fmla="*/ 67208 h 1118534"/>
              <a:gd name="connsiteX42" fmla="*/ 641943 w 1661716"/>
              <a:gd name="connsiteY42" fmla="*/ 101083 h 1118534"/>
              <a:gd name="connsiteX43" fmla="*/ 664524 w 1661716"/>
              <a:gd name="connsiteY43" fmla="*/ 67591 h 1118534"/>
              <a:gd name="connsiteX44" fmla="*/ 827703 w 1661716"/>
              <a:gd name="connsiteY44" fmla="*/ 0 h 11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661716" h="1118534">
                <a:moveTo>
                  <a:pt x="827703" y="0"/>
                </a:moveTo>
                <a:cubicBezTo>
                  <a:pt x="899394" y="0"/>
                  <a:pt x="963450" y="32691"/>
                  <a:pt x="1005777" y="83979"/>
                </a:cubicBezTo>
                <a:lnTo>
                  <a:pt x="1018162" y="104392"/>
                </a:lnTo>
                <a:lnTo>
                  <a:pt x="1025904" y="92909"/>
                </a:lnTo>
                <a:cubicBezTo>
                  <a:pt x="1063993" y="54820"/>
                  <a:pt x="1116613" y="31261"/>
                  <a:pt x="1174735" y="31261"/>
                </a:cubicBezTo>
                <a:cubicBezTo>
                  <a:pt x="1261918" y="31261"/>
                  <a:pt x="1336721" y="84268"/>
                  <a:pt x="1368674" y="159812"/>
                </a:cubicBezTo>
                <a:lnTo>
                  <a:pt x="1380097" y="216392"/>
                </a:lnTo>
                <a:lnTo>
                  <a:pt x="1408818" y="207476"/>
                </a:lnTo>
                <a:cubicBezTo>
                  <a:pt x="1422520" y="204673"/>
                  <a:pt x="1436707" y="203200"/>
                  <a:pt x="1451237" y="203200"/>
                </a:cubicBezTo>
                <a:cubicBezTo>
                  <a:pt x="1567481" y="203200"/>
                  <a:pt x="1661716" y="297435"/>
                  <a:pt x="1661716" y="413679"/>
                </a:cubicBezTo>
                <a:cubicBezTo>
                  <a:pt x="1661716" y="464536"/>
                  <a:pt x="1643679" y="511180"/>
                  <a:pt x="1613653" y="547563"/>
                </a:cubicBezTo>
                <a:lnTo>
                  <a:pt x="1587460" y="570240"/>
                </a:lnTo>
                <a:lnTo>
                  <a:pt x="1600068" y="578741"/>
                </a:lnTo>
                <a:cubicBezTo>
                  <a:pt x="1638157" y="616830"/>
                  <a:pt x="1661716" y="669450"/>
                  <a:pt x="1661716" y="727572"/>
                </a:cubicBezTo>
                <a:cubicBezTo>
                  <a:pt x="1661716" y="843816"/>
                  <a:pt x="1567481" y="938051"/>
                  <a:pt x="1451237" y="938051"/>
                </a:cubicBezTo>
                <a:cubicBezTo>
                  <a:pt x="1422176" y="938051"/>
                  <a:pt x="1394491" y="932161"/>
                  <a:pt x="1369309" y="921511"/>
                </a:cubicBezTo>
                <a:lnTo>
                  <a:pt x="1356208" y="912678"/>
                </a:lnTo>
                <a:lnTo>
                  <a:pt x="1323566" y="961092"/>
                </a:lnTo>
                <a:cubicBezTo>
                  <a:pt x="1285477" y="999181"/>
                  <a:pt x="1232857" y="1022740"/>
                  <a:pt x="1174735" y="1022740"/>
                </a:cubicBezTo>
                <a:cubicBezTo>
                  <a:pt x="1145674" y="1022740"/>
                  <a:pt x="1117989" y="1016850"/>
                  <a:pt x="1092807" y="1006200"/>
                </a:cubicBezTo>
                <a:lnTo>
                  <a:pt x="1059890" y="984006"/>
                </a:lnTo>
                <a:lnTo>
                  <a:pt x="1029222" y="1034555"/>
                </a:lnTo>
                <a:cubicBezTo>
                  <a:pt x="986895" y="1085843"/>
                  <a:pt x="922839" y="1118534"/>
                  <a:pt x="851148" y="1118534"/>
                </a:cubicBezTo>
                <a:cubicBezTo>
                  <a:pt x="755560" y="1118534"/>
                  <a:pt x="673546" y="1060417"/>
                  <a:pt x="638513" y="977590"/>
                </a:cubicBezTo>
                <a:lnTo>
                  <a:pt x="635258" y="961466"/>
                </a:lnTo>
                <a:lnTo>
                  <a:pt x="568909" y="1006200"/>
                </a:lnTo>
                <a:cubicBezTo>
                  <a:pt x="543728" y="1016850"/>
                  <a:pt x="516042" y="1022740"/>
                  <a:pt x="486981" y="1022740"/>
                </a:cubicBezTo>
                <a:cubicBezTo>
                  <a:pt x="428859" y="1022740"/>
                  <a:pt x="376239" y="999181"/>
                  <a:pt x="338150" y="961092"/>
                </a:cubicBezTo>
                <a:lnTo>
                  <a:pt x="305508" y="912678"/>
                </a:lnTo>
                <a:lnTo>
                  <a:pt x="292407" y="921511"/>
                </a:lnTo>
                <a:cubicBezTo>
                  <a:pt x="267226" y="932161"/>
                  <a:pt x="239540" y="938051"/>
                  <a:pt x="210479" y="938051"/>
                </a:cubicBezTo>
                <a:cubicBezTo>
                  <a:pt x="94235" y="938051"/>
                  <a:pt x="0" y="843816"/>
                  <a:pt x="0" y="727572"/>
                </a:cubicBezTo>
                <a:cubicBezTo>
                  <a:pt x="0" y="669450"/>
                  <a:pt x="23559" y="616830"/>
                  <a:pt x="61648" y="578741"/>
                </a:cubicBezTo>
                <a:lnTo>
                  <a:pt x="73685" y="570626"/>
                </a:lnTo>
                <a:lnTo>
                  <a:pt x="61648" y="562510"/>
                </a:lnTo>
                <a:cubicBezTo>
                  <a:pt x="23559" y="524421"/>
                  <a:pt x="0" y="471801"/>
                  <a:pt x="0" y="413679"/>
                </a:cubicBezTo>
                <a:cubicBezTo>
                  <a:pt x="0" y="297435"/>
                  <a:pt x="94235" y="203200"/>
                  <a:pt x="210479" y="203200"/>
                </a:cubicBezTo>
                <a:cubicBezTo>
                  <a:pt x="225010" y="203200"/>
                  <a:pt x="239196" y="204673"/>
                  <a:pt x="252898" y="207476"/>
                </a:cubicBezTo>
                <a:lnTo>
                  <a:pt x="281620" y="216392"/>
                </a:lnTo>
                <a:lnTo>
                  <a:pt x="293043" y="159812"/>
                </a:lnTo>
                <a:cubicBezTo>
                  <a:pt x="324995" y="84268"/>
                  <a:pt x="399798" y="31261"/>
                  <a:pt x="486981" y="31261"/>
                </a:cubicBezTo>
                <a:cubicBezTo>
                  <a:pt x="530573" y="31261"/>
                  <a:pt x="571069" y="44513"/>
                  <a:pt x="604662" y="67208"/>
                </a:cubicBezTo>
                <a:lnTo>
                  <a:pt x="641943" y="101083"/>
                </a:lnTo>
                <a:lnTo>
                  <a:pt x="664524" y="67591"/>
                </a:lnTo>
                <a:cubicBezTo>
                  <a:pt x="706285" y="25830"/>
                  <a:pt x="763978" y="0"/>
                  <a:pt x="827703" y="0"/>
                </a:cubicBezTo>
                <a:close/>
              </a:path>
            </a:pathLst>
          </a:custGeom>
          <a:solidFill>
            <a:srgbClr val="FDFDFD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20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484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This week we are going to look at … 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75920">
            <a:off x="6407792" y="1710684"/>
            <a:ext cx="3595428" cy="3362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114590" y="2361667"/>
            <a:ext cx="198003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7200" dirty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grey</a:t>
            </a:r>
          </a:p>
        </p:txBody>
      </p:sp>
      <p:sp>
        <p:nvSpPr>
          <p:cNvPr id="6" name="Rectangle 5"/>
          <p:cNvSpPr/>
          <p:nvPr/>
        </p:nvSpPr>
        <p:spPr>
          <a:xfrm>
            <a:off x="1142996" y="4627209"/>
            <a:ext cx="44762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letters make the long vowel </a:t>
            </a:r>
            <a:r>
              <a:rPr lang="en-GB" sz="3200" dirty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sound /a/ in this </a:t>
            </a:r>
            <a:r>
              <a:rPr lang="en-GB" sz="3200" dirty="0" smtClean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word?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341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Yes , it is the ‘</a:t>
            </a:r>
            <a:r>
              <a:rPr lang="en-GB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ey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’ in the word grey.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75920">
            <a:off x="6407792" y="1710684"/>
            <a:ext cx="3595428" cy="3362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088943" y="2361667"/>
            <a:ext cx="203132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7200" dirty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</a:t>
            </a:r>
            <a:r>
              <a:rPr lang="en-GB" sz="7200" b="1" u="sng" dirty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ey</a:t>
            </a:r>
          </a:p>
        </p:txBody>
      </p:sp>
    </p:spTree>
    <p:extLst>
      <p:ext uri="{BB962C8B-B14F-4D97-AF65-F5344CB8AC3E}">
        <p14:creationId xmlns:p14="http://schemas.microsoft.com/office/powerpoint/2010/main" val="398650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 you think of any words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which include –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ey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Tell 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your adult or write them </a:t>
            </a:r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down (apart from grey).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&lt;strong&gt;Question&lt;/strong&gt; Mark Free Stock Photo - Public Domain Picture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2754" y="3646442"/>
            <a:ext cx="2530521" cy="2530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978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How many did you think of?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86436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ey</a:t>
            </a:r>
            <a:endParaRPr lang="en-GB" b="1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hey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obey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isobey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convey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rey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ey</a:t>
            </a:r>
          </a:p>
          <a:p>
            <a:pPr marL="0" indent="0">
              <a:buNone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Can you say these words out loud?</a:t>
            </a:r>
            <a:endParaRPr lang="en-GB" sz="3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880590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8017" y="322262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Lets look at what some of these words mean.</a:t>
            </a:r>
            <a:endParaRPr lang="en-GB" sz="3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5400" b="1" dirty="0" smtClean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survey</a:t>
            </a:r>
          </a:p>
          <a:p>
            <a:pPr marL="0" indent="0">
              <a:buNone/>
            </a:pPr>
            <a:endParaRPr lang="en-GB" sz="4400" dirty="0" smtClean="0">
              <a:solidFill>
                <a:srgbClr val="1C1C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400" dirty="0" smtClean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may do one of </a:t>
            </a:r>
          </a:p>
          <a:p>
            <a:pPr marL="0" indent="0">
              <a:buNone/>
            </a:pPr>
            <a:r>
              <a:rPr lang="en-GB" sz="4400" dirty="0" smtClean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in maths </a:t>
            </a:r>
          </a:p>
          <a:p>
            <a:pPr marL="0" indent="0">
              <a:buNone/>
            </a:pPr>
            <a:r>
              <a:rPr lang="en-GB" sz="4400" dirty="0" smtClean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science?</a:t>
            </a:r>
            <a:endParaRPr lang="en-GB" sz="4400" dirty="0">
              <a:solidFill>
                <a:srgbClr val="1C1C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8195944" y="2053477"/>
            <a:ext cx="2419350" cy="3556000"/>
            <a:chOff x="5177987" y="1508067"/>
            <a:chExt cx="2419779" cy="3555871"/>
          </a:xfrm>
        </p:grpSpPr>
        <p:pic>
          <p:nvPicPr>
            <p:cNvPr id="5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7987" y="1508067"/>
              <a:ext cx="2419779" cy="35558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3"/>
            <p:cNvSpPr txBox="1">
              <a:spLocks noChangeArrowheads="1"/>
            </p:cNvSpPr>
            <p:nvPr/>
          </p:nvSpPr>
          <p:spPr bwMode="auto">
            <a:xfrm>
              <a:off x="5610292" y="2443619"/>
              <a:ext cx="169466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</a:rPr>
                <a:t>Do you like…</a:t>
              </a:r>
            </a:p>
          </p:txBody>
        </p:sp>
        <p:sp>
          <p:nvSpPr>
            <p:cNvPr id="7" name="TextBox 7"/>
            <p:cNvSpPr txBox="1">
              <a:spLocks noChangeArrowheads="1"/>
            </p:cNvSpPr>
            <p:nvPr/>
          </p:nvSpPr>
          <p:spPr bwMode="auto">
            <a:xfrm>
              <a:off x="5610292" y="2677361"/>
              <a:ext cx="1694668" cy="1938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2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</a:rPr>
                <a:t>bananas?</a:t>
              </a:r>
            </a:p>
            <a:p>
              <a:pPr>
                <a:lnSpc>
                  <a:spcPct val="2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</a:rPr>
                <a:t>pineapple?</a:t>
              </a:r>
            </a:p>
            <a:p>
              <a:pPr>
                <a:lnSpc>
                  <a:spcPct val="2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</a:rPr>
                <a:t>raspberries?</a:t>
              </a:r>
            </a:p>
            <a:p>
              <a:pPr>
                <a:lnSpc>
                  <a:spcPct val="2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</a:rPr>
                <a:t>coconut?</a:t>
              </a:r>
            </a:p>
            <a:p>
              <a:pPr>
                <a:lnSpc>
                  <a:spcPct val="2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</a:rPr>
                <a:t>mango?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6660975" y="2908191"/>
              <a:ext cx="182595" cy="182556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002348" y="2908191"/>
              <a:ext cx="182594" cy="182556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6660975" y="3252667"/>
              <a:ext cx="182595" cy="182555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002348" y="3252667"/>
              <a:ext cx="182594" cy="182555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660975" y="3586030"/>
              <a:ext cx="182595" cy="18414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002348" y="3586030"/>
              <a:ext cx="182594" cy="18414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660975" y="3947966"/>
              <a:ext cx="182595" cy="18414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7002348" y="3947966"/>
              <a:ext cx="182594" cy="18414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660975" y="4330540"/>
              <a:ext cx="182595" cy="182556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7002348" y="4330540"/>
              <a:ext cx="182594" cy="182556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8" name="TextBox 27"/>
            <p:cNvSpPr txBox="1">
              <a:spLocks noChangeArrowheads="1"/>
            </p:cNvSpPr>
            <p:nvPr/>
          </p:nvSpPr>
          <p:spPr bwMode="auto">
            <a:xfrm>
              <a:off x="6556465" y="2645185"/>
              <a:ext cx="101050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>
                  <a:solidFill>
                    <a:schemeClr val="tx1"/>
                  </a:solidFill>
                </a:rPr>
                <a:t>Yes   No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25172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127377" cy="1325563"/>
          </a:xfrm>
        </p:spPr>
        <p:txBody>
          <a:bodyPr/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With an adult, talk about the word…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11762" y="1808434"/>
            <a:ext cx="1768475" cy="506413"/>
          </a:xfrm>
          <a:prstGeom prst="roundRect">
            <a:avLst>
              <a:gd name="adj" fmla="val 0"/>
            </a:avLst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144000" rIns="144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prey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838200" y="3963056"/>
            <a:ext cx="10356669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example: While </a:t>
            </a:r>
            <a:r>
              <a:rPr lang="en-GB" alt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watching the wildlife programme, I watched the </a:t>
            </a:r>
            <a:r>
              <a:rPr lang="en-GB" altLang="en-US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cheetah </a:t>
            </a:r>
            <a:r>
              <a:rPr lang="en-GB" alt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chase its</a:t>
            </a:r>
            <a:r>
              <a:rPr lang="en-GB" altLang="en-US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prey</a:t>
            </a:r>
            <a:r>
              <a:rPr lang="en-GB" alt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351" y="5311282"/>
            <a:ext cx="1786935" cy="1200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471851" y="5318085"/>
            <a:ext cx="68275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000" dirty="0" smtClean="0"/>
              <a:t>Top Tip: A </a:t>
            </a:r>
            <a:r>
              <a:rPr lang="en-GB" altLang="en-US" sz="2000" dirty="0"/>
              <a:t>homophone is a word that sounds the same as another word but has a different spelling and different </a:t>
            </a:r>
            <a:r>
              <a:rPr lang="en-GB" altLang="en-US" sz="2000" dirty="0" smtClean="0"/>
              <a:t>meaning.</a:t>
            </a:r>
            <a:endParaRPr lang="en-GB" sz="2000" dirty="0"/>
          </a:p>
        </p:txBody>
      </p:sp>
      <p:sp>
        <p:nvSpPr>
          <p:cNvPr id="13" name="Rectangle 12"/>
          <p:cNvSpPr/>
          <p:nvPr/>
        </p:nvSpPr>
        <p:spPr>
          <a:xfrm>
            <a:off x="4537175" y="5984508"/>
            <a:ext cx="4741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2800" dirty="0"/>
              <a:t>p</a:t>
            </a:r>
            <a:r>
              <a:rPr lang="en-GB" altLang="en-US" sz="2800" dirty="0" smtClean="0"/>
              <a:t>rey </a:t>
            </a:r>
            <a:r>
              <a:rPr lang="en-GB" altLang="en-US" sz="2800" dirty="0"/>
              <a:t>and pray are homophones</a:t>
            </a:r>
            <a:endParaRPr lang="en-GB" sz="2800" dirty="0"/>
          </a:p>
        </p:txBody>
      </p:sp>
      <p:sp>
        <p:nvSpPr>
          <p:cNvPr id="14" name="Rectangle 13"/>
          <p:cNvSpPr/>
          <p:nvPr/>
        </p:nvSpPr>
        <p:spPr>
          <a:xfrm>
            <a:off x="1379989" y="2614830"/>
            <a:ext cx="1015451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200" dirty="0">
                <a:latin typeface="Twinkl" pitchFamily="2" charset="0"/>
              </a:rPr>
              <a:t>N</a:t>
            </a:r>
            <a:r>
              <a:rPr lang="en-GB" sz="3200" dirty="0" smtClean="0">
                <a:latin typeface="Twinkl" pitchFamily="2" charset="0"/>
              </a:rPr>
              <a:t>ow </a:t>
            </a:r>
            <a:r>
              <a:rPr lang="en-GB" sz="3200" dirty="0">
                <a:latin typeface="Twinkl" pitchFamily="2" charset="0"/>
              </a:rPr>
              <a:t>use the </a:t>
            </a:r>
            <a:r>
              <a:rPr lang="en-GB" sz="3200" dirty="0" smtClean="0">
                <a:latin typeface="Twinkl" pitchFamily="2" charset="0"/>
              </a:rPr>
              <a:t>word </a:t>
            </a:r>
            <a:r>
              <a:rPr lang="en-GB" sz="3200" dirty="0">
                <a:latin typeface="Twinkl" pitchFamily="2" charset="0"/>
              </a:rPr>
              <a:t>and say it in a sentence. Be careful because it is a </a:t>
            </a:r>
            <a:r>
              <a:rPr lang="en-GB" sz="3200" b="1" dirty="0">
                <a:latin typeface="Twinkl" pitchFamily="2" charset="0"/>
              </a:rPr>
              <a:t>homophone.</a:t>
            </a:r>
          </a:p>
        </p:txBody>
      </p:sp>
    </p:spTree>
    <p:extLst>
      <p:ext uri="{BB962C8B-B14F-4D97-AF65-F5344CB8AC3E}">
        <p14:creationId xmlns:p14="http://schemas.microsoft.com/office/powerpoint/2010/main" val="78176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127377" cy="1325563"/>
          </a:xfrm>
        </p:spPr>
        <p:txBody>
          <a:bodyPr/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With an adult, now talk about the word…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211762" y="1808434"/>
            <a:ext cx="1768475" cy="506413"/>
          </a:xfrm>
          <a:prstGeom prst="roundRect">
            <a:avLst>
              <a:gd name="adj" fmla="val 0"/>
            </a:avLst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144000" rIns="144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800" kern="0" dirty="0" smtClean="0">
                <a:solidFill>
                  <a:srgbClr val="1C1C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hey</a:t>
            </a:r>
            <a:endParaRPr kumimoji="0" lang="en-GB" sz="4800" b="0" i="0" u="none" strike="noStrike" kern="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566727" y="4698276"/>
            <a:ext cx="28270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/>
              <a:t>‘Hey’ is an informal word that is often used in speech to greet people.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14230" y="2585855"/>
            <a:ext cx="96581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200" dirty="0">
                <a:latin typeface="Twinkl" pitchFamily="2" charset="0"/>
              </a:rPr>
              <a:t>When might you hear </a:t>
            </a:r>
            <a:r>
              <a:rPr lang="en-GB" sz="3200" dirty="0" smtClean="0">
                <a:latin typeface="Twinkl" pitchFamily="2" charset="0"/>
              </a:rPr>
              <a:t>this word </a:t>
            </a:r>
            <a:r>
              <a:rPr lang="en-GB" sz="3200" dirty="0">
                <a:latin typeface="Twinkl" pitchFamily="2" charset="0"/>
              </a:rPr>
              <a:t>used? </a:t>
            </a:r>
            <a:r>
              <a:rPr lang="en-GB" sz="3200" dirty="0" smtClean="0">
                <a:latin typeface="Twinkl" pitchFamily="2" charset="0"/>
              </a:rPr>
              <a:t>Tell your adult when you could use this word? </a:t>
            </a:r>
            <a:endParaRPr lang="en-GB" sz="3200" b="1" dirty="0">
              <a:latin typeface="Twinkl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14230" y="3884824"/>
            <a:ext cx="90220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For example. “Hey! Good to see you!”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shouted the girl cheerfully to her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old friend.</a:t>
            </a: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71"/>
          <a:stretch>
            <a:fillRect/>
          </a:stretch>
        </p:blipFill>
        <p:spPr bwMode="auto">
          <a:xfrm>
            <a:off x="8743813" y="5110747"/>
            <a:ext cx="2252663" cy="172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reeform 14"/>
          <p:cNvSpPr/>
          <p:nvPr/>
        </p:nvSpPr>
        <p:spPr>
          <a:xfrm>
            <a:off x="5525270" y="4381877"/>
            <a:ext cx="2835275" cy="1819275"/>
          </a:xfrm>
          <a:custGeom>
            <a:avLst/>
            <a:gdLst>
              <a:gd name="connsiteX0" fmla="*/ 827703 w 1661716"/>
              <a:gd name="connsiteY0" fmla="*/ 0 h 1118534"/>
              <a:gd name="connsiteX1" fmla="*/ 1005777 w 1661716"/>
              <a:gd name="connsiteY1" fmla="*/ 83979 h 1118534"/>
              <a:gd name="connsiteX2" fmla="*/ 1018162 w 1661716"/>
              <a:gd name="connsiteY2" fmla="*/ 104392 h 1118534"/>
              <a:gd name="connsiteX3" fmla="*/ 1025904 w 1661716"/>
              <a:gd name="connsiteY3" fmla="*/ 92909 h 1118534"/>
              <a:gd name="connsiteX4" fmla="*/ 1174735 w 1661716"/>
              <a:gd name="connsiteY4" fmla="*/ 31261 h 1118534"/>
              <a:gd name="connsiteX5" fmla="*/ 1368674 w 1661716"/>
              <a:gd name="connsiteY5" fmla="*/ 159812 h 1118534"/>
              <a:gd name="connsiteX6" fmla="*/ 1380097 w 1661716"/>
              <a:gd name="connsiteY6" fmla="*/ 216392 h 1118534"/>
              <a:gd name="connsiteX7" fmla="*/ 1408818 w 1661716"/>
              <a:gd name="connsiteY7" fmla="*/ 207476 h 1118534"/>
              <a:gd name="connsiteX8" fmla="*/ 1451237 w 1661716"/>
              <a:gd name="connsiteY8" fmla="*/ 203200 h 1118534"/>
              <a:gd name="connsiteX9" fmla="*/ 1661716 w 1661716"/>
              <a:gd name="connsiteY9" fmla="*/ 413679 h 1118534"/>
              <a:gd name="connsiteX10" fmla="*/ 1613653 w 1661716"/>
              <a:gd name="connsiteY10" fmla="*/ 547563 h 1118534"/>
              <a:gd name="connsiteX11" fmla="*/ 1587460 w 1661716"/>
              <a:gd name="connsiteY11" fmla="*/ 570240 h 1118534"/>
              <a:gd name="connsiteX12" fmla="*/ 1600068 w 1661716"/>
              <a:gd name="connsiteY12" fmla="*/ 578741 h 1118534"/>
              <a:gd name="connsiteX13" fmla="*/ 1661716 w 1661716"/>
              <a:gd name="connsiteY13" fmla="*/ 727572 h 1118534"/>
              <a:gd name="connsiteX14" fmla="*/ 1451237 w 1661716"/>
              <a:gd name="connsiteY14" fmla="*/ 938051 h 1118534"/>
              <a:gd name="connsiteX15" fmla="*/ 1369309 w 1661716"/>
              <a:gd name="connsiteY15" fmla="*/ 921511 h 1118534"/>
              <a:gd name="connsiteX16" fmla="*/ 1356208 w 1661716"/>
              <a:gd name="connsiteY16" fmla="*/ 912678 h 1118534"/>
              <a:gd name="connsiteX17" fmla="*/ 1323566 w 1661716"/>
              <a:gd name="connsiteY17" fmla="*/ 961092 h 1118534"/>
              <a:gd name="connsiteX18" fmla="*/ 1174735 w 1661716"/>
              <a:gd name="connsiteY18" fmla="*/ 1022740 h 1118534"/>
              <a:gd name="connsiteX19" fmla="*/ 1092807 w 1661716"/>
              <a:gd name="connsiteY19" fmla="*/ 1006200 h 1118534"/>
              <a:gd name="connsiteX20" fmla="*/ 1059890 w 1661716"/>
              <a:gd name="connsiteY20" fmla="*/ 984006 h 1118534"/>
              <a:gd name="connsiteX21" fmla="*/ 1029222 w 1661716"/>
              <a:gd name="connsiteY21" fmla="*/ 1034555 h 1118534"/>
              <a:gd name="connsiteX22" fmla="*/ 851148 w 1661716"/>
              <a:gd name="connsiteY22" fmla="*/ 1118534 h 1118534"/>
              <a:gd name="connsiteX23" fmla="*/ 638513 w 1661716"/>
              <a:gd name="connsiteY23" fmla="*/ 977590 h 1118534"/>
              <a:gd name="connsiteX24" fmla="*/ 635258 w 1661716"/>
              <a:gd name="connsiteY24" fmla="*/ 961466 h 1118534"/>
              <a:gd name="connsiteX25" fmla="*/ 568909 w 1661716"/>
              <a:gd name="connsiteY25" fmla="*/ 1006200 h 1118534"/>
              <a:gd name="connsiteX26" fmla="*/ 486981 w 1661716"/>
              <a:gd name="connsiteY26" fmla="*/ 1022740 h 1118534"/>
              <a:gd name="connsiteX27" fmla="*/ 338150 w 1661716"/>
              <a:gd name="connsiteY27" fmla="*/ 961092 h 1118534"/>
              <a:gd name="connsiteX28" fmla="*/ 305508 w 1661716"/>
              <a:gd name="connsiteY28" fmla="*/ 912678 h 1118534"/>
              <a:gd name="connsiteX29" fmla="*/ 292407 w 1661716"/>
              <a:gd name="connsiteY29" fmla="*/ 921511 h 1118534"/>
              <a:gd name="connsiteX30" fmla="*/ 210479 w 1661716"/>
              <a:gd name="connsiteY30" fmla="*/ 938051 h 1118534"/>
              <a:gd name="connsiteX31" fmla="*/ 0 w 1661716"/>
              <a:gd name="connsiteY31" fmla="*/ 727572 h 1118534"/>
              <a:gd name="connsiteX32" fmla="*/ 61648 w 1661716"/>
              <a:gd name="connsiteY32" fmla="*/ 578741 h 1118534"/>
              <a:gd name="connsiteX33" fmla="*/ 73685 w 1661716"/>
              <a:gd name="connsiteY33" fmla="*/ 570626 h 1118534"/>
              <a:gd name="connsiteX34" fmla="*/ 61648 w 1661716"/>
              <a:gd name="connsiteY34" fmla="*/ 562510 h 1118534"/>
              <a:gd name="connsiteX35" fmla="*/ 0 w 1661716"/>
              <a:gd name="connsiteY35" fmla="*/ 413679 h 1118534"/>
              <a:gd name="connsiteX36" fmla="*/ 210479 w 1661716"/>
              <a:gd name="connsiteY36" fmla="*/ 203200 h 1118534"/>
              <a:gd name="connsiteX37" fmla="*/ 252898 w 1661716"/>
              <a:gd name="connsiteY37" fmla="*/ 207476 h 1118534"/>
              <a:gd name="connsiteX38" fmla="*/ 281620 w 1661716"/>
              <a:gd name="connsiteY38" fmla="*/ 216392 h 1118534"/>
              <a:gd name="connsiteX39" fmla="*/ 293043 w 1661716"/>
              <a:gd name="connsiteY39" fmla="*/ 159812 h 1118534"/>
              <a:gd name="connsiteX40" fmla="*/ 486981 w 1661716"/>
              <a:gd name="connsiteY40" fmla="*/ 31261 h 1118534"/>
              <a:gd name="connsiteX41" fmla="*/ 604662 w 1661716"/>
              <a:gd name="connsiteY41" fmla="*/ 67208 h 1118534"/>
              <a:gd name="connsiteX42" fmla="*/ 641943 w 1661716"/>
              <a:gd name="connsiteY42" fmla="*/ 101083 h 1118534"/>
              <a:gd name="connsiteX43" fmla="*/ 664524 w 1661716"/>
              <a:gd name="connsiteY43" fmla="*/ 67591 h 1118534"/>
              <a:gd name="connsiteX44" fmla="*/ 827703 w 1661716"/>
              <a:gd name="connsiteY44" fmla="*/ 0 h 11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661716" h="1118534">
                <a:moveTo>
                  <a:pt x="827703" y="0"/>
                </a:moveTo>
                <a:cubicBezTo>
                  <a:pt x="899394" y="0"/>
                  <a:pt x="963450" y="32691"/>
                  <a:pt x="1005777" y="83979"/>
                </a:cubicBezTo>
                <a:lnTo>
                  <a:pt x="1018162" y="104392"/>
                </a:lnTo>
                <a:lnTo>
                  <a:pt x="1025904" y="92909"/>
                </a:lnTo>
                <a:cubicBezTo>
                  <a:pt x="1063993" y="54820"/>
                  <a:pt x="1116613" y="31261"/>
                  <a:pt x="1174735" y="31261"/>
                </a:cubicBezTo>
                <a:cubicBezTo>
                  <a:pt x="1261918" y="31261"/>
                  <a:pt x="1336721" y="84268"/>
                  <a:pt x="1368674" y="159812"/>
                </a:cubicBezTo>
                <a:lnTo>
                  <a:pt x="1380097" y="216392"/>
                </a:lnTo>
                <a:lnTo>
                  <a:pt x="1408818" y="207476"/>
                </a:lnTo>
                <a:cubicBezTo>
                  <a:pt x="1422520" y="204673"/>
                  <a:pt x="1436707" y="203200"/>
                  <a:pt x="1451237" y="203200"/>
                </a:cubicBezTo>
                <a:cubicBezTo>
                  <a:pt x="1567481" y="203200"/>
                  <a:pt x="1661716" y="297435"/>
                  <a:pt x="1661716" y="413679"/>
                </a:cubicBezTo>
                <a:cubicBezTo>
                  <a:pt x="1661716" y="464536"/>
                  <a:pt x="1643679" y="511180"/>
                  <a:pt x="1613653" y="547563"/>
                </a:cubicBezTo>
                <a:lnTo>
                  <a:pt x="1587460" y="570240"/>
                </a:lnTo>
                <a:lnTo>
                  <a:pt x="1600068" y="578741"/>
                </a:lnTo>
                <a:cubicBezTo>
                  <a:pt x="1638157" y="616830"/>
                  <a:pt x="1661716" y="669450"/>
                  <a:pt x="1661716" y="727572"/>
                </a:cubicBezTo>
                <a:cubicBezTo>
                  <a:pt x="1661716" y="843816"/>
                  <a:pt x="1567481" y="938051"/>
                  <a:pt x="1451237" y="938051"/>
                </a:cubicBezTo>
                <a:cubicBezTo>
                  <a:pt x="1422176" y="938051"/>
                  <a:pt x="1394491" y="932161"/>
                  <a:pt x="1369309" y="921511"/>
                </a:cubicBezTo>
                <a:lnTo>
                  <a:pt x="1356208" y="912678"/>
                </a:lnTo>
                <a:lnTo>
                  <a:pt x="1323566" y="961092"/>
                </a:lnTo>
                <a:cubicBezTo>
                  <a:pt x="1285477" y="999181"/>
                  <a:pt x="1232857" y="1022740"/>
                  <a:pt x="1174735" y="1022740"/>
                </a:cubicBezTo>
                <a:cubicBezTo>
                  <a:pt x="1145674" y="1022740"/>
                  <a:pt x="1117989" y="1016850"/>
                  <a:pt x="1092807" y="1006200"/>
                </a:cubicBezTo>
                <a:lnTo>
                  <a:pt x="1059890" y="984006"/>
                </a:lnTo>
                <a:lnTo>
                  <a:pt x="1029222" y="1034555"/>
                </a:lnTo>
                <a:cubicBezTo>
                  <a:pt x="986895" y="1085843"/>
                  <a:pt x="922839" y="1118534"/>
                  <a:pt x="851148" y="1118534"/>
                </a:cubicBezTo>
                <a:cubicBezTo>
                  <a:pt x="755560" y="1118534"/>
                  <a:pt x="673546" y="1060417"/>
                  <a:pt x="638513" y="977590"/>
                </a:cubicBezTo>
                <a:lnTo>
                  <a:pt x="635258" y="961466"/>
                </a:lnTo>
                <a:lnTo>
                  <a:pt x="568909" y="1006200"/>
                </a:lnTo>
                <a:cubicBezTo>
                  <a:pt x="543728" y="1016850"/>
                  <a:pt x="516042" y="1022740"/>
                  <a:pt x="486981" y="1022740"/>
                </a:cubicBezTo>
                <a:cubicBezTo>
                  <a:pt x="428859" y="1022740"/>
                  <a:pt x="376239" y="999181"/>
                  <a:pt x="338150" y="961092"/>
                </a:cubicBezTo>
                <a:lnTo>
                  <a:pt x="305508" y="912678"/>
                </a:lnTo>
                <a:lnTo>
                  <a:pt x="292407" y="921511"/>
                </a:lnTo>
                <a:cubicBezTo>
                  <a:pt x="267226" y="932161"/>
                  <a:pt x="239540" y="938051"/>
                  <a:pt x="210479" y="938051"/>
                </a:cubicBezTo>
                <a:cubicBezTo>
                  <a:pt x="94235" y="938051"/>
                  <a:pt x="0" y="843816"/>
                  <a:pt x="0" y="727572"/>
                </a:cubicBezTo>
                <a:cubicBezTo>
                  <a:pt x="0" y="669450"/>
                  <a:pt x="23559" y="616830"/>
                  <a:pt x="61648" y="578741"/>
                </a:cubicBezTo>
                <a:lnTo>
                  <a:pt x="73685" y="570626"/>
                </a:lnTo>
                <a:lnTo>
                  <a:pt x="61648" y="562510"/>
                </a:lnTo>
                <a:cubicBezTo>
                  <a:pt x="23559" y="524421"/>
                  <a:pt x="0" y="471801"/>
                  <a:pt x="0" y="413679"/>
                </a:cubicBezTo>
                <a:cubicBezTo>
                  <a:pt x="0" y="297435"/>
                  <a:pt x="94235" y="203200"/>
                  <a:pt x="210479" y="203200"/>
                </a:cubicBezTo>
                <a:cubicBezTo>
                  <a:pt x="225010" y="203200"/>
                  <a:pt x="239196" y="204673"/>
                  <a:pt x="252898" y="207476"/>
                </a:cubicBezTo>
                <a:lnTo>
                  <a:pt x="281620" y="216392"/>
                </a:lnTo>
                <a:lnTo>
                  <a:pt x="293043" y="159812"/>
                </a:lnTo>
                <a:cubicBezTo>
                  <a:pt x="324995" y="84268"/>
                  <a:pt x="399798" y="31261"/>
                  <a:pt x="486981" y="31261"/>
                </a:cubicBezTo>
                <a:cubicBezTo>
                  <a:pt x="530573" y="31261"/>
                  <a:pt x="571069" y="44513"/>
                  <a:pt x="604662" y="67208"/>
                </a:cubicBezTo>
                <a:lnTo>
                  <a:pt x="641943" y="101083"/>
                </a:lnTo>
                <a:lnTo>
                  <a:pt x="664524" y="67591"/>
                </a:lnTo>
                <a:cubicBezTo>
                  <a:pt x="706285" y="25830"/>
                  <a:pt x="763978" y="0"/>
                  <a:pt x="827703" y="0"/>
                </a:cubicBezTo>
                <a:close/>
              </a:path>
            </a:pathLst>
          </a:cu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ysClr val="windowText" lastClr="000000"/>
              </a:solidFill>
              <a:latin typeface="Twinkl" pitchFamily="2" charset="0"/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8674961" y="3231117"/>
            <a:ext cx="2835275" cy="1819275"/>
          </a:xfrm>
          <a:custGeom>
            <a:avLst/>
            <a:gdLst>
              <a:gd name="connsiteX0" fmla="*/ 827703 w 1661716"/>
              <a:gd name="connsiteY0" fmla="*/ 0 h 1118534"/>
              <a:gd name="connsiteX1" fmla="*/ 1005777 w 1661716"/>
              <a:gd name="connsiteY1" fmla="*/ 83979 h 1118534"/>
              <a:gd name="connsiteX2" fmla="*/ 1018162 w 1661716"/>
              <a:gd name="connsiteY2" fmla="*/ 104392 h 1118534"/>
              <a:gd name="connsiteX3" fmla="*/ 1025904 w 1661716"/>
              <a:gd name="connsiteY3" fmla="*/ 92909 h 1118534"/>
              <a:gd name="connsiteX4" fmla="*/ 1174735 w 1661716"/>
              <a:gd name="connsiteY4" fmla="*/ 31261 h 1118534"/>
              <a:gd name="connsiteX5" fmla="*/ 1368674 w 1661716"/>
              <a:gd name="connsiteY5" fmla="*/ 159812 h 1118534"/>
              <a:gd name="connsiteX6" fmla="*/ 1380097 w 1661716"/>
              <a:gd name="connsiteY6" fmla="*/ 216392 h 1118534"/>
              <a:gd name="connsiteX7" fmla="*/ 1408818 w 1661716"/>
              <a:gd name="connsiteY7" fmla="*/ 207476 h 1118534"/>
              <a:gd name="connsiteX8" fmla="*/ 1451237 w 1661716"/>
              <a:gd name="connsiteY8" fmla="*/ 203200 h 1118534"/>
              <a:gd name="connsiteX9" fmla="*/ 1661716 w 1661716"/>
              <a:gd name="connsiteY9" fmla="*/ 413679 h 1118534"/>
              <a:gd name="connsiteX10" fmla="*/ 1613653 w 1661716"/>
              <a:gd name="connsiteY10" fmla="*/ 547563 h 1118534"/>
              <a:gd name="connsiteX11" fmla="*/ 1587460 w 1661716"/>
              <a:gd name="connsiteY11" fmla="*/ 570240 h 1118534"/>
              <a:gd name="connsiteX12" fmla="*/ 1600068 w 1661716"/>
              <a:gd name="connsiteY12" fmla="*/ 578741 h 1118534"/>
              <a:gd name="connsiteX13" fmla="*/ 1661716 w 1661716"/>
              <a:gd name="connsiteY13" fmla="*/ 727572 h 1118534"/>
              <a:gd name="connsiteX14" fmla="*/ 1451237 w 1661716"/>
              <a:gd name="connsiteY14" fmla="*/ 938051 h 1118534"/>
              <a:gd name="connsiteX15" fmla="*/ 1369309 w 1661716"/>
              <a:gd name="connsiteY15" fmla="*/ 921511 h 1118534"/>
              <a:gd name="connsiteX16" fmla="*/ 1356208 w 1661716"/>
              <a:gd name="connsiteY16" fmla="*/ 912678 h 1118534"/>
              <a:gd name="connsiteX17" fmla="*/ 1323566 w 1661716"/>
              <a:gd name="connsiteY17" fmla="*/ 961092 h 1118534"/>
              <a:gd name="connsiteX18" fmla="*/ 1174735 w 1661716"/>
              <a:gd name="connsiteY18" fmla="*/ 1022740 h 1118534"/>
              <a:gd name="connsiteX19" fmla="*/ 1092807 w 1661716"/>
              <a:gd name="connsiteY19" fmla="*/ 1006200 h 1118534"/>
              <a:gd name="connsiteX20" fmla="*/ 1059890 w 1661716"/>
              <a:gd name="connsiteY20" fmla="*/ 984006 h 1118534"/>
              <a:gd name="connsiteX21" fmla="*/ 1029222 w 1661716"/>
              <a:gd name="connsiteY21" fmla="*/ 1034555 h 1118534"/>
              <a:gd name="connsiteX22" fmla="*/ 851148 w 1661716"/>
              <a:gd name="connsiteY22" fmla="*/ 1118534 h 1118534"/>
              <a:gd name="connsiteX23" fmla="*/ 638513 w 1661716"/>
              <a:gd name="connsiteY23" fmla="*/ 977590 h 1118534"/>
              <a:gd name="connsiteX24" fmla="*/ 635258 w 1661716"/>
              <a:gd name="connsiteY24" fmla="*/ 961466 h 1118534"/>
              <a:gd name="connsiteX25" fmla="*/ 568909 w 1661716"/>
              <a:gd name="connsiteY25" fmla="*/ 1006200 h 1118534"/>
              <a:gd name="connsiteX26" fmla="*/ 486981 w 1661716"/>
              <a:gd name="connsiteY26" fmla="*/ 1022740 h 1118534"/>
              <a:gd name="connsiteX27" fmla="*/ 338150 w 1661716"/>
              <a:gd name="connsiteY27" fmla="*/ 961092 h 1118534"/>
              <a:gd name="connsiteX28" fmla="*/ 305508 w 1661716"/>
              <a:gd name="connsiteY28" fmla="*/ 912678 h 1118534"/>
              <a:gd name="connsiteX29" fmla="*/ 292407 w 1661716"/>
              <a:gd name="connsiteY29" fmla="*/ 921511 h 1118534"/>
              <a:gd name="connsiteX30" fmla="*/ 210479 w 1661716"/>
              <a:gd name="connsiteY30" fmla="*/ 938051 h 1118534"/>
              <a:gd name="connsiteX31" fmla="*/ 0 w 1661716"/>
              <a:gd name="connsiteY31" fmla="*/ 727572 h 1118534"/>
              <a:gd name="connsiteX32" fmla="*/ 61648 w 1661716"/>
              <a:gd name="connsiteY32" fmla="*/ 578741 h 1118534"/>
              <a:gd name="connsiteX33" fmla="*/ 73685 w 1661716"/>
              <a:gd name="connsiteY33" fmla="*/ 570626 h 1118534"/>
              <a:gd name="connsiteX34" fmla="*/ 61648 w 1661716"/>
              <a:gd name="connsiteY34" fmla="*/ 562510 h 1118534"/>
              <a:gd name="connsiteX35" fmla="*/ 0 w 1661716"/>
              <a:gd name="connsiteY35" fmla="*/ 413679 h 1118534"/>
              <a:gd name="connsiteX36" fmla="*/ 210479 w 1661716"/>
              <a:gd name="connsiteY36" fmla="*/ 203200 h 1118534"/>
              <a:gd name="connsiteX37" fmla="*/ 252898 w 1661716"/>
              <a:gd name="connsiteY37" fmla="*/ 207476 h 1118534"/>
              <a:gd name="connsiteX38" fmla="*/ 281620 w 1661716"/>
              <a:gd name="connsiteY38" fmla="*/ 216392 h 1118534"/>
              <a:gd name="connsiteX39" fmla="*/ 293043 w 1661716"/>
              <a:gd name="connsiteY39" fmla="*/ 159812 h 1118534"/>
              <a:gd name="connsiteX40" fmla="*/ 486981 w 1661716"/>
              <a:gd name="connsiteY40" fmla="*/ 31261 h 1118534"/>
              <a:gd name="connsiteX41" fmla="*/ 604662 w 1661716"/>
              <a:gd name="connsiteY41" fmla="*/ 67208 h 1118534"/>
              <a:gd name="connsiteX42" fmla="*/ 641943 w 1661716"/>
              <a:gd name="connsiteY42" fmla="*/ 101083 h 1118534"/>
              <a:gd name="connsiteX43" fmla="*/ 664524 w 1661716"/>
              <a:gd name="connsiteY43" fmla="*/ 67591 h 1118534"/>
              <a:gd name="connsiteX44" fmla="*/ 827703 w 1661716"/>
              <a:gd name="connsiteY44" fmla="*/ 0 h 11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661716" h="1118534">
                <a:moveTo>
                  <a:pt x="827703" y="0"/>
                </a:moveTo>
                <a:cubicBezTo>
                  <a:pt x="899394" y="0"/>
                  <a:pt x="963450" y="32691"/>
                  <a:pt x="1005777" y="83979"/>
                </a:cubicBezTo>
                <a:lnTo>
                  <a:pt x="1018162" y="104392"/>
                </a:lnTo>
                <a:lnTo>
                  <a:pt x="1025904" y="92909"/>
                </a:lnTo>
                <a:cubicBezTo>
                  <a:pt x="1063993" y="54820"/>
                  <a:pt x="1116613" y="31261"/>
                  <a:pt x="1174735" y="31261"/>
                </a:cubicBezTo>
                <a:cubicBezTo>
                  <a:pt x="1261918" y="31261"/>
                  <a:pt x="1336721" y="84268"/>
                  <a:pt x="1368674" y="159812"/>
                </a:cubicBezTo>
                <a:lnTo>
                  <a:pt x="1380097" y="216392"/>
                </a:lnTo>
                <a:lnTo>
                  <a:pt x="1408818" y="207476"/>
                </a:lnTo>
                <a:cubicBezTo>
                  <a:pt x="1422520" y="204673"/>
                  <a:pt x="1436707" y="203200"/>
                  <a:pt x="1451237" y="203200"/>
                </a:cubicBezTo>
                <a:cubicBezTo>
                  <a:pt x="1567481" y="203200"/>
                  <a:pt x="1661716" y="297435"/>
                  <a:pt x="1661716" y="413679"/>
                </a:cubicBezTo>
                <a:cubicBezTo>
                  <a:pt x="1661716" y="464536"/>
                  <a:pt x="1643679" y="511180"/>
                  <a:pt x="1613653" y="547563"/>
                </a:cubicBezTo>
                <a:lnTo>
                  <a:pt x="1587460" y="570240"/>
                </a:lnTo>
                <a:lnTo>
                  <a:pt x="1600068" y="578741"/>
                </a:lnTo>
                <a:cubicBezTo>
                  <a:pt x="1638157" y="616830"/>
                  <a:pt x="1661716" y="669450"/>
                  <a:pt x="1661716" y="727572"/>
                </a:cubicBezTo>
                <a:cubicBezTo>
                  <a:pt x="1661716" y="843816"/>
                  <a:pt x="1567481" y="938051"/>
                  <a:pt x="1451237" y="938051"/>
                </a:cubicBezTo>
                <a:cubicBezTo>
                  <a:pt x="1422176" y="938051"/>
                  <a:pt x="1394491" y="932161"/>
                  <a:pt x="1369309" y="921511"/>
                </a:cubicBezTo>
                <a:lnTo>
                  <a:pt x="1356208" y="912678"/>
                </a:lnTo>
                <a:lnTo>
                  <a:pt x="1323566" y="961092"/>
                </a:lnTo>
                <a:cubicBezTo>
                  <a:pt x="1285477" y="999181"/>
                  <a:pt x="1232857" y="1022740"/>
                  <a:pt x="1174735" y="1022740"/>
                </a:cubicBezTo>
                <a:cubicBezTo>
                  <a:pt x="1145674" y="1022740"/>
                  <a:pt x="1117989" y="1016850"/>
                  <a:pt x="1092807" y="1006200"/>
                </a:cubicBezTo>
                <a:lnTo>
                  <a:pt x="1059890" y="984006"/>
                </a:lnTo>
                <a:lnTo>
                  <a:pt x="1029222" y="1034555"/>
                </a:lnTo>
                <a:cubicBezTo>
                  <a:pt x="986895" y="1085843"/>
                  <a:pt x="922839" y="1118534"/>
                  <a:pt x="851148" y="1118534"/>
                </a:cubicBezTo>
                <a:cubicBezTo>
                  <a:pt x="755560" y="1118534"/>
                  <a:pt x="673546" y="1060417"/>
                  <a:pt x="638513" y="977590"/>
                </a:cubicBezTo>
                <a:lnTo>
                  <a:pt x="635258" y="961466"/>
                </a:lnTo>
                <a:lnTo>
                  <a:pt x="568909" y="1006200"/>
                </a:lnTo>
                <a:cubicBezTo>
                  <a:pt x="543728" y="1016850"/>
                  <a:pt x="516042" y="1022740"/>
                  <a:pt x="486981" y="1022740"/>
                </a:cubicBezTo>
                <a:cubicBezTo>
                  <a:pt x="428859" y="1022740"/>
                  <a:pt x="376239" y="999181"/>
                  <a:pt x="338150" y="961092"/>
                </a:cubicBezTo>
                <a:lnTo>
                  <a:pt x="305508" y="912678"/>
                </a:lnTo>
                <a:lnTo>
                  <a:pt x="292407" y="921511"/>
                </a:lnTo>
                <a:cubicBezTo>
                  <a:pt x="267226" y="932161"/>
                  <a:pt x="239540" y="938051"/>
                  <a:pt x="210479" y="938051"/>
                </a:cubicBezTo>
                <a:cubicBezTo>
                  <a:pt x="94235" y="938051"/>
                  <a:pt x="0" y="843816"/>
                  <a:pt x="0" y="727572"/>
                </a:cubicBezTo>
                <a:cubicBezTo>
                  <a:pt x="0" y="669450"/>
                  <a:pt x="23559" y="616830"/>
                  <a:pt x="61648" y="578741"/>
                </a:cubicBezTo>
                <a:lnTo>
                  <a:pt x="73685" y="570626"/>
                </a:lnTo>
                <a:lnTo>
                  <a:pt x="61648" y="562510"/>
                </a:lnTo>
                <a:cubicBezTo>
                  <a:pt x="23559" y="524421"/>
                  <a:pt x="0" y="471801"/>
                  <a:pt x="0" y="413679"/>
                </a:cubicBezTo>
                <a:cubicBezTo>
                  <a:pt x="0" y="297435"/>
                  <a:pt x="94235" y="203200"/>
                  <a:pt x="210479" y="203200"/>
                </a:cubicBezTo>
                <a:cubicBezTo>
                  <a:pt x="225010" y="203200"/>
                  <a:pt x="239196" y="204673"/>
                  <a:pt x="252898" y="207476"/>
                </a:cubicBezTo>
                <a:lnTo>
                  <a:pt x="281620" y="216392"/>
                </a:lnTo>
                <a:lnTo>
                  <a:pt x="293043" y="159812"/>
                </a:lnTo>
                <a:cubicBezTo>
                  <a:pt x="324995" y="84268"/>
                  <a:pt x="399798" y="31261"/>
                  <a:pt x="486981" y="31261"/>
                </a:cubicBezTo>
                <a:cubicBezTo>
                  <a:pt x="530573" y="31261"/>
                  <a:pt x="571069" y="44513"/>
                  <a:pt x="604662" y="67208"/>
                </a:cubicBezTo>
                <a:lnTo>
                  <a:pt x="641943" y="101083"/>
                </a:lnTo>
                <a:lnTo>
                  <a:pt x="664524" y="67591"/>
                </a:lnTo>
                <a:cubicBezTo>
                  <a:pt x="706285" y="25830"/>
                  <a:pt x="763978" y="0"/>
                  <a:pt x="827703" y="0"/>
                </a:cubicBezTo>
                <a:close/>
              </a:path>
            </a:pathLst>
          </a:cu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ysClr val="windowText" lastClr="000000"/>
              </a:solidFill>
              <a:latin typeface="Twinkl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142774" y="3745086"/>
            <a:ext cx="19855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/>
              <a:t>Such as in a diary or speech in a story.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348564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127377" cy="1325563"/>
          </a:xfrm>
        </p:spPr>
        <p:txBody>
          <a:bodyPr/>
          <a:lstStyle/>
          <a:p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With an adult, now talk about the words…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864801" y="1813439"/>
            <a:ext cx="5956981" cy="506413"/>
          </a:xfrm>
          <a:prstGeom prst="roundRect">
            <a:avLst>
              <a:gd name="adj" fmla="val 0"/>
            </a:avLst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144000" rIns="14400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800" kern="0" dirty="0">
                <a:solidFill>
                  <a:srgbClr val="1C1C1C"/>
                </a:solidFill>
                <a:latin typeface="Twinkl SemiBold" pitchFamily="2" charset="0"/>
              </a:rPr>
              <a:t>o</a:t>
            </a:r>
            <a:r>
              <a:rPr kumimoji="0" lang="en-GB" sz="4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SemiBold" pitchFamily="2" charset="0"/>
                <a:ea typeface="+mn-ea"/>
                <a:cs typeface="+mn-cs"/>
              </a:rPr>
              <a:t>bey</a:t>
            </a:r>
            <a:r>
              <a:rPr kumimoji="0" lang="en-GB" sz="4800" b="0" i="0" u="none" strike="noStrike" kern="0" cap="none" spc="0" normalizeH="0" baseline="0" noProof="0" dirty="0" smtClean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 SemiBold" pitchFamily="2" charset="0"/>
                <a:ea typeface="+mn-ea"/>
                <a:cs typeface="+mn-cs"/>
              </a:rPr>
              <a:t> and disobey</a:t>
            </a:r>
            <a:endParaRPr kumimoji="0" lang="en-GB" sz="4800" b="0" i="0" u="none" strike="noStrike" kern="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 SemiBold" pitchFamily="2" charset="0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780009" y="3540979"/>
            <a:ext cx="282701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smtClean="0"/>
              <a:t>For example. The child disobeyed his mum’s request to lay the table ready for tea.</a:t>
            </a:r>
            <a:endParaRPr lang="en-GB" altLang="en-US" sz="2000" dirty="0"/>
          </a:p>
        </p:txBody>
      </p:sp>
      <p:sp>
        <p:nvSpPr>
          <p:cNvPr id="14" name="Rectangle 13"/>
          <p:cNvSpPr/>
          <p:nvPr/>
        </p:nvSpPr>
        <p:spPr>
          <a:xfrm>
            <a:off x="838199" y="2730811"/>
            <a:ext cx="96581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Obey means to follow commands or orders or rules.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14230" y="3655836"/>
            <a:ext cx="90220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What does ‘disobey’ mean? Think back to when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You did prefixes such as dis.</a:t>
            </a: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71"/>
          <a:stretch>
            <a:fillRect/>
          </a:stretch>
        </p:blipFill>
        <p:spPr bwMode="auto">
          <a:xfrm>
            <a:off x="8743813" y="5110747"/>
            <a:ext cx="2252663" cy="172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Freeform 14"/>
          <p:cNvSpPr/>
          <p:nvPr/>
        </p:nvSpPr>
        <p:spPr>
          <a:xfrm>
            <a:off x="5525270" y="4381877"/>
            <a:ext cx="2835275" cy="1819275"/>
          </a:xfrm>
          <a:custGeom>
            <a:avLst/>
            <a:gdLst>
              <a:gd name="connsiteX0" fmla="*/ 827703 w 1661716"/>
              <a:gd name="connsiteY0" fmla="*/ 0 h 1118534"/>
              <a:gd name="connsiteX1" fmla="*/ 1005777 w 1661716"/>
              <a:gd name="connsiteY1" fmla="*/ 83979 h 1118534"/>
              <a:gd name="connsiteX2" fmla="*/ 1018162 w 1661716"/>
              <a:gd name="connsiteY2" fmla="*/ 104392 h 1118534"/>
              <a:gd name="connsiteX3" fmla="*/ 1025904 w 1661716"/>
              <a:gd name="connsiteY3" fmla="*/ 92909 h 1118534"/>
              <a:gd name="connsiteX4" fmla="*/ 1174735 w 1661716"/>
              <a:gd name="connsiteY4" fmla="*/ 31261 h 1118534"/>
              <a:gd name="connsiteX5" fmla="*/ 1368674 w 1661716"/>
              <a:gd name="connsiteY5" fmla="*/ 159812 h 1118534"/>
              <a:gd name="connsiteX6" fmla="*/ 1380097 w 1661716"/>
              <a:gd name="connsiteY6" fmla="*/ 216392 h 1118534"/>
              <a:gd name="connsiteX7" fmla="*/ 1408818 w 1661716"/>
              <a:gd name="connsiteY7" fmla="*/ 207476 h 1118534"/>
              <a:gd name="connsiteX8" fmla="*/ 1451237 w 1661716"/>
              <a:gd name="connsiteY8" fmla="*/ 203200 h 1118534"/>
              <a:gd name="connsiteX9" fmla="*/ 1661716 w 1661716"/>
              <a:gd name="connsiteY9" fmla="*/ 413679 h 1118534"/>
              <a:gd name="connsiteX10" fmla="*/ 1613653 w 1661716"/>
              <a:gd name="connsiteY10" fmla="*/ 547563 h 1118534"/>
              <a:gd name="connsiteX11" fmla="*/ 1587460 w 1661716"/>
              <a:gd name="connsiteY11" fmla="*/ 570240 h 1118534"/>
              <a:gd name="connsiteX12" fmla="*/ 1600068 w 1661716"/>
              <a:gd name="connsiteY12" fmla="*/ 578741 h 1118534"/>
              <a:gd name="connsiteX13" fmla="*/ 1661716 w 1661716"/>
              <a:gd name="connsiteY13" fmla="*/ 727572 h 1118534"/>
              <a:gd name="connsiteX14" fmla="*/ 1451237 w 1661716"/>
              <a:gd name="connsiteY14" fmla="*/ 938051 h 1118534"/>
              <a:gd name="connsiteX15" fmla="*/ 1369309 w 1661716"/>
              <a:gd name="connsiteY15" fmla="*/ 921511 h 1118534"/>
              <a:gd name="connsiteX16" fmla="*/ 1356208 w 1661716"/>
              <a:gd name="connsiteY16" fmla="*/ 912678 h 1118534"/>
              <a:gd name="connsiteX17" fmla="*/ 1323566 w 1661716"/>
              <a:gd name="connsiteY17" fmla="*/ 961092 h 1118534"/>
              <a:gd name="connsiteX18" fmla="*/ 1174735 w 1661716"/>
              <a:gd name="connsiteY18" fmla="*/ 1022740 h 1118534"/>
              <a:gd name="connsiteX19" fmla="*/ 1092807 w 1661716"/>
              <a:gd name="connsiteY19" fmla="*/ 1006200 h 1118534"/>
              <a:gd name="connsiteX20" fmla="*/ 1059890 w 1661716"/>
              <a:gd name="connsiteY20" fmla="*/ 984006 h 1118534"/>
              <a:gd name="connsiteX21" fmla="*/ 1029222 w 1661716"/>
              <a:gd name="connsiteY21" fmla="*/ 1034555 h 1118534"/>
              <a:gd name="connsiteX22" fmla="*/ 851148 w 1661716"/>
              <a:gd name="connsiteY22" fmla="*/ 1118534 h 1118534"/>
              <a:gd name="connsiteX23" fmla="*/ 638513 w 1661716"/>
              <a:gd name="connsiteY23" fmla="*/ 977590 h 1118534"/>
              <a:gd name="connsiteX24" fmla="*/ 635258 w 1661716"/>
              <a:gd name="connsiteY24" fmla="*/ 961466 h 1118534"/>
              <a:gd name="connsiteX25" fmla="*/ 568909 w 1661716"/>
              <a:gd name="connsiteY25" fmla="*/ 1006200 h 1118534"/>
              <a:gd name="connsiteX26" fmla="*/ 486981 w 1661716"/>
              <a:gd name="connsiteY26" fmla="*/ 1022740 h 1118534"/>
              <a:gd name="connsiteX27" fmla="*/ 338150 w 1661716"/>
              <a:gd name="connsiteY27" fmla="*/ 961092 h 1118534"/>
              <a:gd name="connsiteX28" fmla="*/ 305508 w 1661716"/>
              <a:gd name="connsiteY28" fmla="*/ 912678 h 1118534"/>
              <a:gd name="connsiteX29" fmla="*/ 292407 w 1661716"/>
              <a:gd name="connsiteY29" fmla="*/ 921511 h 1118534"/>
              <a:gd name="connsiteX30" fmla="*/ 210479 w 1661716"/>
              <a:gd name="connsiteY30" fmla="*/ 938051 h 1118534"/>
              <a:gd name="connsiteX31" fmla="*/ 0 w 1661716"/>
              <a:gd name="connsiteY31" fmla="*/ 727572 h 1118534"/>
              <a:gd name="connsiteX32" fmla="*/ 61648 w 1661716"/>
              <a:gd name="connsiteY32" fmla="*/ 578741 h 1118534"/>
              <a:gd name="connsiteX33" fmla="*/ 73685 w 1661716"/>
              <a:gd name="connsiteY33" fmla="*/ 570626 h 1118534"/>
              <a:gd name="connsiteX34" fmla="*/ 61648 w 1661716"/>
              <a:gd name="connsiteY34" fmla="*/ 562510 h 1118534"/>
              <a:gd name="connsiteX35" fmla="*/ 0 w 1661716"/>
              <a:gd name="connsiteY35" fmla="*/ 413679 h 1118534"/>
              <a:gd name="connsiteX36" fmla="*/ 210479 w 1661716"/>
              <a:gd name="connsiteY36" fmla="*/ 203200 h 1118534"/>
              <a:gd name="connsiteX37" fmla="*/ 252898 w 1661716"/>
              <a:gd name="connsiteY37" fmla="*/ 207476 h 1118534"/>
              <a:gd name="connsiteX38" fmla="*/ 281620 w 1661716"/>
              <a:gd name="connsiteY38" fmla="*/ 216392 h 1118534"/>
              <a:gd name="connsiteX39" fmla="*/ 293043 w 1661716"/>
              <a:gd name="connsiteY39" fmla="*/ 159812 h 1118534"/>
              <a:gd name="connsiteX40" fmla="*/ 486981 w 1661716"/>
              <a:gd name="connsiteY40" fmla="*/ 31261 h 1118534"/>
              <a:gd name="connsiteX41" fmla="*/ 604662 w 1661716"/>
              <a:gd name="connsiteY41" fmla="*/ 67208 h 1118534"/>
              <a:gd name="connsiteX42" fmla="*/ 641943 w 1661716"/>
              <a:gd name="connsiteY42" fmla="*/ 101083 h 1118534"/>
              <a:gd name="connsiteX43" fmla="*/ 664524 w 1661716"/>
              <a:gd name="connsiteY43" fmla="*/ 67591 h 1118534"/>
              <a:gd name="connsiteX44" fmla="*/ 827703 w 1661716"/>
              <a:gd name="connsiteY44" fmla="*/ 0 h 11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661716" h="1118534">
                <a:moveTo>
                  <a:pt x="827703" y="0"/>
                </a:moveTo>
                <a:cubicBezTo>
                  <a:pt x="899394" y="0"/>
                  <a:pt x="963450" y="32691"/>
                  <a:pt x="1005777" y="83979"/>
                </a:cubicBezTo>
                <a:lnTo>
                  <a:pt x="1018162" y="104392"/>
                </a:lnTo>
                <a:lnTo>
                  <a:pt x="1025904" y="92909"/>
                </a:lnTo>
                <a:cubicBezTo>
                  <a:pt x="1063993" y="54820"/>
                  <a:pt x="1116613" y="31261"/>
                  <a:pt x="1174735" y="31261"/>
                </a:cubicBezTo>
                <a:cubicBezTo>
                  <a:pt x="1261918" y="31261"/>
                  <a:pt x="1336721" y="84268"/>
                  <a:pt x="1368674" y="159812"/>
                </a:cubicBezTo>
                <a:lnTo>
                  <a:pt x="1380097" y="216392"/>
                </a:lnTo>
                <a:lnTo>
                  <a:pt x="1408818" y="207476"/>
                </a:lnTo>
                <a:cubicBezTo>
                  <a:pt x="1422520" y="204673"/>
                  <a:pt x="1436707" y="203200"/>
                  <a:pt x="1451237" y="203200"/>
                </a:cubicBezTo>
                <a:cubicBezTo>
                  <a:pt x="1567481" y="203200"/>
                  <a:pt x="1661716" y="297435"/>
                  <a:pt x="1661716" y="413679"/>
                </a:cubicBezTo>
                <a:cubicBezTo>
                  <a:pt x="1661716" y="464536"/>
                  <a:pt x="1643679" y="511180"/>
                  <a:pt x="1613653" y="547563"/>
                </a:cubicBezTo>
                <a:lnTo>
                  <a:pt x="1587460" y="570240"/>
                </a:lnTo>
                <a:lnTo>
                  <a:pt x="1600068" y="578741"/>
                </a:lnTo>
                <a:cubicBezTo>
                  <a:pt x="1638157" y="616830"/>
                  <a:pt x="1661716" y="669450"/>
                  <a:pt x="1661716" y="727572"/>
                </a:cubicBezTo>
                <a:cubicBezTo>
                  <a:pt x="1661716" y="843816"/>
                  <a:pt x="1567481" y="938051"/>
                  <a:pt x="1451237" y="938051"/>
                </a:cubicBezTo>
                <a:cubicBezTo>
                  <a:pt x="1422176" y="938051"/>
                  <a:pt x="1394491" y="932161"/>
                  <a:pt x="1369309" y="921511"/>
                </a:cubicBezTo>
                <a:lnTo>
                  <a:pt x="1356208" y="912678"/>
                </a:lnTo>
                <a:lnTo>
                  <a:pt x="1323566" y="961092"/>
                </a:lnTo>
                <a:cubicBezTo>
                  <a:pt x="1285477" y="999181"/>
                  <a:pt x="1232857" y="1022740"/>
                  <a:pt x="1174735" y="1022740"/>
                </a:cubicBezTo>
                <a:cubicBezTo>
                  <a:pt x="1145674" y="1022740"/>
                  <a:pt x="1117989" y="1016850"/>
                  <a:pt x="1092807" y="1006200"/>
                </a:cubicBezTo>
                <a:lnTo>
                  <a:pt x="1059890" y="984006"/>
                </a:lnTo>
                <a:lnTo>
                  <a:pt x="1029222" y="1034555"/>
                </a:lnTo>
                <a:cubicBezTo>
                  <a:pt x="986895" y="1085843"/>
                  <a:pt x="922839" y="1118534"/>
                  <a:pt x="851148" y="1118534"/>
                </a:cubicBezTo>
                <a:cubicBezTo>
                  <a:pt x="755560" y="1118534"/>
                  <a:pt x="673546" y="1060417"/>
                  <a:pt x="638513" y="977590"/>
                </a:cubicBezTo>
                <a:lnTo>
                  <a:pt x="635258" y="961466"/>
                </a:lnTo>
                <a:lnTo>
                  <a:pt x="568909" y="1006200"/>
                </a:lnTo>
                <a:cubicBezTo>
                  <a:pt x="543728" y="1016850"/>
                  <a:pt x="516042" y="1022740"/>
                  <a:pt x="486981" y="1022740"/>
                </a:cubicBezTo>
                <a:cubicBezTo>
                  <a:pt x="428859" y="1022740"/>
                  <a:pt x="376239" y="999181"/>
                  <a:pt x="338150" y="961092"/>
                </a:cubicBezTo>
                <a:lnTo>
                  <a:pt x="305508" y="912678"/>
                </a:lnTo>
                <a:lnTo>
                  <a:pt x="292407" y="921511"/>
                </a:lnTo>
                <a:cubicBezTo>
                  <a:pt x="267226" y="932161"/>
                  <a:pt x="239540" y="938051"/>
                  <a:pt x="210479" y="938051"/>
                </a:cubicBezTo>
                <a:cubicBezTo>
                  <a:pt x="94235" y="938051"/>
                  <a:pt x="0" y="843816"/>
                  <a:pt x="0" y="727572"/>
                </a:cubicBezTo>
                <a:cubicBezTo>
                  <a:pt x="0" y="669450"/>
                  <a:pt x="23559" y="616830"/>
                  <a:pt x="61648" y="578741"/>
                </a:cubicBezTo>
                <a:lnTo>
                  <a:pt x="73685" y="570626"/>
                </a:lnTo>
                <a:lnTo>
                  <a:pt x="61648" y="562510"/>
                </a:lnTo>
                <a:cubicBezTo>
                  <a:pt x="23559" y="524421"/>
                  <a:pt x="0" y="471801"/>
                  <a:pt x="0" y="413679"/>
                </a:cubicBezTo>
                <a:cubicBezTo>
                  <a:pt x="0" y="297435"/>
                  <a:pt x="94235" y="203200"/>
                  <a:pt x="210479" y="203200"/>
                </a:cubicBezTo>
                <a:cubicBezTo>
                  <a:pt x="225010" y="203200"/>
                  <a:pt x="239196" y="204673"/>
                  <a:pt x="252898" y="207476"/>
                </a:cubicBezTo>
                <a:lnTo>
                  <a:pt x="281620" y="216392"/>
                </a:lnTo>
                <a:lnTo>
                  <a:pt x="293043" y="159812"/>
                </a:lnTo>
                <a:cubicBezTo>
                  <a:pt x="324995" y="84268"/>
                  <a:pt x="399798" y="31261"/>
                  <a:pt x="486981" y="31261"/>
                </a:cubicBezTo>
                <a:cubicBezTo>
                  <a:pt x="530573" y="31261"/>
                  <a:pt x="571069" y="44513"/>
                  <a:pt x="604662" y="67208"/>
                </a:cubicBezTo>
                <a:lnTo>
                  <a:pt x="641943" y="101083"/>
                </a:lnTo>
                <a:lnTo>
                  <a:pt x="664524" y="67591"/>
                </a:lnTo>
                <a:cubicBezTo>
                  <a:pt x="706285" y="25830"/>
                  <a:pt x="763978" y="0"/>
                  <a:pt x="827703" y="0"/>
                </a:cubicBezTo>
                <a:close/>
              </a:path>
            </a:pathLst>
          </a:cu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ysClr val="windowText" lastClr="000000"/>
              </a:solidFill>
              <a:latin typeface="Twinkl" pitchFamily="2" charset="0"/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8674961" y="3231117"/>
            <a:ext cx="2835275" cy="1819275"/>
          </a:xfrm>
          <a:custGeom>
            <a:avLst/>
            <a:gdLst>
              <a:gd name="connsiteX0" fmla="*/ 827703 w 1661716"/>
              <a:gd name="connsiteY0" fmla="*/ 0 h 1118534"/>
              <a:gd name="connsiteX1" fmla="*/ 1005777 w 1661716"/>
              <a:gd name="connsiteY1" fmla="*/ 83979 h 1118534"/>
              <a:gd name="connsiteX2" fmla="*/ 1018162 w 1661716"/>
              <a:gd name="connsiteY2" fmla="*/ 104392 h 1118534"/>
              <a:gd name="connsiteX3" fmla="*/ 1025904 w 1661716"/>
              <a:gd name="connsiteY3" fmla="*/ 92909 h 1118534"/>
              <a:gd name="connsiteX4" fmla="*/ 1174735 w 1661716"/>
              <a:gd name="connsiteY4" fmla="*/ 31261 h 1118534"/>
              <a:gd name="connsiteX5" fmla="*/ 1368674 w 1661716"/>
              <a:gd name="connsiteY5" fmla="*/ 159812 h 1118534"/>
              <a:gd name="connsiteX6" fmla="*/ 1380097 w 1661716"/>
              <a:gd name="connsiteY6" fmla="*/ 216392 h 1118534"/>
              <a:gd name="connsiteX7" fmla="*/ 1408818 w 1661716"/>
              <a:gd name="connsiteY7" fmla="*/ 207476 h 1118534"/>
              <a:gd name="connsiteX8" fmla="*/ 1451237 w 1661716"/>
              <a:gd name="connsiteY8" fmla="*/ 203200 h 1118534"/>
              <a:gd name="connsiteX9" fmla="*/ 1661716 w 1661716"/>
              <a:gd name="connsiteY9" fmla="*/ 413679 h 1118534"/>
              <a:gd name="connsiteX10" fmla="*/ 1613653 w 1661716"/>
              <a:gd name="connsiteY10" fmla="*/ 547563 h 1118534"/>
              <a:gd name="connsiteX11" fmla="*/ 1587460 w 1661716"/>
              <a:gd name="connsiteY11" fmla="*/ 570240 h 1118534"/>
              <a:gd name="connsiteX12" fmla="*/ 1600068 w 1661716"/>
              <a:gd name="connsiteY12" fmla="*/ 578741 h 1118534"/>
              <a:gd name="connsiteX13" fmla="*/ 1661716 w 1661716"/>
              <a:gd name="connsiteY13" fmla="*/ 727572 h 1118534"/>
              <a:gd name="connsiteX14" fmla="*/ 1451237 w 1661716"/>
              <a:gd name="connsiteY14" fmla="*/ 938051 h 1118534"/>
              <a:gd name="connsiteX15" fmla="*/ 1369309 w 1661716"/>
              <a:gd name="connsiteY15" fmla="*/ 921511 h 1118534"/>
              <a:gd name="connsiteX16" fmla="*/ 1356208 w 1661716"/>
              <a:gd name="connsiteY16" fmla="*/ 912678 h 1118534"/>
              <a:gd name="connsiteX17" fmla="*/ 1323566 w 1661716"/>
              <a:gd name="connsiteY17" fmla="*/ 961092 h 1118534"/>
              <a:gd name="connsiteX18" fmla="*/ 1174735 w 1661716"/>
              <a:gd name="connsiteY18" fmla="*/ 1022740 h 1118534"/>
              <a:gd name="connsiteX19" fmla="*/ 1092807 w 1661716"/>
              <a:gd name="connsiteY19" fmla="*/ 1006200 h 1118534"/>
              <a:gd name="connsiteX20" fmla="*/ 1059890 w 1661716"/>
              <a:gd name="connsiteY20" fmla="*/ 984006 h 1118534"/>
              <a:gd name="connsiteX21" fmla="*/ 1029222 w 1661716"/>
              <a:gd name="connsiteY21" fmla="*/ 1034555 h 1118534"/>
              <a:gd name="connsiteX22" fmla="*/ 851148 w 1661716"/>
              <a:gd name="connsiteY22" fmla="*/ 1118534 h 1118534"/>
              <a:gd name="connsiteX23" fmla="*/ 638513 w 1661716"/>
              <a:gd name="connsiteY23" fmla="*/ 977590 h 1118534"/>
              <a:gd name="connsiteX24" fmla="*/ 635258 w 1661716"/>
              <a:gd name="connsiteY24" fmla="*/ 961466 h 1118534"/>
              <a:gd name="connsiteX25" fmla="*/ 568909 w 1661716"/>
              <a:gd name="connsiteY25" fmla="*/ 1006200 h 1118534"/>
              <a:gd name="connsiteX26" fmla="*/ 486981 w 1661716"/>
              <a:gd name="connsiteY26" fmla="*/ 1022740 h 1118534"/>
              <a:gd name="connsiteX27" fmla="*/ 338150 w 1661716"/>
              <a:gd name="connsiteY27" fmla="*/ 961092 h 1118534"/>
              <a:gd name="connsiteX28" fmla="*/ 305508 w 1661716"/>
              <a:gd name="connsiteY28" fmla="*/ 912678 h 1118534"/>
              <a:gd name="connsiteX29" fmla="*/ 292407 w 1661716"/>
              <a:gd name="connsiteY29" fmla="*/ 921511 h 1118534"/>
              <a:gd name="connsiteX30" fmla="*/ 210479 w 1661716"/>
              <a:gd name="connsiteY30" fmla="*/ 938051 h 1118534"/>
              <a:gd name="connsiteX31" fmla="*/ 0 w 1661716"/>
              <a:gd name="connsiteY31" fmla="*/ 727572 h 1118534"/>
              <a:gd name="connsiteX32" fmla="*/ 61648 w 1661716"/>
              <a:gd name="connsiteY32" fmla="*/ 578741 h 1118534"/>
              <a:gd name="connsiteX33" fmla="*/ 73685 w 1661716"/>
              <a:gd name="connsiteY33" fmla="*/ 570626 h 1118534"/>
              <a:gd name="connsiteX34" fmla="*/ 61648 w 1661716"/>
              <a:gd name="connsiteY34" fmla="*/ 562510 h 1118534"/>
              <a:gd name="connsiteX35" fmla="*/ 0 w 1661716"/>
              <a:gd name="connsiteY35" fmla="*/ 413679 h 1118534"/>
              <a:gd name="connsiteX36" fmla="*/ 210479 w 1661716"/>
              <a:gd name="connsiteY36" fmla="*/ 203200 h 1118534"/>
              <a:gd name="connsiteX37" fmla="*/ 252898 w 1661716"/>
              <a:gd name="connsiteY37" fmla="*/ 207476 h 1118534"/>
              <a:gd name="connsiteX38" fmla="*/ 281620 w 1661716"/>
              <a:gd name="connsiteY38" fmla="*/ 216392 h 1118534"/>
              <a:gd name="connsiteX39" fmla="*/ 293043 w 1661716"/>
              <a:gd name="connsiteY39" fmla="*/ 159812 h 1118534"/>
              <a:gd name="connsiteX40" fmla="*/ 486981 w 1661716"/>
              <a:gd name="connsiteY40" fmla="*/ 31261 h 1118534"/>
              <a:gd name="connsiteX41" fmla="*/ 604662 w 1661716"/>
              <a:gd name="connsiteY41" fmla="*/ 67208 h 1118534"/>
              <a:gd name="connsiteX42" fmla="*/ 641943 w 1661716"/>
              <a:gd name="connsiteY42" fmla="*/ 101083 h 1118534"/>
              <a:gd name="connsiteX43" fmla="*/ 664524 w 1661716"/>
              <a:gd name="connsiteY43" fmla="*/ 67591 h 1118534"/>
              <a:gd name="connsiteX44" fmla="*/ 827703 w 1661716"/>
              <a:gd name="connsiteY44" fmla="*/ 0 h 1118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661716" h="1118534">
                <a:moveTo>
                  <a:pt x="827703" y="0"/>
                </a:moveTo>
                <a:cubicBezTo>
                  <a:pt x="899394" y="0"/>
                  <a:pt x="963450" y="32691"/>
                  <a:pt x="1005777" y="83979"/>
                </a:cubicBezTo>
                <a:lnTo>
                  <a:pt x="1018162" y="104392"/>
                </a:lnTo>
                <a:lnTo>
                  <a:pt x="1025904" y="92909"/>
                </a:lnTo>
                <a:cubicBezTo>
                  <a:pt x="1063993" y="54820"/>
                  <a:pt x="1116613" y="31261"/>
                  <a:pt x="1174735" y="31261"/>
                </a:cubicBezTo>
                <a:cubicBezTo>
                  <a:pt x="1261918" y="31261"/>
                  <a:pt x="1336721" y="84268"/>
                  <a:pt x="1368674" y="159812"/>
                </a:cubicBezTo>
                <a:lnTo>
                  <a:pt x="1380097" y="216392"/>
                </a:lnTo>
                <a:lnTo>
                  <a:pt x="1408818" y="207476"/>
                </a:lnTo>
                <a:cubicBezTo>
                  <a:pt x="1422520" y="204673"/>
                  <a:pt x="1436707" y="203200"/>
                  <a:pt x="1451237" y="203200"/>
                </a:cubicBezTo>
                <a:cubicBezTo>
                  <a:pt x="1567481" y="203200"/>
                  <a:pt x="1661716" y="297435"/>
                  <a:pt x="1661716" y="413679"/>
                </a:cubicBezTo>
                <a:cubicBezTo>
                  <a:pt x="1661716" y="464536"/>
                  <a:pt x="1643679" y="511180"/>
                  <a:pt x="1613653" y="547563"/>
                </a:cubicBezTo>
                <a:lnTo>
                  <a:pt x="1587460" y="570240"/>
                </a:lnTo>
                <a:lnTo>
                  <a:pt x="1600068" y="578741"/>
                </a:lnTo>
                <a:cubicBezTo>
                  <a:pt x="1638157" y="616830"/>
                  <a:pt x="1661716" y="669450"/>
                  <a:pt x="1661716" y="727572"/>
                </a:cubicBezTo>
                <a:cubicBezTo>
                  <a:pt x="1661716" y="843816"/>
                  <a:pt x="1567481" y="938051"/>
                  <a:pt x="1451237" y="938051"/>
                </a:cubicBezTo>
                <a:cubicBezTo>
                  <a:pt x="1422176" y="938051"/>
                  <a:pt x="1394491" y="932161"/>
                  <a:pt x="1369309" y="921511"/>
                </a:cubicBezTo>
                <a:lnTo>
                  <a:pt x="1356208" y="912678"/>
                </a:lnTo>
                <a:lnTo>
                  <a:pt x="1323566" y="961092"/>
                </a:lnTo>
                <a:cubicBezTo>
                  <a:pt x="1285477" y="999181"/>
                  <a:pt x="1232857" y="1022740"/>
                  <a:pt x="1174735" y="1022740"/>
                </a:cubicBezTo>
                <a:cubicBezTo>
                  <a:pt x="1145674" y="1022740"/>
                  <a:pt x="1117989" y="1016850"/>
                  <a:pt x="1092807" y="1006200"/>
                </a:cubicBezTo>
                <a:lnTo>
                  <a:pt x="1059890" y="984006"/>
                </a:lnTo>
                <a:lnTo>
                  <a:pt x="1029222" y="1034555"/>
                </a:lnTo>
                <a:cubicBezTo>
                  <a:pt x="986895" y="1085843"/>
                  <a:pt x="922839" y="1118534"/>
                  <a:pt x="851148" y="1118534"/>
                </a:cubicBezTo>
                <a:cubicBezTo>
                  <a:pt x="755560" y="1118534"/>
                  <a:pt x="673546" y="1060417"/>
                  <a:pt x="638513" y="977590"/>
                </a:cubicBezTo>
                <a:lnTo>
                  <a:pt x="635258" y="961466"/>
                </a:lnTo>
                <a:lnTo>
                  <a:pt x="568909" y="1006200"/>
                </a:lnTo>
                <a:cubicBezTo>
                  <a:pt x="543728" y="1016850"/>
                  <a:pt x="516042" y="1022740"/>
                  <a:pt x="486981" y="1022740"/>
                </a:cubicBezTo>
                <a:cubicBezTo>
                  <a:pt x="428859" y="1022740"/>
                  <a:pt x="376239" y="999181"/>
                  <a:pt x="338150" y="961092"/>
                </a:cubicBezTo>
                <a:lnTo>
                  <a:pt x="305508" y="912678"/>
                </a:lnTo>
                <a:lnTo>
                  <a:pt x="292407" y="921511"/>
                </a:lnTo>
                <a:cubicBezTo>
                  <a:pt x="267226" y="932161"/>
                  <a:pt x="239540" y="938051"/>
                  <a:pt x="210479" y="938051"/>
                </a:cubicBezTo>
                <a:cubicBezTo>
                  <a:pt x="94235" y="938051"/>
                  <a:pt x="0" y="843816"/>
                  <a:pt x="0" y="727572"/>
                </a:cubicBezTo>
                <a:cubicBezTo>
                  <a:pt x="0" y="669450"/>
                  <a:pt x="23559" y="616830"/>
                  <a:pt x="61648" y="578741"/>
                </a:cubicBezTo>
                <a:lnTo>
                  <a:pt x="73685" y="570626"/>
                </a:lnTo>
                <a:lnTo>
                  <a:pt x="61648" y="562510"/>
                </a:lnTo>
                <a:cubicBezTo>
                  <a:pt x="23559" y="524421"/>
                  <a:pt x="0" y="471801"/>
                  <a:pt x="0" y="413679"/>
                </a:cubicBezTo>
                <a:cubicBezTo>
                  <a:pt x="0" y="297435"/>
                  <a:pt x="94235" y="203200"/>
                  <a:pt x="210479" y="203200"/>
                </a:cubicBezTo>
                <a:cubicBezTo>
                  <a:pt x="225010" y="203200"/>
                  <a:pt x="239196" y="204673"/>
                  <a:pt x="252898" y="207476"/>
                </a:cubicBezTo>
                <a:lnTo>
                  <a:pt x="281620" y="216392"/>
                </a:lnTo>
                <a:lnTo>
                  <a:pt x="293043" y="159812"/>
                </a:lnTo>
                <a:cubicBezTo>
                  <a:pt x="324995" y="84268"/>
                  <a:pt x="399798" y="31261"/>
                  <a:pt x="486981" y="31261"/>
                </a:cubicBezTo>
                <a:cubicBezTo>
                  <a:pt x="530573" y="31261"/>
                  <a:pt x="571069" y="44513"/>
                  <a:pt x="604662" y="67208"/>
                </a:cubicBezTo>
                <a:lnTo>
                  <a:pt x="641943" y="101083"/>
                </a:lnTo>
                <a:lnTo>
                  <a:pt x="664524" y="67591"/>
                </a:lnTo>
                <a:cubicBezTo>
                  <a:pt x="706285" y="25830"/>
                  <a:pt x="763978" y="0"/>
                  <a:pt x="827703" y="0"/>
                </a:cubicBezTo>
                <a:close/>
              </a:path>
            </a:pathLst>
          </a:cu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ysClr val="windowText" lastClr="000000"/>
              </a:solidFill>
              <a:latin typeface="Twinkl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950130" y="4845239"/>
            <a:ext cx="19855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/>
              <a:t>The prefix ‘dis’ means not.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707253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Your Focus Words from last week and this week. Say them all out loud.</a:t>
            </a:r>
            <a:endParaRPr lang="en-GB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u="sng" dirty="0" smtClean="0"/>
              <a:t>Last Week</a:t>
            </a:r>
          </a:p>
          <a:p>
            <a:r>
              <a:rPr lang="en-GB" dirty="0" smtClean="0"/>
              <a:t>eight</a:t>
            </a:r>
          </a:p>
          <a:p>
            <a:r>
              <a:rPr lang="en-GB" dirty="0"/>
              <a:t>e</a:t>
            </a:r>
            <a:r>
              <a:rPr lang="en-GB" dirty="0" smtClean="0"/>
              <a:t>ighth</a:t>
            </a:r>
          </a:p>
          <a:p>
            <a:r>
              <a:rPr lang="en-GB" dirty="0"/>
              <a:t>e</a:t>
            </a:r>
            <a:r>
              <a:rPr lang="en-GB" dirty="0" smtClean="0"/>
              <a:t>ighty</a:t>
            </a:r>
          </a:p>
          <a:p>
            <a:r>
              <a:rPr lang="en-GB" dirty="0" smtClean="0"/>
              <a:t>weight</a:t>
            </a:r>
          </a:p>
          <a:p>
            <a:r>
              <a:rPr lang="en-GB" smtClean="0"/>
              <a:t>weigh</a:t>
            </a:r>
            <a:endParaRPr lang="en-GB" dirty="0" smtClean="0"/>
          </a:p>
          <a:p>
            <a:r>
              <a:rPr lang="en-GB" dirty="0" smtClean="0"/>
              <a:t>neighbour</a:t>
            </a:r>
          </a:p>
          <a:p>
            <a:r>
              <a:rPr lang="en-GB" dirty="0"/>
              <a:t>s</a:t>
            </a:r>
            <a:r>
              <a:rPr lang="en-GB" dirty="0" smtClean="0"/>
              <a:t>leigh</a:t>
            </a:r>
          </a:p>
          <a:p>
            <a:r>
              <a:rPr lang="en-GB" dirty="0"/>
              <a:t>v</a:t>
            </a:r>
            <a:r>
              <a:rPr lang="en-GB" dirty="0" smtClean="0"/>
              <a:t>ein</a:t>
            </a:r>
          </a:p>
          <a:p>
            <a:r>
              <a:rPr lang="en-GB" dirty="0"/>
              <a:t>v</a:t>
            </a:r>
            <a:r>
              <a:rPr lang="en-GB" dirty="0" smtClean="0"/>
              <a:t>eil</a:t>
            </a:r>
          </a:p>
          <a:p>
            <a:r>
              <a:rPr lang="en-GB" dirty="0"/>
              <a:t>b</a:t>
            </a:r>
            <a:r>
              <a:rPr lang="en-GB" dirty="0" smtClean="0"/>
              <a:t>eige</a:t>
            </a:r>
          </a:p>
          <a:p>
            <a:r>
              <a:rPr lang="en-GB" dirty="0"/>
              <a:t>r</a:t>
            </a:r>
            <a:r>
              <a:rPr lang="en-GB" dirty="0" smtClean="0"/>
              <a:t>eign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Tips on Writing an Annotated Bibliography - Excelsior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679" y="2086883"/>
            <a:ext cx="4187007" cy="35170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683726" y="1764593"/>
            <a:ext cx="206393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This week</a:t>
            </a:r>
          </a:p>
          <a:p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they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obey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disobey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urvey</a:t>
            </a:r>
          </a:p>
          <a:p>
            <a:r>
              <a:rPr lang="en-GB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convey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prey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hey</a:t>
            </a:r>
          </a:p>
        </p:txBody>
      </p:sp>
    </p:spTree>
    <p:extLst>
      <p:ext uri="{BB962C8B-B14F-4D97-AF65-F5344CB8AC3E}">
        <p14:creationId xmlns:p14="http://schemas.microsoft.com/office/powerpoint/2010/main" val="2696573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Your Turn</a:t>
            </a:r>
            <a:endParaRPr lang="en-GB" b="1" u="sng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Vowel Circle and </a:t>
            </a:r>
            <a:r>
              <a:rPr lang="en-US" sz="2800" dirty="0" smtClean="0"/>
              <a:t>Mnemonic</a:t>
            </a:r>
            <a:endParaRPr lang="en-GB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Write each of your </a:t>
            </a:r>
            <a:r>
              <a:rPr lang="en-US" dirty="0" smtClean="0"/>
              <a:t>‘</a:t>
            </a:r>
            <a:r>
              <a:rPr lang="en-US" dirty="0" err="1" smtClean="0"/>
              <a:t>ey</a:t>
            </a:r>
            <a:r>
              <a:rPr lang="en-US" dirty="0" smtClean="0"/>
              <a:t>’ focus spelling </a:t>
            </a:r>
            <a:r>
              <a:rPr lang="en-US" dirty="0"/>
              <a:t>words. </a:t>
            </a:r>
            <a:endParaRPr lang="en-GB" dirty="0"/>
          </a:p>
          <a:p>
            <a:r>
              <a:rPr lang="en-US" dirty="0"/>
              <a:t> </a:t>
            </a:r>
            <a:r>
              <a:rPr lang="en-US" dirty="0" smtClean="0"/>
              <a:t>Then </a:t>
            </a:r>
            <a:r>
              <a:rPr lang="en-US" dirty="0"/>
              <a:t>go back and circle all of the vowels in your spelling words!</a:t>
            </a:r>
            <a:endParaRPr lang="en-GB" dirty="0"/>
          </a:p>
          <a:p>
            <a:r>
              <a:rPr lang="en-US" dirty="0"/>
              <a:t> </a:t>
            </a:r>
            <a:r>
              <a:rPr lang="en-US" dirty="0" smtClean="0"/>
              <a:t>Don’t </a:t>
            </a:r>
            <a:r>
              <a:rPr lang="en-US" dirty="0"/>
              <a:t>forget to write neatly</a:t>
            </a:r>
            <a:r>
              <a:rPr lang="en-US" dirty="0" smtClean="0"/>
              <a:t>!</a:t>
            </a:r>
          </a:p>
          <a:p>
            <a:r>
              <a:rPr lang="en-US" dirty="0" smtClean="0"/>
              <a:t>Then write a mnemonic for one of the ‘</a:t>
            </a:r>
            <a:r>
              <a:rPr lang="en-US" dirty="0" err="1" smtClean="0"/>
              <a:t>ey</a:t>
            </a:r>
            <a:r>
              <a:rPr lang="en-US" dirty="0" smtClean="0"/>
              <a:t>’ words you find tricky to remember. (You are good at these!)</a:t>
            </a:r>
            <a:endParaRPr lang="en-GB" dirty="0"/>
          </a:p>
          <a:p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On-line Spelling Frame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Either, cut and paste this link into your browser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https://spellingframe.co.uk/spelling-rule/22/19-Words-with-the-sound-spelt-ei-eigh-or-ey</a:t>
            </a:r>
            <a:r>
              <a:rPr lang="en-GB" dirty="0" smtClean="0"/>
              <a:t>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OR </a:t>
            </a:r>
          </a:p>
          <a:p>
            <a:pPr marL="0" indent="0">
              <a:buNone/>
            </a:pPr>
            <a:r>
              <a:rPr lang="en-GB" dirty="0"/>
              <a:t>Go onto your browser</a:t>
            </a:r>
          </a:p>
          <a:p>
            <a:pPr marL="0" indent="0">
              <a:buNone/>
            </a:pPr>
            <a:r>
              <a:rPr lang="en-GB" dirty="0"/>
              <a:t>Type in Spelling Frame</a:t>
            </a:r>
          </a:p>
          <a:p>
            <a:pPr marL="0" indent="0">
              <a:buNone/>
            </a:pPr>
            <a:r>
              <a:rPr lang="en-GB" dirty="0"/>
              <a:t>Select Year 3 and 4</a:t>
            </a:r>
          </a:p>
          <a:p>
            <a:pPr marL="0" indent="0">
              <a:buNone/>
            </a:pPr>
            <a:r>
              <a:rPr lang="en-GB" dirty="0"/>
              <a:t>Select Rule </a:t>
            </a:r>
            <a:r>
              <a:rPr lang="en-GB" dirty="0" smtClean="0"/>
              <a:t>19 words spelt </a:t>
            </a:r>
            <a:r>
              <a:rPr lang="en-GB" dirty="0" err="1" smtClean="0"/>
              <a:t>ei</a:t>
            </a:r>
            <a:r>
              <a:rPr lang="en-GB" dirty="0" smtClean="0"/>
              <a:t>, </a:t>
            </a:r>
            <a:r>
              <a:rPr lang="en-GB" dirty="0" err="1" smtClean="0"/>
              <a:t>eigh</a:t>
            </a:r>
            <a:r>
              <a:rPr lang="en-GB" dirty="0" smtClean="0"/>
              <a:t>, </a:t>
            </a:r>
            <a:r>
              <a:rPr lang="en-GB" dirty="0" err="1" smtClean="0"/>
              <a:t>ey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Select </a:t>
            </a:r>
            <a:r>
              <a:rPr lang="en-GB" dirty="0"/>
              <a:t>Spelling Tiles </a:t>
            </a:r>
          </a:p>
          <a:p>
            <a:pPr marL="0" indent="0">
              <a:buNone/>
            </a:pPr>
            <a:r>
              <a:rPr lang="en-GB" dirty="0"/>
              <a:t>Select </a:t>
            </a:r>
            <a:r>
              <a:rPr lang="en-GB" dirty="0" smtClean="0"/>
              <a:t>Segment Puzzle </a:t>
            </a:r>
            <a:r>
              <a:rPr lang="en-GB" dirty="0"/>
              <a:t>and </a:t>
            </a:r>
            <a:r>
              <a:rPr lang="en-GB" dirty="0" smtClean="0"/>
              <a:t>try </a:t>
            </a:r>
            <a:r>
              <a:rPr lang="en-GB" dirty="0"/>
              <a:t>the free game.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9" name="Picture 8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412" y="365125"/>
            <a:ext cx="2272937" cy="1278527"/>
          </a:xfrm>
          <a:prstGeom prst="rect">
            <a:avLst/>
          </a:prstGeom>
        </p:spPr>
      </p:pic>
      <p:pic>
        <p:nvPicPr>
          <p:cNvPr id="10" name="Picture 9" descr="True Stories, Honest Lies: Ask the storyteller: &lt;strong&gt;Your turn&lt;/strong&gt;!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794" y="365124"/>
            <a:ext cx="2272937" cy="127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26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IBEWORK: When It’s Time to Say &lt;strong&gt;Goodbye&lt;/strong&gt;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322" y="1045028"/>
            <a:ext cx="6251358" cy="414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1562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813</TotalTime>
  <Words>587</Words>
  <Application>Microsoft Office PowerPoint</Application>
  <PresentationFormat>Widescreen</PresentationFormat>
  <Paragraphs>104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Sassoon Infant Rg</vt:lpstr>
      <vt:lpstr>Twinkl</vt:lpstr>
      <vt:lpstr>Twinkl SemiBold</vt:lpstr>
      <vt:lpstr>Office Theme</vt:lpstr>
      <vt:lpstr>Welcome back to Year 4  Home Learning Spellings with Mrs Andrews</vt:lpstr>
      <vt:lpstr>I hope you have had a good week  </vt:lpstr>
      <vt:lpstr>Every Week</vt:lpstr>
      <vt:lpstr>Last weeks learning</vt:lpstr>
      <vt:lpstr>This week we are going to look at … </vt:lpstr>
      <vt:lpstr>Yes , it is the ‘ey’ in the word grey.</vt:lpstr>
      <vt:lpstr>Can you think of any words which include –ey?</vt:lpstr>
      <vt:lpstr>How many did you think of? </vt:lpstr>
      <vt:lpstr>Lets look at what some of these words mean.</vt:lpstr>
      <vt:lpstr>With an adult, talk about the word…</vt:lpstr>
      <vt:lpstr>With an adult, now talk about the word…</vt:lpstr>
      <vt:lpstr>With an adult, now talk about the words…</vt:lpstr>
      <vt:lpstr>Your Focus Words from last week and this week. Say them all out loud.</vt:lpstr>
      <vt:lpstr>Your Turn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Year 4 to Home Learning Spellings:</dc:title>
  <dc:creator>Suzanne Andrews</dc:creator>
  <cp:lastModifiedBy>Mary-Anne Broadway</cp:lastModifiedBy>
  <cp:revision>106</cp:revision>
  <dcterms:created xsi:type="dcterms:W3CDTF">2020-03-26T14:38:58Z</dcterms:created>
  <dcterms:modified xsi:type="dcterms:W3CDTF">2020-06-04T12:57:19Z</dcterms:modified>
</cp:coreProperties>
</file>