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8" r:id="rId21"/>
    <p:sldId id="279" r:id="rId22"/>
    <p:sldId id="277" r:id="rId23"/>
    <p:sldId id="280" r:id="rId24"/>
    <p:sldId id="258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7D6B18-4BDC-4D68-9C78-1CB3E87567F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8F2DF-98FC-47A1-A933-ECEA48C49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007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2020-FE35-4BBB-9174-86F8FB1A1E48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36E3-5DC8-4985-A587-F95FE940CAE9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65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815C-A399-4803-B92F-242840161B0E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061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1461-9CE3-4674-8B86-ACEB5DBC3833}" type="datetime1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92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6A06-65DC-4D35-9D40-6AF6F6FBAD59}" type="datetime1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53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91F99-7490-493C-A9FE-CA491AD31672}" type="datetime1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057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4717F-C8A1-4971-87CB-D95841FC1A2F}" type="datetime1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518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6BC66-6F72-4402-A5A9-ADF1BA0692AD}" type="datetime1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903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6D82-9CCE-4595-B0FC-ACC29D13CAA6}" type="datetime1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3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24A2-5F10-4583-87A5-0F514F3CCEAA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863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917D-7E81-4EA5-869A-7E3F8842ED9C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5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68FA5-702A-4D21-8674-563EC55DF53D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8F3B2-96D0-457A-AC11-12C1C0DF7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754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Year 4 Maths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Fractions</a:t>
            </a:r>
          </a:p>
          <a:p>
            <a:r>
              <a:rPr lang="en-GB" dirty="0" smtClean="0"/>
              <a:t>(Including adding and subtracting fractions with the same denominator)</a:t>
            </a:r>
            <a:endParaRPr lang="en-GB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34084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fraction?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A fraction is a way of representing part of a whole.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It is written with a </a:t>
            </a:r>
            <a:r>
              <a:rPr lang="en-GB" u="sng" dirty="0" smtClean="0"/>
              <a:t>numerator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(which shows us how many</a:t>
            </a:r>
            <a:br>
              <a:rPr lang="en-GB" dirty="0" smtClean="0"/>
            </a:br>
            <a:r>
              <a:rPr lang="en-GB" dirty="0" smtClean="0"/>
              <a:t>pieces you have)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And a </a:t>
            </a:r>
            <a:r>
              <a:rPr lang="en-GB" u="sng" dirty="0" smtClean="0"/>
              <a:t>denominator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(which shows how many equal</a:t>
            </a:r>
            <a:br>
              <a:rPr lang="en-GB" dirty="0" smtClean="0"/>
            </a:br>
            <a:r>
              <a:rPr lang="en-GB" dirty="0" smtClean="0"/>
              <a:t>sized pieces the whole is broken</a:t>
            </a:r>
            <a:br>
              <a:rPr lang="en-GB" dirty="0" smtClean="0"/>
            </a:br>
            <a:r>
              <a:rPr lang="en-GB" dirty="0" smtClean="0"/>
              <a:t>into)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153400" y="2325189"/>
            <a:ext cx="2114006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dirty="0" smtClean="0"/>
              <a:t>1</a:t>
            </a:r>
          </a:p>
          <a:p>
            <a:r>
              <a:rPr lang="en-GB" sz="11500" dirty="0"/>
              <a:t>2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889966" y="4145130"/>
            <a:ext cx="152835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ight Arrow 7"/>
          <p:cNvSpPr/>
          <p:nvPr/>
        </p:nvSpPr>
        <p:spPr>
          <a:xfrm>
            <a:off x="5656217" y="3291840"/>
            <a:ext cx="2233749" cy="3918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5787934" y="4855098"/>
            <a:ext cx="2233749" cy="3918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13209">
            <a:off x="8592877" y="580133"/>
            <a:ext cx="3233944" cy="23779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057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write the fraction of the shape that is shaded?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2355" y="2340564"/>
            <a:ext cx="9113069" cy="3185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452" y="2340564"/>
            <a:ext cx="178961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Remember – the denominator (bottom number) is the number of equal pieces the whole has been broken into.</a:t>
            </a:r>
          </a:p>
          <a:p>
            <a:endParaRPr lang="en-GB" dirty="0"/>
          </a:p>
          <a:p>
            <a:r>
              <a:rPr lang="en-GB" dirty="0" smtClean="0"/>
              <a:t>The numerator (top number) is the number of shaded pieces.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238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write the fraction of the shape that is shaded? ANSWERS!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2355" y="2340564"/>
            <a:ext cx="9113069" cy="3185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452" y="2340564"/>
            <a:ext cx="178961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Remember – the denominator (bottom number) is the number of equal pieces the whole has been broken into.</a:t>
            </a:r>
          </a:p>
          <a:p>
            <a:endParaRPr lang="en-GB" dirty="0"/>
          </a:p>
          <a:p>
            <a:r>
              <a:rPr lang="en-GB" dirty="0" smtClean="0"/>
              <a:t>The numerator (top number) is the number of shaded pieces.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095897" y="2586446"/>
            <a:ext cx="32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429794" y="2586446"/>
            <a:ext cx="252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05846" y="3001827"/>
            <a:ext cx="552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687491" y="2586446"/>
            <a:ext cx="931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7491" y="2955778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88967" y="2564551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9888967" y="2933883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095897" y="4056017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5896" y="4486565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01491" y="4078669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83372" y="4509217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9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676991" y="4078669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670848" y="4494050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9952491" y="4078669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9952491" y="4467382"/>
            <a:ext cx="790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997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 these statements true or false? Explain how you know!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135" y="1789067"/>
            <a:ext cx="9086850" cy="27051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61135" y="4494167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0346" y="4494167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132058" y="4499019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467520" y="4494167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60346" y="4494167"/>
            <a:ext cx="2144214" cy="171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132058" y="4503871"/>
            <a:ext cx="2144214" cy="171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467520" y="4512082"/>
            <a:ext cx="2144214" cy="171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19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 these statements true or false? Explain how you know!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135" y="1789067"/>
            <a:ext cx="9086850" cy="27051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61135" y="4494167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60346" y="4494167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132058" y="4499019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467520" y="4494167"/>
            <a:ext cx="2144214" cy="171069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60346" y="4494167"/>
            <a:ext cx="2144214" cy="171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132058" y="4503871"/>
            <a:ext cx="2144214" cy="171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467520" y="4512082"/>
            <a:ext cx="2144214" cy="171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828800" y="3931920"/>
            <a:ext cx="1254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True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305436" y="3931920"/>
            <a:ext cx="1254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True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577148" y="3869275"/>
            <a:ext cx="1254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False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8898458" y="3927457"/>
            <a:ext cx="1254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False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461135" y="4592546"/>
            <a:ext cx="21442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shape is divided into 9 equal pieces, and 6 are shaded in.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892220" y="4592546"/>
            <a:ext cx="21442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shape is divided into 4 equal pieces, and 1 is shaded in.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096000" y="4503871"/>
            <a:ext cx="2144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shape is divided into 4 equal pieces, and 2 are shaded in so the statement should be 2/4 is shaded.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8440954" y="4450531"/>
            <a:ext cx="2144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shape is divided into 12 equal pieces, but </a:t>
            </a:r>
            <a:r>
              <a:rPr lang="en-GB" dirty="0"/>
              <a:t>8</a:t>
            </a:r>
            <a:r>
              <a:rPr lang="en-GB" dirty="0" smtClean="0"/>
              <a:t> are shaded in so the statement should be 8/12 is shaded.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328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also find fractions of a group of items.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is 3 of the stars?</a:t>
            </a:r>
            <a:br>
              <a:rPr lang="en-GB" dirty="0" smtClean="0"/>
            </a:br>
            <a:r>
              <a:rPr lang="en-GB" dirty="0" smtClean="0"/>
              <a:t>              5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5-Point Star 4"/>
          <p:cNvSpPr/>
          <p:nvPr/>
        </p:nvSpPr>
        <p:spPr>
          <a:xfrm>
            <a:off x="1811381" y="2660467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5-Point Star 5"/>
          <p:cNvSpPr/>
          <p:nvPr/>
        </p:nvSpPr>
        <p:spPr>
          <a:xfrm>
            <a:off x="2360023" y="3505199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2137954" y="4396944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3331028" y="3396343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3703320" y="4458789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3608071" y="2599508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4715691" y="3383280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5033554" y="4401298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5033555" y="2495005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6100354" y="3561805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6630489" y="2599508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6811190" y="4489270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5-Point Star 16"/>
          <p:cNvSpPr/>
          <p:nvPr/>
        </p:nvSpPr>
        <p:spPr>
          <a:xfrm>
            <a:off x="7407728" y="3503407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8644344" y="4158343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5-Point Star 18"/>
          <p:cNvSpPr/>
          <p:nvPr/>
        </p:nvSpPr>
        <p:spPr>
          <a:xfrm>
            <a:off x="8019505" y="2608215"/>
            <a:ext cx="627017" cy="6008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2024743" y="2220686"/>
            <a:ext cx="3352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446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answer this, you need to look carefully at the fraction.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What is 3 of the stars?</a:t>
            </a:r>
            <a:br>
              <a:rPr lang="en-GB" sz="4000" dirty="0" smtClean="0"/>
            </a:br>
            <a:r>
              <a:rPr lang="en-GB" sz="4000" dirty="0" smtClean="0"/>
              <a:t>               5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5-Point Star 4"/>
          <p:cNvSpPr/>
          <p:nvPr/>
        </p:nvSpPr>
        <p:spPr>
          <a:xfrm>
            <a:off x="9655808" y="4508667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5-Point Star 5"/>
          <p:cNvSpPr/>
          <p:nvPr/>
        </p:nvSpPr>
        <p:spPr>
          <a:xfrm>
            <a:off x="5743302" y="3680796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4493623" y="4174875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4027716" y="3633592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6058989" y="4236720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882892" y="3713322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7832272" y="4508668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7389223" y="4179229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3974010" y="4572215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8728168" y="4552654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6382836" y="3671427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9166859" y="4267201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5-Point Star 16"/>
          <p:cNvSpPr/>
          <p:nvPr/>
        </p:nvSpPr>
        <p:spPr>
          <a:xfrm>
            <a:off x="10456185" y="4099240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11000013" y="3936274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5-Point Star 18"/>
          <p:cNvSpPr/>
          <p:nvPr/>
        </p:nvSpPr>
        <p:spPr>
          <a:xfrm>
            <a:off x="11328575" y="4508666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883229" y="4246313"/>
            <a:ext cx="21085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denominator (bottom number) tells you that you need to split the group into 5 equal sized groups</a:t>
            </a:r>
            <a:endParaRPr lang="en-GB" dirty="0"/>
          </a:p>
        </p:txBody>
      </p:sp>
      <p:sp>
        <p:nvSpPr>
          <p:cNvPr id="21" name="Up Arrow 20"/>
          <p:cNvSpPr/>
          <p:nvPr/>
        </p:nvSpPr>
        <p:spPr>
          <a:xfrm>
            <a:off x="2413089" y="2929083"/>
            <a:ext cx="627017" cy="12583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2442754" y="2386146"/>
            <a:ext cx="6400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537464"/>
              </p:ext>
            </p:extLst>
          </p:nvPr>
        </p:nvGraphicFramePr>
        <p:xfrm>
          <a:off x="3818892" y="3506317"/>
          <a:ext cx="8128000" cy="1890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428136550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89690351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54089706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0109429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128130191"/>
                    </a:ext>
                  </a:extLst>
                </a:gridCol>
              </a:tblGrid>
              <a:tr h="18909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2889409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727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answer this, you need to look carefully at the fraction.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What is 3 of the stars?</a:t>
            </a:r>
            <a:br>
              <a:rPr lang="en-GB" sz="4000" dirty="0" smtClean="0"/>
            </a:br>
            <a:r>
              <a:rPr lang="en-GB" sz="4000" dirty="0" smtClean="0"/>
              <a:t>               5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5-Point Star 4"/>
          <p:cNvSpPr/>
          <p:nvPr/>
        </p:nvSpPr>
        <p:spPr>
          <a:xfrm>
            <a:off x="9655808" y="4508667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5-Point Star 5"/>
          <p:cNvSpPr/>
          <p:nvPr/>
        </p:nvSpPr>
        <p:spPr>
          <a:xfrm>
            <a:off x="5743302" y="3680796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4493623" y="4174875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4027716" y="3633592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6058989" y="4236720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882892" y="3713322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7832272" y="4508668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7389223" y="4179229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3974010" y="4572215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8728168" y="4552654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6382836" y="3671427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9166859" y="4267201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5-Point Star 16"/>
          <p:cNvSpPr/>
          <p:nvPr/>
        </p:nvSpPr>
        <p:spPr>
          <a:xfrm>
            <a:off x="10456185" y="4099240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11000013" y="3936274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5-Point Star 18"/>
          <p:cNvSpPr/>
          <p:nvPr/>
        </p:nvSpPr>
        <p:spPr>
          <a:xfrm>
            <a:off x="11328575" y="4508666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2442754" y="2386146"/>
            <a:ext cx="6400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537464"/>
              </p:ext>
            </p:extLst>
          </p:nvPr>
        </p:nvGraphicFramePr>
        <p:xfrm>
          <a:off x="3818892" y="3506317"/>
          <a:ext cx="8128000" cy="1890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428136550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89690351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54089706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0109429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128130191"/>
                    </a:ext>
                  </a:extLst>
                </a:gridCol>
              </a:tblGrid>
              <a:tr h="18909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2889409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526283" y="2929083"/>
            <a:ext cx="6972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Each of these boxes represent 1 , so you need to add 3 of them together.</a:t>
            </a:r>
            <a:br>
              <a:rPr lang="en-GB" dirty="0" smtClean="0"/>
            </a:br>
            <a:r>
              <a:rPr lang="en-GB" dirty="0" smtClean="0"/>
              <a:t>                                                      5</a:t>
            </a:r>
            <a:endParaRPr lang="en-GB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7389223" y="3226526"/>
            <a:ext cx="23948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472577" y="5397311"/>
            <a:ext cx="416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             +            1              +           1</a:t>
            </a:r>
          </a:p>
          <a:p>
            <a:r>
              <a:rPr lang="en-GB" dirty="0" smtClean="0"/>
              <a:t>5                            5                           5</a:t>
            </a:r>
            <a:endParaRPr lang="en-GB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4526283" y="5704114"/>
            <a:ext cx="23948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102532" y="5704114"/>
            <a:ext cx="23948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628709" y="5704114"/>
            <a:ext cx="23948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921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answer this, you need to look carefully at the fraction.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What is 3 of the stars?</a:t>
            </a:r>
            <a:br>
              <a:rPr lang="en-GB" sz="4000" dirty="0" smtClean="0"/>
            </a:br>
            <a:r>
              <a:rPr lang="en-GB" sz="4000" dirty="0" smtClean="0"/>
              <a:t>               5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5-Point Star 4"/>
          <p:cNvSpPr/>
          <p:nvPr/>
        </p:nvSpPr>
        <p:spPr>
          <a:xfrm>
            <a:off x="9655808" y="4508667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5-Point Star 5"/>
          <p:cNvSpPr/>
          <p:nvPr/>
        </p:nvSpPr>
        <p:spPr>
          <a:xfrm>
            <a:off x="5743302" y="3680796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4493623" y="4174875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4027716" y="3633592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6058989" y="4236720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7882892" y="3713322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7832272" y="4508668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7389223" y="4179229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3974010" y="4572215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8728168" y="4552654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6382836" y="3671427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9166859" y="4267201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5-Point Star 16"/>
          <p:cNvSpPr/>
          <p:nvPr/>
        </p:nvSpPr>
        <p:spPr>
          <a:xfrm>
            <a:off x="10456185" y="4099240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11000013" y="3936274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5-Point Star 18"/>
          <p:cNvSpPr/>
          <p:nvPr/>
        </p:nvSpPr>
        <p:spPr>
          <a:xfrm>
            <a:off x="11328575" y="4508666"/>
            <a:ext cx="498567" cy="55387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2442754" y="2386146"/>
            <a:ext cx="6400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537464"/>
              </p:ext>
            </p:extLst>
          </p:nvPr>
        </p:nvGraphicFramePr>
        <p:xfrm>
          <a:off x="3818892" y="3506317"/>
          <a:ext cx="8128000" cy="1890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428136550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89690351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54089706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0109429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128130191"/>
                    </a:ext>
                  </a:extLst>
                </a:gridCol>
              </a:tblGrid>
              <a:tr h="18909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2889409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4472577" y="5397311"/>
            <a:ext cx="416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             +            1              +           1</a:t>
            </a:r>
          </a:p>
          <a:p>
            <a:r>
              <a:rPr lang="en-GB" dirty="0" smtClean="0"/>
              <a:t>5                            5                           5</a:t>
            </a:r>
            <a:endParaRPr lang="en-GB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4526283" y="5704114"/>
            <a:ext cx="23948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102532" y="5704114"/>
            <a:ext cx="23948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628709" y="5704114"/>
            <a:ext cx="23948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381459" y="5492502"/>
            <a:ext cx="52567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So, the answer is 9!</a:t>
            </a:r>
            <a:endParaRPr lang="en-GB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578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it’s time for you to have a go!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033" y="1860505"/>
            <a:ext cx="5389894" cy="39394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Day 1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942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211" y="1690688"/>
            <a:ext cx="5681987" cy="415289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840479" y="2259874"/>
            <a:ext cx="1476103" cy="177654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316582" y="2267346"/>
            <a:ext cx="1476103" cy="177654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677297" y="2259874"/>
            <a:ext cx="1476103" cy="177654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003074" y="4441371"/>
            <a:ext cx="522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6416039" y="5062484"/>
            <a:ext cx="522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15348" y="5833130"/>
            <a:ext cx="454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Now have a go at Day 1 tasks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4705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Day 2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Adding and subtracting fractions with the same denominator</a:t>
            </a:r>
            <a:endParaRPr lang="en-GB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304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79418" y="888274"/>
            <a:ext cx="106331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smtClean="0"/>
              <a:t>When adding and subtracting fractions with the same denominator (bottom number), you will only ever need to worry about the numerator.</a:t>
            </a:r>
            <a:endParaRPr lang="en-GB" sz="3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698643"/>
              </p:ext>
            </p:extLst>
          </p:nvPr>
        </p:nvGraphicFramePr>
        <p:xfrm>
          <a:off x="3725091" y="4258491"/>
          <a:ext cx="4741818" cy="1449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606">
                  <a:extLst>
                    <a:ext uri="{9D8B030D-6E8A-4147-A177-3AD203B41FA5}">
                      <a16:colId xmlns:a16="http://schemas.microsoft.com/office/drawing/2014/main" val="3741944250"/>
                    </a:ext>
                  </a:extLst>
                </a:gridCol>
                <a:gridCol w="1580606">
                  <a:extLst>
                    <a:ext uri="{9D8B030D-6E8A-4147-A177-3AD203B41FA5}">
                      <a16:colId xmlns:a16="http://schemas.microsoft.com/office/drawing/2014/main" val="1253332688"/>
                    </a:ext>
                  </a:extLst>
                </a:gridCol>
                <a:gridCol w="1580606">
                  <a:extLst>
                    <a:ext uri="{9D8B030D-6E8A-4147-A177-3AD203B41FA5}">
                      <a16:colId xmlns:a16="http://schemas.microsoft.com/office/drawing/2014/main" val="2996087646"/>
                    </a:ext>
                  </a:extLst>
                </a:gridCol>
              </a:tblGrid>
              <a:tr h="6658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563929"/>
                  </a:ext>
                </a:extLst>
              </a:tr>
              <a:tr h="7841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295161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45428" y="2265606"/>
            <a:ext cx="4389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     2     +      3  </a:t>
            </a:r>
            <a:br>
              <a:rPr lang="en-GB" sz="4400" dirty="0" smtClean="0"/>
            </a:br>
            <a:r>
              <a:rPr lang="en-GB" sz="4400" dirty="0" smtClean="0"/>
              <a:t>     6             6</a:t>
            </a:r>
            <a:endParaRPr lang="en-GB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7537269" y="2162474"/>
            <a:ext cx="142385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6000" dirty="0" smtClean="0"/>
              <a:t>= ?</a:t>
            </a:r>
            <a:endParaRPr lang="en-GB" sz="6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794069" y="2988881"/>
            <a:ext cx="64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762207" y="2988881"/>
            <a:ext cx="64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5919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79418" y="888274"/>
            <a:ext cx="10633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You can find you answer by using a shape divided into the same number of sections as your denominator!</a:t>
            </a:r>
            <a:endParaRPr lang="en-GB" sz="3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778682"/>
              </p:ext>
            </p:extLst>
          </p:nvPr>
        </p:nvGraphicFramePr>
        <p:xfrm>
          <a:off x="3725091" y="4258491"/>
          <a:ext cx="4741818" cy="1449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606">
                  <a:extLst>
                    <a:ext uri="{9D8B030D-6E8A-4147-A177-3AD203B41FA5}">
                      <a16:colId xmlns:a16="http://schemas.microsoft.com/office/drawing/2014/main" val="3741944250"/>
                    </a:ext>
                  </a:extLst>
                </a:gridCol>
                <a:gridCol w="1580606">
                  <a:extLst>
                    <a:ext uri="{9D8B030D-6E8A-4147-A177-3AD203B41FA5}">
                      <a16:colId xmlns:a16="http://schemas.microsoft.com/office/drawing/2014/main" val="1253332688"/>
                    </a:ext>
                  </a:extLst>
                </a:gridCol>
                <a:gridCol w="1580606">
                  <a:extLst>
                    <a:ext uri="{9D8B030D-6E8A-4147-A177-3AD203B41FA5}">
                      <a16:colId xmlns:a16="http://schemas.microsoft.com/office/drawing/2014/main" val="2996087646"/>
                    </a:ext>
                  </a:extLst>
                </a:gridCol>
              </a:tblGrid>
              <a:tr h="6658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7563929"/>
                  </a:ext>
                </a:extLst>
              </a:tr>
              <a:tr h="7841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295161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45428" y="2265606"/>
            <a:ext cx="4389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     2     +      3  </a:t>
            </a:r>
            <a:br>
              <a:rPr lang="en-GB" sz="4400" dirty="0" smtClean="0"/>
            </a:br>
            <a:r>
              <a:rPr lang="en-GB" sz="4400" dirty="0" smtClean="0"/>
              <a:t>     6             6</a:t>
            </a:r>
            <a:endParaRPr lang="en-GB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7537269" y="2162474"/>
            <a:ext cx="142385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sz="6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794069" y="2988881"/>
            <a:ext cx="64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762207" y="2988881"/>
            <a:ext cx="64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4637314" y="2162474"/>
            <a:ext cx="953589" cy="82640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583680" y="2110909"/>
            <a:ext cx="953589" cy="826407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4245428" y="2688767"/>
            <a:ext cx="391886" cy="148964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6257108" y="2738829"/>
            <a:ext cx="391886" cy="1489644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505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79418" y="888274"/>
            <a:ext cx="10633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So, your answer is the number of shaded pieces!</a:t>
            </a:r>
            <a:endParaRPr lang="en-GB" sz="3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778682"/>
              </p:ext>
            </p:extLst>
          </p:nvPr>
        </p:nvGraphicFramePr>
        <p:xfrm>
          <a:off x="3725091" y="4258491"/>
          <a:ext cx="4741818" cy="1449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606">
                  <a:extLst>
                    <a:ext uri="{9D8B030D-6E8A-4147-A177-3AD203B41FA5}">
                      <a16:colId xmlns:a16="http://schemas.microsoft.com/office/drawing/2014/main" val="3741944250"/>
                    </a:ext>
                  </a:extLst>
                </a:gridCol>
                <a:gridCol w="1580606">
                  <a:extLst>
                    <a:ext uri="{9D8B030D-6E8A-4147-A177-3AD203B41FA5}">
                      <a16:colId xmlns:a16="http://schemas.microsoft.com/office/drawing/2014/main" val="1253332688"/>
                    </a:ext>
                  </a:extLst>
                </a:gridCol>
                <a:gridCol w="1580606">
                  <a:extLst>
                    <a:ext uri="{9D8B030D-6E8A-4147-A177-3AD203B41FA5}">
                      <a16:colId xmlns:a16="http://schemas.microsoft.com/office/drawing/2014/main" val="2996087646"/>
                    </a:ext>
                  </a:extLst>
                </a:gridCol>
              </a:tblGrid>
              <a:tr h="6658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7563929"/>
                  </a:ext>
                </a:extLst>
              </a:tr>
              <a:tr h="7841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295161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45428" y="2265606"/>
            <a:ext cx="4389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     2     +      3  </a:t>
            </a:r>
            <a:br>
              <a:rPr lang="en-GB" sz="4400" dirty="0" smtClean="0"/>
            </a:br>
            <a:r>
              <a:rPr lang="en-GB" sz="4400" dirty="0" smtClean="0"/>
              <a:t>     6             6</a:t>
            </a:r>
            <a:endParaRPr lang="en-GB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7537269" y="2162474"/>
            <a:ext cx="142385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sz="6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794069" y="2988881"/>
            <a:ext cx="64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762207" y="2988881"/>
            <a:ext cx="64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4637314" y="2162474"/>
            <a:ext cx="953589" cy="82640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583680" y="2110909"/>
            <a:ext cx="953589" cy="826407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707085" y="2077452"/>
            <a:ext cx="142385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6000" dirty="0" smtClean="0"/>
              <a:t>=</a:t>
            </a:r>
            <a:endParaRPr lang="en-GB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8419010" y="2265606"/>
            <a:ext cx="11821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5</a:t>
            </a:r>
          </a:p>
          <a:p>
            <a:r>
              <a:rPr lang="en-GB" sz="4400" dirty="0"/>
              <a:t>6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8321040" y="2988881"/>
            <a:ext cx="64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9920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have a go at these questions!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1897" y="2455817"/>
            <a:ext cx="9641679" cy="3069772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04372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Answers!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1897" y="2455817"/>
            <a:ext cx="9641679" cy="3069772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135086" y="3043646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161211" y="3611880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31086" y="3063240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31086" y="3611880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7566" y="4214949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27566" y="4680857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871165" y="4214949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8914" y="4680857"/>
            <a:ext cx="587828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4358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Subtracting fractions is just as straightforward!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1008"/>
              </p:ext>
            </p:extLst>
          </p:nvPr>
        </p:nvGraphicFramePr>
        <p:xfrm>
          <a:off x="1920240" y="3853543"/>
          <a:ext cx="8127999" cy="2037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92355939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5819158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09470090"/>
                    </a:ext>
                  </a:extLst>
                </a:gridCol>
              </a:tblGrid>
              <a:tr h="6730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335489"/>
                  </a:ext>
                </a:extLst>
              </a:tr>
              <a:tr h="6823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812734"/>
                  </a:ext>
                </a:extLst>
              </a:tr>
              <a:tr h="6823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177661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38600" y="1920240"/>
            <a:ext cx="3733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lain" startAt="8"/>
            </a:pPr>
            <a:r>
              <a:rPr lang="en-GB" sz="4400" dirty="0" smtClean="0"/>
              <a:t>-    2</a:t>
            </a:r>
          </a:p>
          <a:p>
            <a:r>
              <a:rPr lang="en-GB" sz="4400" dirty="0" smtClean="0"/>
              <a:t>9         9</a:t>
            </a:r>
            <a:endParaRPr lang="en-GB" sz="4400" dirty="0"/>
          </a:p>
        </p:txBody>
      </p:sp>
      <p:cxnSp>
        <p:nvCxnSpPr>
          <p:cNvPr id="11" name="Straight Connector 10"/>
          <p:cNvCxnSpPr>
            <a:stCxn id="9" idx="1"/>
          </p:cNvCxnSpPr>
          <p:nvPr/>
        </p:nvCxnSpPr>
        <p:spPr>
          <a:xfrm>
            <a:off x="4038600" y="2643515"/>
            <a:ext cx="57258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411650" y="2643515"/>
            <a:ext cx="57258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9095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just need to subtract the numerators – the denominator will stay the same.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1008"/>
              </p:ext>
            </p:extLst>
          </p:nvPr>
        </p:nvGraphicFramePr>
        <p:xfrm>
          <a:off x="1920240" y="3853543"/>
          <a:ext cx="8127999" cy="2037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92355939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5819158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09470090"/>
                    </a:ext>
                  </a:extLst>
                </a:gridCol>
              </a:tblGrid>
              <a:tr h="6730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335489"/>
                  </a:ext>
                </a:extLst>
              </a:tr>
              <a:tr h="6823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812734"/>
                  </a:ext>
                </a:extLst>
              </a:tr>
              <a:tr h="6823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177661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38600" y="1920240"/>
            <a:ext cx="3733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lain" startAt="8"/>
            </a:pPr>
            <a:r>
              <a:rPr lang="en-GB" sz="4400" dirty="0" smtClean="0"/>
              <a:t>-    2</a:t>
            </a:r>
          </a:p>
          <a:p>
            <a:r>
              <a:rPr lang="en-GB" sz="4400" dirty="0" smtClean="0"/>
              <a:t>9         9</a:t>
            </a:r>
            <a:endParaRPr lang="en-GB" sz="4400" dirty="0"/>
          </a:p>
        </p:txBody>
      </p:sp>
      <p:cxnSp>
        <p:nvCxnSpPr>
          <p:cNvPr id="11" name="Straight Connector 10"/>
          <p:cNvCxnSpPr>
            <a:stCxn id="9" idx="1"/>
          </p:cNvCxnSpPr>
          <p:nvPr/>
        </p:nvCxnSpPr>
        <p:spPr>
          <a:xfrm>
            <a:off x="4038600" y="2643515"/>
            <a:ext cx="57258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411650" y="2643515"/>
            <a:ext cx="57258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511143" y="3853543"/>
            <a:ext cx="2312126" cy="61395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511143" y="4565469"/>
            <a:ext cx="2312126" cy="61395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691846" y="3888226"/>
            <a:ext cx="1950720" cy="54118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691846" y="4576817"/>
            <a:ext cx="1950720" cy="54118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5411650" y="1920240"/>
            <a:ext cx="572589" cy="7232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096000" y="2281877"/>
            <a:ext cx="2225040" cy="14802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598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then just need to count how many filled in sections you have left!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1008"/>
              </p:ext>
            </p:extLst>
          </p:nvPr>
        </p:nvGraphicFramePr>
        <p:xfrm>
          <a:off x="1920240" y="3853543"/>
          <a:ext cx="8127999" cy="2037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92355939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5819158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09470090"/>
                    </a:ext>
                  </a:extLst>
                </a:gridCol>
              </a:tblGrid>
              <a:tr h="6730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335489"/>
                  </a:ext>
                </a:extLst>
              </a:tr>
              <a:tr h="6823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812734"/>
                  </a:ext>
                </a:extLst>
              </a:tr>
              <a:tr h="6823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177661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38600" y="1920240"/>
            <a:ext cx="3733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lain" startAt="8"/>
            </a:pPr>
            <a:r>
              <a:rPr lang="en-GB" sz="4400" dirty="0" smtClean="0"/>
              <a:t>-    2</a:t>
            </a:r>
          </a:p>
          <a:p>
            <a:r>
              <a:rPr lang="en-GB" sz="4400" dirty="0" smtClean="0"/>
              <a:t>9         9</a:t>
            </a:r>
            <a:endParaRPr lang="en-GB" sz="4400" dirty="0"/>
          </a:p>
        </p:txBody>
      </p:sp>
      <p:cxnSp>
        <p:nvCxnSpPr>
          <p:cNvPr id="11" name="Straight Connector 10"/>
          <p:cNvCxnSpPr>
            <a:stCxn id="9" idx="1"/>
          </p:cNvCxnSpPr>
          <p:nvPr/>
        </p:nvCxnSpPr>
        <p:spPr>
          <a:xfrm>
            <a:off x="4038600" y="2643515"/>
            <a:ext cx="57258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411650" y="2643515"/>
            <a:ext cx="57258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511143" y="3853543"/>
            <a:ext cx="2312126" cy="61395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511143" y="4565469"/>
            <a:ext cx="2312126" cy="61395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691846" y="3888226"/>
            <a:ext cx="1950720" cy="54118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691846" y="4576817"/>
            <a:ext cx="1950720" cy="54118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5411650" y="1920240"/>
            <a:ext cx="572589" cy="7232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920048" y="1920240"/>
            <a:ext cx="11821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6</a:t>
            </a:r>
            <a:endParaRPr lang="en-GB" sz="4400" dirty="0" smtClean="0"/>
          </a:p>
          <a:p>
            <a:r>
              <a:rPr lang="en-GB" sz="4400" dirty="0" smtClean="0"/>
              <a:t>9</a:t>
            </a:r>
            <a:endParaRPr lang="en-GB" sz="4400" dirty="0"/>
          </a:p>
        </p:txBody>
      </p:sp>
      <p:sp>
        <p:nvSpPr>
          <p:cNvPr id="18" name="TextBox 17"/>
          <p:cNvSpPr txBox="1"/>
          <p:nvPr/>
        </p:nvSpPr>
        <p:spPr>
          <a:xfrm>
            <a:off x="6208122" y="1783761"/>
            <a:ext cx="142385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6000" dirty="0" smtClean="0"/>
              <a:t>=</a:t>
            </a:r>
            <a:endParaRPr lang="en-GB" sz="6000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6920047" y="2643515"/>
            <a:ext cx="57258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78636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it’s your turn!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506" y="1690688"/>
            <a:ext cx="8323972" cy="4056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025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it’s your turn!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3509" y="94534"/>
            <a:ext cx="160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506" y="1690688"/>
            <a:ext cx="8323972" cy="40569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326880" y="2351314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326880" y="2720646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89714" y="3381323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85360" y="3857101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880" y="3381323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9326880" y="3851573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85360" y="4706715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737463" y="5158407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326880" y="4712587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26880" y="5110393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871063" y="5747657"/>
            <a:ext cx="5055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Now do Day 2’s questions</a:t>
            </a:r>
            <a:r>
              <a:rPr lang="en-GB" dirty="0" smtClean="0"/>
              <a:t>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037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3 tasks	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3 home learning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Have a go at the problems for Day 3.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165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798</Words>
  <Application>Microsoft Office PowerPoint</Application>
  <PresentationFormat>Widescreen</PresentationFormat>
  <Paragraphs>160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Year 4 Maths</vt:lpstr>
      <vt:lpstr>What is a fraction?</vt:lpstr>
      <vt:lpstr>Can you write the fraction of the shape that is shaded?</vt:lpstr>
      <vt:lpstr>Can you write the fraction of the shape that is shaded? ANSWERS!</vt:lpstr>
      <vt:lpstr>Are these statements true or false? Explain how you know!</vt:lpstr>
      <vt:lpstr>Are these statements true or false? Explain how you know!</vt:lpstr>
      <vt:lpstr>You can also find fractions of a group of items.</vt:lpstr>
      <vt:lpstr>To answer this, you need to look carefully at the fraction.</vt:lpstr>
      <vt:lpstr>To answer this, you need to look carefully at the fraction.</vt:lpstr>
      <vt:lpstr>To answer this, you need to look carefully at the fraction.</vt:lpstr>
      <vt:lpstr>Now it’s time for you to have a go!</vt:lpstr>
      <vt:lpstr>Answer!</vt:lpstr>
      <vt:lpstr>Day 2</vt:lpstr>
      <vt:lpstr>PowerPoint Presentation</vt:lpstr>
      <vt:lpstr>PowerPoint Presentation</vt:lpstr>
      <vt:lpstr>PowerPoint Presentation</vt:lpstr>
      <vt:lpstr>You have a go at these questions!</vt:lpstr>
      <vt:lpstr>Answers!</vt:lpstr>
      <vt:lpstr>Subtracting fractions is just as straightforward!</vt:lpstr>
      <vt:lpstr>You just need to subtract the numerators – the denominator will stay the same.</vt:lpstr>
      <vt:lpstr>You then just need to count how many filled in sections you have left!</vt:lpstr>
      <vt:lpstr>Now it’s your turn!</vt:lpstr>
      <vt:lpstr>Now it’s your turn!</vt:lpstr>
      <vt:lpstr>Day 3 tasks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Maths</dc:title>
  <dc:creator>Kathryn Blake</dc:creator>
  <cp:lastModifiedBy>Mary-Anne Broadway</cp:lastModifiedBy>
  <cp:revision>19</cp:revision>
  <dcterms:created xsi:type="dcterms:W3CDTF">2020-06-09T19:15:22Z</dcterms:created>
  <dcterms:modified xsi:type="dcterms:W3CDTF">2020-06-11T19:22:14Z</dcterms:modified>
</cp:coreProperties>
</file>