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0" r:id="rId3"/>
    <p:sldId id="257" r:id="rId4"/>
    <p:sldId id="279" r:id="rId5"/>
    <p:sldId id="261" r:id="rId6"/>
    <p:sldId id="280" r:id="rId7"/>
    <p:sldId id="281" r:id="rId8"/>
    <p:sldId id="282" r:id="rId9"/>
    <p:sldId id="283" r:id="rId10"/>
    <p:sldId id="284" r:id="rId11"/>
    <p:sldId id="267" r:id="rId12"/>
    <p:sldId id="268" r:id="rId13"/>
    <p:sldId id="269" r:id="rId14"/>
    <p:sldId id="270" r:id="rId15"/>
    <p:sldId id="274" r:id="rId16"/>
    <p:sldId id="278"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61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2F0B014-2C0A-4D2F-A1AD-8D95016AF8FB}" type="datetimeFigureOut">
              <a:rPr lang="en-GB" smtClean="0"/>
              <a:t>26/05/2020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77503D-5004-48DC-9E70-E5C5DCDEFBB9}" type="slidenum">
              <a:rPr lang="en-GB" smtClean="0"/>
              <a:t>‹#›</a:t>
            </a:fld>
            <a:endParaRPr lang="en-GB"/>
          </a:p>
        </p:txBody>
      </p:sp>
    </p:spTree>
    <p:extLst>
      <p:ext uri="{BB962C8B-B14F-4D97-AF65-F5344CB8AC3E}">
        <p14:creationId xmlns:p14="http://schemas.microsoft.com/office/powerpoint/2010/main" val="1312548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2F0B014-2C0A-4D2F-A1AD-8D95016AF8FB}" type="datetimeFigureOut">
              <a:rPr lang="en-GB" smtClean="0"/>
              <a:t>26/05/2020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77503D-5004-48DC-9E70-E5C5DCDEFBB9}" type="slidenum">
              <a:rPr lang="en-GB" smtClean="0"/>
              <a:t>‹#›</a:t>
            </a:fld>
            <a:endParaRPr lang="en-GB"/>
          </a:p>
        </p:txBody>
      </p:sp>
    </p:spTree>
    <p:extLst>
      <p:ext uri="{BB962C8B-B14F-4D97-AF65-F5344CB8AC3E}">
        <p14:creationId xmlns:p14="http://schemas.microsoft.com/office/powerpoint/2010/main" val="17266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2F0B014-2C0A-4D2F-A1AD-8D95016AF8FB}" type="datetimeFigureOut">
              <a:rPr lang="en-GB" smtClean="0"/>
              <a:t>26/05/2020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77503D-5004-48DC-9E70-E5C5DCDEFBB9}" type="slidenum">
              <a:rPr lang="en-GB" smtClean="0"/>
              <a:t>‹#›</a:t>
            </a:fld>
            <a:endParaRPr lang="en-GB"/>
          </a:p>
        </p:txBody>
      </p:sp>
    </p:spTree>
    <p:extLst>
      <p:ext uri="{BB962C8B-B14F-4D97-AF65-F5344CB8AC3E}">
        <p14:creationId xmlns:p14="http://schemas.microsoft.com/office/powerpoint/2010/main" val="763177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2F0B014-2C0A-4D2F-A1AD-8D95016AF8FB}" type="datetimeFigureOut">
              <a:rPr lang="en-GB" smtClean="0"/>
              <a:t>26/05/2020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77503D-5004-48DC-9E70-E5C5DCDEFBB9}" type="slidenum">
              <a:rPr lang="en-GB" smtClean="0"/>
              <a:t>‹#›</a:t>
            </a:fld>
            <a:endParaRPr lang="en-GB"/>
          </a:p>
        </p:txBody>
      </p:sp>
    </p:spTree>
    <p:extLst>
      <p:ext uri="{BB962C8B-B14F-4D97-AF65-F5344CB8AC3E}">
        <p14:creationId xmlns:p14="http://schemas.microsoft.com/office/powerpoint/2010/main" val="21665088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2F0B014-2C0A-4D2F-A1AD-8D95016AF8FB}" type="datetimeFigureOut">
              <a:rPr lang="en-GB" smtClean="0"/>
              <a:t>26/05/2020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077503D-5004-48DC-9E70-E5C5DCDEFBB9}" type="slidenum">
              <a:rPr lang="en-GB" smtClean="0"/>
              <a:t>‹#›</a:t>
            </a:fld>
            <a:endParaRPr lang="en-GB"/>
          </a:p>
        </p:txBody>
      </p:sp>
    </p:spTree>
    <p:extLst>
      <p:ext uri="{BB962C8B-B14F-4D97-AF65-F5344CB8AC3E}">
        <p14:creationId xmlns:p14="http://schemas.microsoft.com/office/powerpoint/2010/main" val="21077938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2F0B014-2C0A-4D2F-A1AD-8D95016AF8FB}" type="datetimeFigureOut">
              <a:rPr lang="en-GB" smtClean="0"/>
              <a:t>26/05/2020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077503D-5004-48DC-9E70-E5C5DCDEFBB9}" type="slidenum">
              <a:rPr lang="en-GB" smtClean="0"/>
              <a:t>‹#›</a:t>
            </a:fld>
            <a:endParaRPr lang="en-GB"/>
          </a:p>
        </p:txBody>
      </p:sp>
    </p:spTree>
    <p:extLst>
      <p:ext uri="{BB962C8B-B14F-4D97-AF65-F5344CB8AC3E}">
        <p14:creationId xmlns:p14="http://schemas.microsoft.com/office/powerpoint/2010/main" val="9903001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2F0B014-2C0A-4D2F-A1AD-8D95016AF8FB}" type="datetimeFigureOut">
              <a:rPr lang="en-GB" smtClean="0"/>
              <a:t>26/05/2020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077503D-5004-48DC-9E70-E5C5DCDEFBB9}" type="slidenum">
              <a:rPr lang="en-GB" smtClean="0"/>
              <a:t>‹#›</a:t>
            </a:fld>
            <a:endParaRPr lang="en-GB"/>
          </a:p>
        </p:txBody>
      </p:sp>
    </p:spTree>
    <p:extLst>
      <p:ext uri="{BB962C8B-B14F-4D97-AF65-F5344CB8AC3E}">
        <p14:creationId xmlns:p14="http://schemas.microsoft.com/office/powerpoint/2010/main" val="24134576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2F0B014-2C0A-4D2F-A1AD-8D95016AF8FB}" type="datetimeFigureOut">
              <a:rPr lang="en-GB" smtClean="0"/>
              <a:t>26/05/2020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77503D-5004-48DC-9E70-E5C5DCDEFBB9}" type="slidenum">
              <a:rPr lang="en-GB" smtClean="0"/>
              <a:t>‹#›</a:t>
            </a:fld>
            <a:endParaRPr lang="en-GB"/>
          </a:p>
        </p:txBody>
      </p:sp>
    </p:spTree>
    <p:extLst>
      <p:ext uri="{BB962C8B-B14F-4D97-AF65-F5344CB8AC3E}">
        <p14:creationId xmlns:p14="http://schemas.microsoft.com/office/powerpoint/2010/main" val="13122350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2F0B014-2C0A-4D2F-A1AD-8D95016AF8FB}" type="datetimeFigureOut">
              <a:rPr lang="en-GB" smtClean="0"/>
              <a:t>26/05/2020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77503D-5004-48DC-9E70-E5C5DCDEFBB9}" type="slidenum">
              <a:rPr lang="en-GB" smtClean="0"/>
              <a:t>‹#›</a:t>
            </a:fld>
            <a:endParaRPr lang="en-GB"/>
          </a:p>
        </p:txBody>
      </p:sp>
    </p:spTree>
    <p:extLst>
      <p:ext uri="{BB962C8B-B14F-4D97-AF65-F5344CB8AC3E}">
        <p14:creationId xmlns:p14="http://schemas.microsoft.com/office/powerpoint/2010/main" val="12230418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2F0B014-2C0A-4D2F-A1AD-8D95016AF8FB}" type="datetimeFigureOut">
              <a:rPr lang="en-GB" smtClean="0"/>
              <a:t>26/05/2020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77503D-5004-48DC-9E70-E5C5DCDEFBB9}" type="slidenum">
              <a:rPr lang="en-GB" smtClean="0"/>
              <a:t>‹#›</a:t>
            </a:fld>
            <a:endParaRPr lang="en-GB"/>
          </a:p>
        </p:txBody>
      </p:sp>
    </p:spTree>
    <p:extLst>
      <p:ext uri="{BB962C8B-B14F-4D97-AF65-F5344CB8AC3E}">
        <p14:creationId xmlns:p14="http://schemas.microsoft.com/office/powerpoint/2010/main" val="998036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2F0B014-2C0A-4D2F-A1AD-8D95016AF8FB}" type="datetimeFigureOut">
              <a:rPr lang="en-GB" smtClean="0"/>
              <a:t>26/05/2020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77503D-5004-48DC-9E70-E5C5DCDEFBB9}" type="slidenum">
              <a:rPr lang="en-GB" smtClean="0"/>
              <a:t>‹#›</a:t>
            </a:fld>
            <a:endParaRPr lang="en-GB"/>
          </a:p>
        </p:txBody>
      </p:sp>
    </p:spTree>
    <p:extLst>
      <p:ext uri="{BB962C8B-B14F-4D97-AF65-F5344CB8AC3E}">
        <p14:creationId xmlns:p14="http://schemas.microsoft.com/office/powerpoint/2010/main" val="9980196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F0B014-2C0A-4D2F-A1AD-8D95016AF8FB}" type="datetimeFigureOut">
              <a:rPr lang="en-GB" smtClean="0"/>
              <a:t>26/05/2020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77503D-5004-48DC-9E70-E5C5DCDEFBB9}" type="slidenum">
              <a:rPr lang="en-GB" smtClean="0"/>
              <a:t>‹#›</a:t>
            </a:fld>
            <a:endParaRPr lang="en-GB"/>
          </a:p>
        </p:txBody>
      </p:sp>
    </p:spTree>
    <p:extLst>
      <p:ext uri="{BB962C8B-B14F-4D97-AF65-F5344CB8AC3E}">
        <p14:creationId xmlns:p14="http://schemas.microsoft.com/office/powerpoint/2010/main" val="8885397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bbc.co.uk/teach/supermovers/ks2-english-inverted-commas-with-mr-smith/z62rhbk"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2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3"/>
          <p:cNvSpPr txBox="1">
            <a:spLocks noChangeArrowheads="1"/>
          </p:cNvSpPr>
          <p:nvPr/>
        </p:nvSpPr>
        <p:spPr bwMode="auto">
          <a:xfrm>
            <a:off x="104277" y="329546"/>
            <a:ext cx="21605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Day </a:t>
            </a:r>
            <a:r>
              <a:rPr lang="en-GB" altLang="en-US" sz="2400" dirty="0" smtClean="0">
                <a:solidFill>
                  <a:schemeClr val="tx1"/>
                </a:solidFill>
                <a:latin typeface="XCCW Joined 4a" panose="03050602040000000000" pitchFamily="66" charset="0"/>
              </a:rPr>
              <a:t>1</a:t>
            </a:r>
            <a:endParaRPr lang="en-GB" altLang="en-US" sz="1600" dirty="0">
              <a:solidFill>
                <a:schemeClr val="tx1"/>
              </a:solidFill>
              <a:latin typeface="XCCW Joined 4a" panose="03050602040000000000" pitchFamily="66" charset="0"/>
            </a:endParaRPr>
          </a:p>
        </p:txBody>
      </p:sp>
      <p:sp>
        <p:nvSpPr>
          <p:cNvPr id="11267" name="TextBox 4"/>
          <p:cNvSpPr txBox="1">
            <a:spLocks noChangeArrowheads="1"/>
          </p:cNvSpPr>
          <p:nvPr/>
        </p:nvSpPr>
        <p:spPr bwMode="auto">
          <a:xfrm>
            <a:off x="-1178422" y="791211"/>
            <a:ext cx="472598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Y3 </a:t>
            </a:r>
            <a:r>
              <a:rPr lang="en-GB" altLang="en-US" sz="2400" dirty="0" smtClean="0">
                <a:solidFill>
                  <a:schemeClr val="tx1"/>
                </a:solidFill>
                <a:latin typeface="XCCW Joined 4a" panose="03050602040000000000" pitchFamily="66" charset="0"/>
              </a:rPr>
              <a:t>English </a:t>
            </a:r>
          </a:p>
          <a:p>
            <a:pPr algn="ctr">
              <a:lnSpc>
                <a:spcPct val="100000"/>
              </a:lnSpc>
              <a:spcBef>
                <a:spcPct val="0"/>
              </a:spcBef>
              <a:buFontTx/>
              <a:buNone/>
            </a:pPr>
            <a:r>
              <a:rPr lang="en-GB" altLang="en-US" sz="2400" dirty="0" smtClean="0">
                <a:solidFill>
                  <a:schemeClr val="tx1"/>
                </a:solidFill>
                <a:latin typeface="XCCW Joined 4a" panose="03050602040000000000" pitchFamily="66" charset="0"/>
              </a:rPr>
              <a:t>5 </a:t>
            </a:r>
            <a:r>
              <a:rPr lang="en-GB" altLang="en-US" sz="2400" dirty="0">
                <a:solidFill>
                  <a:schemeClr val="tx1"/>
                </a:solidFill>
                <a:latin typeface="XCCW Joined 4a" panose="03050602040000000000" pitchFamily="66" charset="0"/>
              </a:rPr>
              <a:t>a day</a:t>
            </a:r>
          </a:p>
        </p:txBody>
      </p:sp>
      <p:pic>
        <p:nvPicPr>
          <p:cNvPr id="11268" name="Picture 2" descr="Fruits And Vegetables Clipart Vegetable Clipart At - Cartoon Fruit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24347" y="115842"/>
            <a:ext cx="900112" cy="94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3"/>
          <a:stretch>
            <a:fillRect/>
          </a:stretch>
        </p:blipFill>
        <p:spPr>
          <a:xfrm>
            <a:off x="2220685" y="207626"/>
            <a:ext cx="8168641" cy="6526651"/>
          </a:xfrm>
          <a:prstGeom prst="rect">
            <a:avLst/>
          </a:prstGeom>
        </p:spPr>
      </p:pic>
    </p:spTree>
    <p:extLst>
      <p:ext uri="{BB962C8B-B14F-4D97-AF65-F5344CB8AC3E}">
        <p14:creationId xmlns:p14="http://schemas.microsoft.com/office/powerpoint/2010/main" val="12960496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3"/>
          <p:cNvSpPr txBox="1">
            <a:spLocks noChangeArrowheads="1"/>
          </p:cNvSpPr>
          <p:nvPr/>
        </p:nvSpPr>
        <p:spPr bwMode="auto">
          <a:xfrm>
            <a:off x="0" y="185014"/>
            <a:ext cx="21605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Day 2</a:t>
            </a:r>
            <a:endParaRPr lang="en-GB" altLang="en-US" sz="1600" dirty="0">
              <a:solidFill>
                <a:schemeClr val="tx1"/>
              </a:solidFill>
              <a:latin typeface="XCCW Joined 4a" panose="03050602040000000000" pitchFamily="66" charset="0"/>
            </a:endParaRPr>
          </a:p>
        </p:txBody>
      </p:sp>
      <p:pic>
        <p:nvPicPr>
          <p:cNvPr id="11268" name="Picture 2" descr="Fruits And Vegetables Clipart Vegetable Clipart At - Cartoon Fruit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67890" y="272256"/>
            <a:ext cx="900112" cy="94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10"/>
          <p:cNvSpPr>
            <a:spLocks noChangeArrowheads="1"/>
          </p:cNvSpPr>
          <p:nvPr/>
        </p:nvSpPr>
        <p:spPr bwMode="auto">
          <a:xfrm>
            <a:off x="308768" y="645410"/>
            <a:ext cx="15430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dirty="0">
                <a:solidFill>
                  <a:srgbClr val="FF0000"/>
                </a:solidFill>
                <a:latin typeface="XCCW Joined 4a" panose="03050602040000000000" pitchFamily="66" charset="0"/>
              </a:rPr>
              <a:t>ANSWERS</a:t>
            </a:r>
          </a:p>
        </p:txBody>
      </p:sp>
      <p:sp>
        <p:nvSpPr>
          <p:cNvPr id="14" name="TextBox 4"/>
          <p:cNvSpPr txBox="1">
            <a:spLocks noChangeArrowheads="1"/>
          </p:cNvSpPr>
          <p:nvPr/>
        </p:nvSpPr>
        <p:spPr bwMode="auto">
          <a:xfrm>
            <a:off x="-1100045" y="1107075"/>
            <a:ext cx="472598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Y3 </a:t>
            </a:r>
            <a:r>
              <a:rPr lang="en-GB" altLang="en-US" sz="2400" dirty="0" smtClean="0">
                <a:solidFill>
                  <a:schemeClr val="tx1"/>
                </a:solidFill>
                <a:latin typeface="XCCW Joined 4a" panose="03050602040000000000" pitchFamily="66" charset="0"/>
              </a:rPr>
              <a:t>English </a:t>
            </a:r>
          </a:p>
          <a:p>
            <a:pPr algn="ctr">
              <a:lnSpc>
                <a:spcPct val="100000"/>
              </a:lnSpc>
              <a:spcBef>
                <a:spcPct val="0"/>
              </a:spcBef>
              <a:buFontTx/>
              <a:buNone/>
            </a:pPr>
            <a:r>
              <a:rPr lang="en-GB" altLang="en-US" sz="2400" dirty="0" smtClean="0">
                <a:solidFill>
                  <a:schemeClr val="tx1"/>
                </a:solidFill>
                <a:latin typeface="XCCW Joined 4a" panose="03050602040000000000" pitchFamily="66" charset="0"/>
              </a:rPr>
              <a:t>5 </a:t>
            </a:r>
            <a:r>
              <a:rPr lang="en-GB" altLang="en-US" sz="2400" dirty="0">
                <a:solidFill>
                  <a:schemeClr val="tx1"/>
                </a:solidFill>
                <a:latin typeface="XCCW Joined 4a" panose="03050602040000000000" pitchFamily="66" charset="0"/>
              </a:rPr>
              <a:t>a day</a:t>
            </a:r>
          </a:p>
        </p:txBody>
      </p:sp>
      <p:pic>
        <p:nvPicPr>
          <p:cNvPr id="3" name="Picture 2"/>
          <p:cNvPicPr>
            <a:picLocks noChangeAspect="1"/>
          </p:cNvPicPr>
          <p:nvPr/>
        </p:nvPicPr>
        <p:blipFill>
          <a:blip r:embed="rId3"/>
          <a:stretch>
            <a:fillRect/>
          </a:stretch>
        </p:blipFill>
        <p:spPr>
          <a:xfrm>
            <a:off x="2447925" y="742950"/>
            <a:ext cx="7296150" cy="5372100"/>
          </a:xfrm>
          <a:prstGeom prst="rect">
            <a:avLst/>
          </a:prstGeom>
        </p:spPr>
      </p:pic>
    </p:spTree>
    <p:extLst>
      <p:ext uri="{BB962C8B-B14F-4D97-AF65-F5344CB8AC3E}">
        <p14:creationId xmlns:p14="http://schemas.microsoft.com/office/powerpoint/2010/main" val="1922583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Box 3"/>
          <p:cNvSpPr txBox="1">
            <a:spLocks noChangeArrowheads="1"/>
          </p:cNvSpPr>
          <p:nvPr/>
        </p:nvSpPr>
        <p:spPr bwMode="auto">
          <a:xfrm>
            <a:off x="-269966" y="179388"/>
            <a:ext cx="20447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Day </a:t>
            </a:r>
            <a:r>
              <a:rPr lang="en-GB" altLang="en-US" sz="2400" dirty="0" smtClean="0">
                <a:solidFill>
                  <a:schemeClr val="tx1"/>
                </a:solidFill>
                <a:latin typeface="XCCW Joined 4a" panose="03050602040000000000" pitchFamily="66" charset="0"/>
              </a:rPr>
              <a:t>2</a:t>
            </a:r>
            <a:endParaRPr lang="en-GB" altLang="en-US" sz="2400" dirty="0">
              <a:solidFill>
                <a:schemeClr val="tx1"/>
              </a:solidFill>
              <a:latin typeface="XCCW Joined 4a" panose="03050602040000000000" pitchFamily="66" charset="0"/>
            </a:endParaRPr>
          </a:p>
        </p:txBody>
      </p:sp>
      <p:sp>
        <p:nvSpPr>
          <p:cNvPr id="10243" name="TextBox 4"/>
          <p:cNvSpPr txBox="1">
            <a:spLocks noChangeArrowheads="1"/>
          </p:cNvSpPr>
          <p:nvPr/>
        </p:nvSpPr>
        <p:spPr bwMode="auto">
          <a:xfrm>
            <a:off x="3577408" y="179388"/>
            <a:ext cx="4724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Y3 English- 5 a day</a:t>
            </a:r>
          </a:p>
        </p:txBody>
      </p:sp>
      <p:pic>
        <p:nvPicPr>
          <p:cNvPr id="10244" name="Picture 2" descr="Fruits And Vegetables Clipart Vegetable Clipart At - Cartoon Fruit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67469" y="179388"/>
            <a:ext cx="1085850"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3"/>
          <a:stretch>
            <a:fillRect/>
          </a:stretch>
        </p:blipFill>
        <p:spPr>
          <a:xfrm>
            <a:off x="1774735" y="818607"/>
            <a:ext cx="8466546" cy="6039394"/>
          </a:xfrm>
          <a:prstGeom prst="rect">
            <a:avLst/>
          </a:prstGeom>
        </p:spPr>
      </p:pic>
    </p:spTree>
    <p:extLst>
      <p:ext uri="{BB962C8B-B14F-4D97-AF65-F5344CB8AC3E}">
        <p14:creationId xmlns:p14="http://schemas.microsoft.com/office/powerpoint/2010/main" val="41001425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Box 3"/>
          <p:cNvSpPr txBox="1">
            <a:spLocks noChangeArrowheads="1"/>
          </p:cNvSpPr>
          <p:nvPr/>
        </p:nvSpPr>
        <p:spPr bwMode="auto">
          <a:xfrm>
            <a:off x="-269966" y="179388"/>
            <a:ext cx="20447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Day </a:t>
            </a:r>
            <a:r>
              <a:rPr lang="en-GB" altLang="en-US" sz="2400" dirty="0" smtClean="0">
                <a:solidFill>
                  <a:schemeClr val="tx1"/>
                </a:solidFill>
                <a:latin typeface="XCCW Joined 4a" panose="03050602040000000000" pitchFamily="66" charset="0"/>
              </a:rPr>
              <a:t>2</a:t>
            </a:r>
            <a:endParaRPr lang="en-GB" altLang="en-US" sz="2400" dirty="0">
              <a:solidFill>
                <a:schemeClr val="tx1"/>
              </a:solidFill>
              <a:latin typeface="XCCW Joined 4a" panose="03050602040000000000" pitchFamily="66" charset="0"/>
            </a:endParaRPr>
          </a:p>
        </p:txBody>
      </p:sp>
      <p:sp>
        <p:nvSpPr>
          <p:cNvPr id="10243" name="TextBox 4"/>
          <p:cNvSpPr txBox="1">
            <a:spLocks noChangeArrowheads="1"/>
          </p:cNvSpPr>
          <p:nvPr/>
        </p:nvSpPr>
        <p:spPr bwMode="auto">
          <a:xfrm>
            <a:off x="3577408" y="179388"/>
            <a:ext cx="4724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Y3 English- 5 a day</a:t>
            </a:r>
          </a:p>
        </p:txBody>
      </p:sp>
      <p:pic>
        <p:nvPicPr>
          <p:cNvPr id="10244" name="Picture 2" descr="Fruits And Vegetables Clipart Vegetable Clipart At - Cartoon Fruit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67469" y="179388"/>
            <a:ext cx="1085850"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3"/>
          <a:stretch>
            <a:fillRect/>
          </a:stretch>
        </p:blipFill>
        <p:spPr>
          <a:xfrm>
            <a:off x="1694271" y="747713"/>
            <a:ext cx="8466546" cy="6039394"/>
          </a:xfrm>
          <a:prstGeom prst="rect">
            <a:avLst/>
          </a:prstGeom>
        </p:spPr>
      </p:pic>
      <p:sp>
        <p:nvSpPr>
          <p:cNvPr id="6" name="Rectangle 10"/>
          <p:cNvSpPr>
            <a:spLocks noChangeArrowheads="1"/>
          </p:cNvSpPr>
          <p:nvPr/>
        </p:nvSpPr>
        <p:spPr bwMode="auto">
          <a:xfrm>
            <a:off x="151221" y="747713"/>
            <a:ext cx="15430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dirty="0">
                <a:solidFill>
                  <a:srgbClr val="FF0000"/>
                </a:solidFill>
                <a:latin typeface="XCCW Joined 4a" panose="03050602040000000000" pitchFamily="66" charset="0"/>
              </a:rPr>
              <a:t>ANSWERS</a:t>
            </a:r>
          </a:p>
        </p:txBody>
      </p:sp>
      <p:cxnSp>
        <p:nvCxnSpPr>
          <p:cNvPr id="4" name="Straight Connector 3"/>
          <p:cNvCxnSpPr/>
          <p:nvPr/>
        </p:nvCxnSpPr>
        <p:spPr>
          <a:xfrm>
            <a:off x="4136571" y="4528457"/>
            <a:ext cx="792480" cy="870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4937759" y="4855029"/>
            <a:ext cx="792480" cy="870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4136571" y="5172891"/>
            <a:ext cx="20029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454434" y="5386251"/>
            <a:ext cx="792480" cy="870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2216331" y="5725886"/>
            <a:ext cx="640080" cy="1306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4937759" y="6077970"/>
            <a:ext cx="792480" cy="870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650377" y="6331131"/>
            <a:ext cx="496389" cy="870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3326673" y="6640285"/>
            <a:ext cx="792480" cy="870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606013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3"/>
          <p:cNvSpPr txBox="1">
            <a:spLocks noChangeArrowheads="1"/>
          </p:cNvSpPr>
          <p:nvPr/>
        </p:nvSpPr>
        <p:spPr bwMode="auto">
          <a:xfrm>
            <a:off x="-157411" y="211139"/>
            <a:ext cx="21605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Day 3 </a:t>
            </a:r>
            <a:endParaRPr lang="en-GB" altLang="en-US" sz="1600" dirty="0">
              <a:solidFill>
                <a:schemeClr val="tx1"/>
              </a:solidFill>
              <a:latin typeface="XCCW Joined 4a" panose="03050602040000000000" pitchFamily="66" charset="0"/>
            </a:endParaRPr>
          </a:p>
        </p:txBody>
      </p:sp>
      <p:pic>
        <p:nvPicPr>
          <p:cNvPr id="11268" name="Picture 2" descr="Fruits And Vegetables Clipart Vegetable Clipart At - Cartoon Fruit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54976" y="289196"/>
            <a:ext cx="900112" cy="94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a:stretch>
            <a:fillRect/>
          </a:stretch>
        </p:blipFill>
        <p:spPr>
          <a:xfrm>
            <a:off x="3386294" y="0"/>
            <a:ext cx="5152753" cy="2570848"/>
          </a:xfrm>
          <a:prstGeom prst="rect">
            <a:avLst/>
          </a:prstGeom>
        </p:spPr>
      </p:pic>
      <p:sp>
        <p:nvSpPr>
          <p:cNvPr id="8" name="TextBox 4"/>
          <p:cNvSpPr txBox="1">
            <a:spLocks noChangeArrowheads="1"/>
          </p:cNvSpPr>
          <p:nvPr/>
        </p:nvSpPr>
        <p:spPr bwMode="auto">
          <a:xfrm>
            <a:off x="-1100045" y="1107075"/>
            <a:ext cx="472598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Y3 </a:t>
            </a:r>
            <a:r>
              <a:rPr lang="en-GB" altLang="en-US" sz="2400" dirty="0" smtClean="0">
                <a:solidFill>
                  <a:schemeClr val="tx1"/>
                </a:solidFill>
                <a:latin typeface="XCCW Joined 4a" panose="03050602040000000000" pitchFamily="66" charset="0"/>
              </a:rPr>
              <a:t>English </a:t>
            </a:r>
          </a:p>
          <a:p>
            <a:pPr algn="ctr">
              <a:lnSpc>
                <a:spcPct val="100000"/>
              </a:lnSpc>
              <a:spcBef>
                <a:spcPct val="0"/>
              </a:spcBef>
              <a:buFontTx/>
              <a:buNone/>
            </a:pPr>
            <a:r>
              <a:rPr lang="en-GB" altLang="en-US" sz="2400" dirty="0" smtClean="0">
                <a:solidFill>
                  <a:schemeClr val="tx1"/>
                </a:solidFill>
                <a:latin typeface="XCCW Joined 4a" panose="03050602040000000000" pitchFamily="66" charset="0"/>
              </a:rPr>
              <a:t>5 </a:t>
            </a:r>
            <a:r>
              <a:rPr lang="en-GB" altLang="en-US" sz="2400" dirty="0">
                <a:solidFill>
                  <a:schemeClr val="tx1"/>
                </a:solidFill>
                <a:latin typeface="XCCW Joined 4a" panose="03050602040000000000" pitchFamily="66" charset="0"/>
              </a:rPr>
              <a:t>a day</a:t>
            </a:r>
          </a:p>
        </p:txBody>
      </p:sp>
      <p:pic>
        <p:nvPicPr>
          <p:cNvPr id="3" name="Picture 2"/>
          <p:cNvPicPr>
            <a:picLocks noChangeAspect="1"/>
          </p:cNvPicPr>
          <p:nvPr/>
        </p:nvPicPr>
        <p:blipFill>
          <a:blip r:embed="rId4"/>
          <a:stretch>
            <a:fillRect/>
          </a:stretch>
        </p:blipFill>
        <p:spPr>
          <a:xfrm>
            <a:off x="2116183" y="2521487"/>
            <a:ext cx="8003177" cy="4336513"/>
          </a:xfrm>
          <a:prstGeom prst="rect">
            <a:avLst/>
          </a:prstGeom>
        </p:spPr>
      </p:pic>
    </p:spTree>
    <p:extLst>
      <p:ext uri="{BB962C8B-B14F-4D97-AF65-F5344CB8AC3E}">
        <p14:creationId xmlns:p14="http://schemas.microsoft.com/office/powerpoint/2010/main" val="38165430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3"/>
          <p:cNvSpPr txBox="1">
            <a:spLocks noChangeArrowheads="1"/>
          </p:cNvSpPr>
          <p:nvPr/>
        </p:nvSpPr>
        <p:spPr bwMode="auto">
          <a:xfrm>
            <a:off x="182654" y="256926"/>
            <a:ext cx="21605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Day 3 </a:t>
            </a:r>
            <a:endParaRPr lang="en-GB" altLang="en-US" sz="1600" dirty="0">
              <a:solidFill>
                <a:schemeClr val="tx1"/>
              </a:solidFill>
              <a:latin typeface="XCCW Joined 4a" panose="03050602040000000000" pitchFamily="66" charset="0"/>
            </a:endParaRPr>
          </a:p>
        </p:txBody>
      </p:sp>
      <p:pic>
        <p:nvPicPr>
          <p:cNvPr id="11268" name="Picture 2" descr="Fruits And Vegetables Clipart Vegetable Clipart At - Cartoon Fruit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54976" y="289196"/>
            <a:ext cx="900112" cy="94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4"/>
          <p:cNvSpPr txBox="1">
            <a:spLocks noChangeArrowheads="1"/>
          </p:cNvSpPr>
          <p:nvPr/>
        </p:nvSpPr>
        <p:spPr bwMode="auto">
          <a:xfrm>
            <a:off x="-1100045" y="1107075"/>
            <a:ext cx="472598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Y3 </a:t>
            </a:r>
            <a:r>
              <a:rPr lang="en-GB" altLang="en-US" sz="2400" dirty="0" smtClean="0">
                <a:solidFill>
                  <a:schemeClr val="tx1"/>
                </a:solidFill>
                <a:latin typeface="XCCW Joined 4a" panose="03050602040000000000" pitchFamily="66" charset="0"/>
              </a:rPr>
              <a:t>English </a:t>
            </a:r>
          </a:p>
          <a:p>
            <a:pPr algn="ctr">
              <a:lnSpc>
                <a:spcPct val="100000"/>
              </a:lnSpc>
              <a:spcBef>
                <a:spcPct val="0"/>
              </a:spcBef>
              <a:buFontTx/>
              <a:buNone/>
            </a:pPr>
            <a:r>
              <a:rPr lang="en-GB" altLang="en-US" sz="2400" dirty="0" smtClean="0">
                <a:solidFill>
                  <a:schemeClr val="tx1"/>
                </a:solidFill>
                <a:latin typeface="XCCW Joined 4a" panose="03050602040000000000" pitchFamily="66" charset="0"/>
              </a:rPr>
              <a:t>5 </a:t>
            </a:r>
            <a:r>
              <a:rPr lang="en-GB" altLang="en-US" sz="2400" dirty="0">
                <a:solidFill>
                  <a:schemeClr val="tx1"/>
                </a:solidFill>
                <a:latin typeface="XCCW Joined 4a" panose="03050602040000000000" pitchFamily="66" charset="0"/>
              </a:rPr>
              <a:t>a day</a:t>
            </a:r>
          </a:p>
        </p:txBody>
      </p:sp>
      <p:pic>
        <p:nvPicPr>
          <p:cNvPr id="4" name="Picture 3"/>
          <p:cNvPicPr>
            <a:picLocks noChangeAspect="1"/>
          </p:cNvPicPr>
          <p:nvPr/>
        </p:nvPicPr>
        <p:blipFill>
          <a:blip r:embed="rId3"/>
          <a:stretch>
            <a:fillRect/>
          </a:stretch>
        </p:blipFill>
        <p:spPr>
          <a:xfrm>
            <a:off x="2951660" y="289196"/>
            <a:ext cx="6558099" cy="6471684"/>
          </a:xfrm>
          <a:prstGeom prst="rect">
            <a:avLst/>
          </a:prstGeom>
        </p:spPr>
      </p:pic>
      <p:sp>
        <p:nvSpPr>
          <p:cNvPr id="9" name="Rectangle 10"/>
          <p:cNvSpPr>
            <a:spLocks noChangeArrowheads="1"/>
          </p:cNvSpPr>
          <p:nvPr/>
        </p:nvSpPr>
        <p:spPr bwMode="auto">
          <a:xfrm>
            <a:off x="491423" y="718591"/>
            <a:ext cx="15430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dirty="0">
                <a:solidFill>
                  <a:srgbClr val="FF0000"/>
                </a:solidFill>
                <a:latin typeface="XCCW Joined 4a" panose="03050602040000000000" pitchFamily="66" charset="0"/>
              </a:rPr>
              <a:t>ANSWERS</a:t>
            </a:r>
          </a:p>
        </p:txBody>
      </p:sp>
    </p:spTree>
    <p:extLst>
      <p:ext uri="{BB962C8B-B14F-4D97-AF65-F5344CB8AC3E}">
        <p14:creationId xmlns:p14="http://schemas.microsoft.com/office/powerpoint/2010/main" val="17482891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3"/>
          <p:cNvSpPr txBox="1">
            <a:spLocks noChangeArrowheads="1"/>
          </p:cNvSpPr>
          <p:nvPr/>
        </p:nvSpPr>
        <p:spPr bwMode="auto">
          <a:xfrm>
            <a:off x="62831" y="353702"/>
            <a:ext cx="21605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smtClean="0">
                <a:solidFill>
                  <a:schemeClr val="tx1"/>
                </a:solidFill>
                <a:latin typeface="XCCW Joined 4a" panose="03050602040000000000" pitchFamily="66" charset="0"/>
              </a:rPr>
              <a:t>Day 4  </a:t>
            </a:r>
            <a:endParaRPr lang="en-GB" altLang="en-US" sz="1600" dirty="0">
              <a:solidFill>
                <a:schemeClr val="tx1"/>
              </a:solidFill>
              <a:latin typeface="XCCW Joined 4a" panose="03050602040000000000" pitchFamily="66" charset="0"/>
            </a:endParaRPr>
          </a:p>
        </p:txBody>
      </p:sp>
      <p:pic>
        <p:nvPicPr>
          <p:cNvPr id="11268" name="Picture 2" descr="Fruits And Vegetables Clipart Vegetable Clipart At - Cartoon Fruit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54976" y="289196"/>
            <a:ext cx="900112" cy="94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4"/>
          <p:cNvSpPr txBox="1">
            <a:spLocks noChangeArrowheads="1"/>
          </p:cNvSpPr>
          <p:nvPr/>
        </p:nvSpPr>
        <p:spPr bwMode="auto">
          <a:xfrm>
            <a:off x="-1100045" y="1107075"/>
            <a:ext cx="472598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Y3 </a:t>
            </a:r>
            <a:r>
              <a:rPr lang="en-GB" altLang="en-US" sz="2400" dirty="0" smtClean="0">
                <a:solidFill>
                  <a:schemeClr val="tx1"/>
                </a:solidFill>
                <a:latin typeface="XCCW Joined 4a" panose="03050602040000000000" pitchFamily="66" charset="0"/>
              </a:rPr>
              <a:t>English </a:t>
            </a:r>
          </a:p>
          <a:p>
            <a:pPr algn="ctr">
              <a:lnSpc>
                <a:spcPct val="100000"/>
              </a:lnSpc>
              <a:spcBef>
                <a:spcPct val="0"/>
              </a:spcBef>
              <a:buFontTx/>
              <a:buNone/>
            </a:pPr>
            <a:r>
              <a:rPr lang="en-GB" altLang="en-US" sz="2400" dirty="0" smtClean="0">
                <a:solidFill>
                  <a:schemeClr val="tx1"/>
                </a:solidFill>
                <a:latin typeface="XCCW Joined 4a" panose="03050602040000000000" pitchFamily="66" charset="0"/>
              </a:rPr>
              <a:t>5 </a:t>
            </a:r>
            <a:r>
              <a:rPr lang="en-GB" altLang="en-US" sz="2400" dirty="0">
                <a:solidFill>
                  <a:schemeClr val="tx1"/>
                </a:solidFill>
                <a:latin typeface="XCCW Joined 4a" panose="03050602040000000000" pitchFamily="66" charset="0"/>
              </a:rPr>
              <a:t>a day</a:t>
            </a:r>
          </a:p>
        </p:txBody>
      </p:sp>
      <p:sp>
        <p:nvSpPr>
          <p:cNvPr id="4" name="Rectangle 3"/>
          <p:cNvSpPr/>
          <p:nvPr/>
        </p:nvSpPr>
        <p:spPr>
          <a:xfrm>
            <a:off x="3652275" y="4539783"/>
            <a:ext cx="6096000" cy="646331"/>
          </a:xfrm>
          <a:prstGeom prst="rect">
            <a:avLst/>
          </a:prstGeom>
        </p:spPr>
        <p:txBody>
          <a:bodyPr>
            <a:spAutoFit/>
          </a:bodyPr>
          <a:lstStyle/>
          <a:p>
            <a:r>
              <a:rPr lang="en-GB" dirty="0">
                <a:hlinkClick r:id="rId3"/>
              </a:rPr>
              <a:t>https://www.bbc.co.uk/teach/supermovers/ks2-english-inverted-commas-with-mr-smith/z62rhbk</a:t>
            </a:r>
            <a:endParaRPr lang="en-GB" dirty="0"/>
          </a:p>
        </p:txBody>
      </p:sp>
      <p:sp>
        <p:nvSpPr>
          <p:cNvPr id="5" name="TextBox 4"/>
          <p:cNvSpPr txBox="1"/>
          <p:nvPr/>
        </p:nvSpPr>
        <p:spPr>
          <a:xfrm>
            <a:off x="4023359" y="975360"/>
            <a:ext cx="4835683" cy="646331"/>
          </a:xfrm>
          <a:prstGeom prst="rect">
            <a:avLst/>
          </a:prstGeom>
          <a:noFill/>
        </p:spPr>
        <p:txBody>
          <a:bodyPr wrap="none" rtlCol="0">
            <a:spAutoFit/>
          </a:bodyPr>
          <a:lstStyle/>
          <a:p>
            <a:r>
              <a:rPr lang="en-GB" dirty="0" smtClean="0"/>
              <a:t>Watch the following video on inverted commas.</a:t>
            </a:r>
          </a:p>
          <a:p>
            <a:r>
              <a:rPr lang="en-GB" dirty="0" smtClean="0"/>
              <a:t>Click on the picture or use the link at the bottom.</a:t>
            </a:r>
            <a:endParaRPr lang="en-GB" dirty="0"/>
          </a:p>
        </p:txBody>
      </p:sp>
      <p:pic>
        <p:nvPicPr>
          <p:cNvPr id="6" name="Picture 5">
            <a:hlinkClick r:id="rId3"/>
          </p:cNvPr>
          <p:cNvPicPr>
            <a:picLocks noChangeAspect="1"/>
          </p:cNvPicPr>
          <p:nvPr/>
        </p:nvPicPr>
        <p:blipFill>
          <a:blip r:embed="rId4"/>
          <a:stretch>
            <a:fillRect/>
          </a:stretch>
        </p:blipFill>
        <p:spPr>
          <a:xfrm>
            <a:off x="2904564" y="2397118"/>
            <a:ext cx="7332009" cy="2142665"/>
          </a:xfrm>
          <a:prstGeom prst="rect">
            <a:avLst/>
          </a:prstGeom>
        </p:spPr>
      </p:pic>
      <p:sp>
        <p:nvSpPr>
          <p:cNvPr id="7" name="TextBox 6"/>
          <p:cNvSpPr txBox="1"/>
          <p:nvPr/>
        </p:nvSpPr>
        <p:spPr>
          <a:xfrm>
            <a:off x="4148865" y="5450541"/>
            <a:ext cx="4324454" cy="369332"/>
          </a:xfrm>
          <a:prstGeom prst="rect">
            <a:avLst/>
          </a:prstGeom>
          <a:noFill/>
        </p:spPr>
        <p:txBody>
          <a:bodyPr wrap="none" rtlCol="0">
            <a:spAutoFit/>
          </a:bodyPr>
          <a:lstStyle/>
          <a:p>
            <a:r>
              <a:rPr lang="en-GB" dirty="0" smtClean="0"/>
              <a:t>Google search = Super Moves Speech Marks</a:t>
            </a:r>
          </a:p>
        </p:txBody>
      </p:sp>
      <p:pic>
        <p:nvPicPr>
          <p:cNvPr id="9" name="Picture 8"/>
          <p:cNvPicPr>
            <a:picLocks noChangeAspect="1"/>
          </p:cNvPicPr>
          <p:nvPr/>
        </p:nvPicPr>
        <p:blipFill>
          <a:blip r:embed="rId5"/>
          <a:stretch>
            <a:fillRect/>
          </a:stretch>
        </p:blipFill>
        <p:spPr>
          <a:xfrm>
            <a:off x="4010583" y="5909440"/>
            <a:ext cx="5119970" cy="878851"/>
          </a:xfrm>
          <a:prstGeom prst="rect">
            <a:avLst/>
          </a:prstGeom>
        </p:spPr>
      </p:pic>
    </p:spTree>
    <p:extLst>
      <p:ext uri="{BB962C8B-B14F-4D97-AF65-F5344CB8AC3E}">
        <p14:creationId xmlns:p14="http://schemas.microsoft.com/office/powerpoint/2010/main" val="6966294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3"/>
          <p:cNvSpPr txBox="1">
            <a:spLocks noChangeArrowheads="1"/>
          </p:cNvSpPr>
          <p:nvPr/>
        </p:nvSpPr>
        <p:spPr bwMode="auto">
          <a:xfrm>
            <a:off x="62831" y="353702"/>
            <a:ext cx="21605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smtClean="0">
                <a:solidFill>
                  <a:schemeClr val="tx1"/>
                </a:solidFill>
                <a:latin typeface="XCCW Joined 4a" panose="03050602040000000000" pitchFamily="66" charset="0"/>
              </a:rPr>
              <a:t>Day 5  </a:t>
            </a:r>
            <a:endParaRPr lang="en-GB" altLang="en-US" sz="1600" dirty="0">
              <a:solidFill>
                <a:schemeClr val="tx1"/>
              </a:solidFill>
              <a:latin typeface="XCCW Joined 4a" panose="03050602040000000000" pitchFamily="66" charset="0"/>
            </a:endParaRPr>
          </a:p>
        </p:txBody>
      </p:sp>
      <p:pic>
        <p:nvPicPr>
          <p:cNvPr id="11268" name="Picture 2" descr="Fruits And Vegetables Clipart Vegetable Clipart At - Cartoon Fruit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54976" y="289196"/>
            <a:ext cx="900112" cy="94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4"/>
          <p:cNvSpPr txBox="1">
            <a:spLocks noChangeArrowheads="1"/>
          </p:cNvSpPr>
          <p:nvPr/>
        </p:nvSpPr>
        <p:spPr bwMode="auto">
          <a:xfrm>
            <a:off x="-1100045" y="1107075"/>
            <a:ext cx="472598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Y3 </a:t>
            </a:r>
            <a:r>
              <a:rPr lang="en-GB" altLang="en-US" sz="2400" dirty="0" smtClean="0">
                <a:solidFill>
                  <a:schemeClr val="tx1"/>
                </a:solidFill>
                <a:latin typeface="XCCW Joined 4a" panose="03050602040000000000" pitchFamily="66" charset="0"/>
              </a:rPr>
              <a:t>English </a:t>
            </a:r>
          </a:p>
          <a:p>
            <a:pPr algn="ctr">
              <a:lnSpc>
                <a:spcPct val="100000"/>
              </a:lnSpc>
              <a:spcBef>
                <a:spcPct val="0"/>
              </a:spcBef>
              <a:buFontTx/>
              <a:buNone/>
            </a:pPr>
            <a:r>
              <a:rPr lang="en-GB" altLang="en-US" sz="2400" dirty="0" smtClean="0">
                <a:solidFill>
                  <a:schemeClr val="tx1"/>
                </a:solidFill>
                <a:latin typeface="XCCW Joined 4a" panose="03050602040000000000" pitchFamily="66" charset="0"/>
              </a:rPr>
              <a:t>5 </a:t>
            </a:r>
            <a:r>
              <a:rPr lang="en-GB" altLang="en-US" sz="2400" dirty="0">
                <a:solidFill>
                  <a:schemeClr val="tx1"/>
                </a:solidFill>
                <a:latin typeface="XCCW Joined 4a" panose="03050602040000000000" pitchFamily="66" charset="0"/>
              </a:rPr>
              <a:t>a day</a:t>
            </a:r>
          </a:p>
        </p:txBody>
      </p:sp>
      <p:pic>
        <p:nvPicPr>
          <p:cNvPr id="2" name="Picture 1"/>
          <p:cNvPicPr>
            <a:picLocks noChangeAspect="1"/>
          </p:cNvPicPr>
          <p:nvPr/>
        </p:nvPicPr>
        <p:blipFill>
          <a:blip r:embed="rId3"/>
          <a:stretch>
            <a:fillRect/>
          </a:stretch>
        </p:blipFill>
        <p:spPr>
          <a:xfrm>
            <a:off x="2967683" y="584534"/>
            <a:ext cx="6986502" cy="5477715"/>
          </a:xfrm>
          <a:prstGeom prst="rect">
            <a:avLst/>
          </a:prstGeom>
        </p:spPr>
      </p:pic>
      <p:sp>
        <p:nvSpPr>
          <p:cNvPr id="3" name="TextBox 2"/>
          <p:cNvSpPr txBox="1"/>
          <p:nvPr/>
        </p:nvSpPr>
        <p:spPr>
          <a:xfrm rot="19873006">
            <a:off x="6574112" y="2938670"/>
            <a:ext cx="2367956" cy="769441"/>
          </a:xfrm>
          <a:prstGeom prst="rect">
            <a:avLst/>
          </a:prstGeom>
          <a:noFill/>
        </p:spPr>
        <p:txBody>
          <a:bodyPr wrap="none" rtlCol="0">
            <a:spAutoFit/>
          </a:bodyPr>
          <a:lstStyle/>
          <a:p>
            <a:r>
              <a:rPr lang="en-GB" sz="4400" dirty="0" smtClean="0"/>
              <a:t>EXAMPLE</a:t>
            </a:r>
            <a:endParaRPr lang="en-GB" sz="4400" dirty="0"/>
          </a:p>
        </p:txBody>
      </p:sp>
    </p:spTree>
    <p:extLst>
      <p:ext uri="{BB962C8B-B14F-4D97-AF65-F5344CB8AC3E}">
        <p14:creationId xmlns:p14="http://schemas.microsoft.com/office/powerpoint/2010/main" val="37806366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3"/>
          <p:cNvSpPr txBox="1">
            <a:spLocks noChangeArrowheads="1"/>
          </p:cNvSpPr>
          <p:nvPr/>
        </p:nvSpPr>
        <p:spPr bwMode="auto">
          <a:xfrm>
            <a:off x="62831" y="353702"/>
            <a:ext cx="21605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smtClean="0">
                <a:solidFill>
                  <a:schemeClr val="tx1"/>
                </a:solidFill>
                <a:latin typeface="XCCW Joined 4a" panose="03050602040000000000" pitchFamily="66" charset="0"/>
              </a:rPr>
              <a:t>Day 5  </a:t>
            </a:r>
            <a:endParaRPr lang="en-GB" altLang="en-US" sz="1600" dirty="0">
              <a:solidFill>
                <a:schemeClr val="tx1"/>
              </a:solidFill>
              <a:latin typeface="XCCW Joined 4a" panose="03050602040000000000" pitchFamily="66" charset="0"/>
            </a:endParaRPr>
          </a:p>
        </p:txBody>
      </p:sp>
      <p:pic>
        <p:nvPicPr>
          <p:cNvPr id="11268" name="Picture 2" descr="Fruits And Vegetables Clipart Vegetable Clipart At - Cartoon Fruit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54976" y="289196"/>
            <a:ext cx="900112" cy="94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4"/>
          <p:cNvSpPr txBox="1">
            <a:spLocks noChangeArrowheads="1"/>
          </p:cNvSpPr>
          <p:nvPr/>
        </p:nvSpPr>
        <p:spPr bwMode="auto">
          <a:xfrm>
            <a:off x="-1100045" y="1107075"/>
            <a:ext cx="472598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Y3 </a:t>
            </a:r>
            <a:r>
              <a:rPr lang="en-GB" altLang="en-US" sz="2400" dirty="0" smtClean="0">
                <a:solidFill>
                  <a:schemeClr val="tx1"/>
                </a:solidFill>
                <a:latin typeface="XCCW Joined 4a" panose="03050602040000000000" pitchFamily="66" charset="0"/>
              </a:rPr>
              <a:t>English </a:t>
            </a:r>
          </a:p>
          <a:p>
            <a:pPr algn="ctr">
              <a:lnSpc>
                <a:spcPct val="100000"/>
              </a:lnSpc>
              <a:spcBef>
                <a:spcPct val="0"/>
              </a:spcBef>
              <a:buFontTx/>
              <a:buNone/>
            </a:pPr>
            <a:r>
              <a:rPr lang="en-GB" altLang="en-US" sz="2400" dirty="0" smtClean="0">
                <a:solidFill>
                  <a:schemeClr val="tx1"/>
                </a:solidFill>
                <a:latin typeface="XCCW Joined 4a" panose="03050602040000000000" pitchFamily="66" charset="0"/>
              </a:rPr>
              <a:t>5 </a:t>
            </a:r>
            <a:r>
              <a:rPr lang="en-GB" altLang="en-US" sz="2400" dirty="0">
                <a:solidFill>
                  <a:schemeClr val="tx1"/>
                </a:solidFill>
                <a:latin typeface="XCCW Joined 4a" panose="03050602040000000000" pitchFamily="66" charset="0"/>
              </a:rPr>
              <a:t>a day</a:t>
            </a:r>
          </a:p>
        </p:txBody>
      </p:sp>
      <p:pic>
        <p:nvPicPr>
          <p:cNvPr id="4" name="Picture 3"/>
          <p:cNvPicPr>
            <a:picLocks noChangeAspect="1"/>
          </p:cNvPicPr>
          <p:nvPr/>
        </p:nvPicPr>
        <p:blipFill>
          <a:blip r:embed="rId3"/>
          <a:stretch>
            <a:fillRect/>
          </a:stretch>
        </p:blipFill>
        <p:spPr>
          <a:xfrm>
            <a:off x="3468596" y="353702"/>
            <a:ext cx="5361895" cy="2659598"/>
          </a:xfrm>
          <a:prstGeom prst="rect">
            <a:avLst/>
          </a:prstGeom>
        </p:spPr>
      </p:pic>
      <p:pic>
        <p:nvPicPr>
          <p:cNvPr id="5" name="Picture 4"/>
          <p:cNvPicPr>
            <a:picLocks noChangeAspect="1"/>
          </p:cNvPicPr>
          <p:nvPr/>
        </p:nvPicPr>
        <p:blipFill>
          <a:blip r:embed="rId4"/>
          <a:stretch>
            <a:fillRect/>
          </a:stretch>
        </p:blipFill>
        <p:spPr>
          <a:xfrm>
            <a:off x="414304" y="3766673"/>
            <a:ext cx="5914165" cy="2508068"/>
          </a:xfrm>
          <a:prstGeom prst="rect">
            <a:avLst/>
          </a:prstGeom>
        </p:spPr>
      </p:pic>
      <p:pic>
        <p:nvPicPr>
          <p:cNvPr id="6" name="Picture 5"/>
          <p:cNvPicPr>
            <a:picLocks noChangeAspect="1"/>
          </p:cNvPicPr>
          <p:nvPr/>
        </p:nvPicPr>
        <p:blipFill>
          <a:blip r:embed="rId5"/>
          <a:stretch>
            <a:fillRect/>
          </a:stretch>
        </p:blipFill>
        <p:spPr>
          <a:xfrm>
            <a:off x="6459563" y="3666309"/>
            <a:ext cx="5499074" cy="2772455"/>
          </a:xfrm>
          <a:prstGeom prst="rect">
            <a:avLst/>
          </a:prstGeom>
        </p:spPr>
      </p:pic>
    </p:spTree>
    <p:extLst>
      <p:ext uri="{BB962C8B-B14F-4D97-AF65-F5344CB8AC3E}">
        <p14:creationId xmlns:p14="http://schemas.microsoft.com/office/powerpoint/2010/main" val="22034529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3"/>
          <p:cNvSpPr txBox="1">
            <a:spLocks noChangeArrowheads="1"/>
          </p:cNvSpPr>
          <p:nvPr/>
        </p:nvSpPr>
        <p:spPr bwMode="auto">
          <a:xfrm>
            <a:off x="62831" y="353702"/>
            <a:ext cx="21605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smtClean="0">
                <a:solidFill>
                  <a:schemeClr val="tx1"/>
                </a:solidFill>
                <a:latin typeface="XCCW Joined 4a" panose="03050602040000000000" pitchFamily="66" charset="0"/>
              </a:rPr>
              <a:t>Day 5  </a:t>
            </a:r>
            <a:endParaRPr lang="en-GB" altLang="en-US" sz="1600" dirty="0">
              <a:solidFill>
                <a:schemeClr val="tx1"/>
              </a:solidFill>
              <a:latin typeface="XCCW Joined 4a" panose="03050602040000000000" pitchFamily="66" charset="0"/>
            </a:endParaRPr>
          </a:p>
        </p:txBody>
      </p:sp>
      <p:pic>
        <p:nvPicPr>
          <p:cNvPr id="11268" name="Picture 2" descr="Fruits And Vegetables Clipart Vegetable Clipart At - Cartoon Fruit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54976" y="289196"/>
            <a:ext cx="900112" cy="94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4"/>
          <p:cNvSpPr txBox="1">
            <a:spLocks noChangeArrowheads="1"/>
          </p:cNvSpPr>
          <p:nvPr/>
        </p:nvSpPr>
        <p:spPr bwMode="auto">
          <a:xfrm>
            <a:off x="-1018883" y="1812729"/>
            <a:ext cx="472598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dirty="0">
                <a:solidFill>
                  <a:schemeClr val="tx1"/>
                </a:solidFill>
                <a:latin typeface="XCCW Joined 4a" panose="03050602040000000000" pitchFamily="66" charset="0"/>
              </a:rPr>
              <a:t>Y3 </a:t>
            </a:r>
            <a:r>
              <a:rPr lang="en-GB" altLang="en-US" sz="2400" dirty="0" smtClean="0">
                <a:solidFill>
                  <a:schemeClr val="tx1"/>
                </a:solidFill>
                <a:latin typeface="XCCW Joined 4a" panose="03050602040000000000" pitchFamily="66" charset="0"/>
              </a:rPr>
              <a:t>English </a:t>
            </a:r>
          </a:p>
          <a:p>
            <a:pPr algn="ctr">
              <a:lnSpc>
                <a:spcPct val="100000"/>
              </a:lnSpc>
              <a:spcBef>
                <a:spcPct val="0"/>
              </a:spcBef>
              <a:buFontTx/>
              <a:buNone/>
            </a:pPr>
            <a:r>
              <a:rPr lang="en-GB" altLang="en-US" sz="2400" dirty="0" smtClean="0">
                <a:solidFill>
                  <a:schemeClr val="tx1"/>
                </a:solidFill>
                <a:latin typeface="XCCW Joined 4a" panose="03050602040000000000" pitchFamily="66" charset="0"/>
              </a:rPr>
              <a:t>5 </a:t>
            </a:r>
            <a:r>
              <a:rPr lang="en-GB" altLang="en-US" sz="2400" dirty="0">
                <a:solidFill>
                  <a:schemeClr val="tx1"/>
                </a:solidFill>
                <a:latin typeface="XCCW Joined 4a" panose="03050602040000000000" pitchFamily="66" charset="0"/>
              </a:rPr>
              <a:t>a day</a:t>
            </a:r>
          </a:p>
        </p:txBody>
      </p:sp>
      <p:pic>
        <p:nvPicPr>
          <p:cNvPr id="4" name="Picture 3"/>
          <p:cNvPicPr>
            <a:picLocks noChangeAspect="1"/>
          </p:cNvPicPr>
          <p:nvPr/>
        </p:nvPicPr>
        <p:blipFill>
          <a:blip r:embed="rId3"/>
          <a:stretch>
            <a:fillRect/>
          </a:stretch>
        </p:blipFill>
        <p:spPr>
          <a:xfrm>
            <a:off x="3468596" y="353702"/>
            <a:ext cx="5361895" cy="2659598"/>
          </a:xfrm>
          <a:prstGeom prst="rect">
            <a:avLst/>
          </a:prstGeom>
        </p:spPr>
      </p:pic>
      <p:pic>
        <p:nvPicPr>
          <p:cNvPr id="5" name="Picture 4"/>
          <p:cNvPicPr>
            <a:picLocks noChangeAspect="1"/>
          </p:cNvPicPr>
          <p:nvPr/>
        </p:nvPicPr>
        <p:blipFill>
          <a:blip r:embed="rId4"/>
          <a:stretch>
            <a:fillRect/>
          </a:stretch>
        </p:blipFill>
        <p:spPr>
          <a:xfrm>
            <a:off x="414304" y="3766673"/>
            <a:ext cx="5914165" cy="2508068"/>
          </a:xfrm>
          <a:prstGeom prst="rect">
            <a:avLst/>
          </a:prstGeom>
        </p:spPr>
      </p:pic>
      <p:pic>
        <p:nvPicPr>
          <p:cNvPr id="6" name="Picture 5"/>
          <p:cNvPicPr>
            <a:picLocks noChangeAspect="1"/>
          </p:cNvPicPr>
          <p:nvPr/>
        </p:nvPicPr>
        <p:blipFill>
          <a:blip r:embed="rId5"/>
          <a:stretch>
            <a:fillRect/>
          </a:stretch>
        </p:blipFill>
        <p:spPr>
          <a:xfrm>
            <a:off x="6459563" y="3666309"/>
            <a:ext cx="5499074" cy="2772455"/>
          </a:xfrm>
          <a:prstGeom prst="rect">
            <a:avLst/>
          </a:prstGeom>
        </p:spPr>
      </p:pic>
      <p:sp>
        <p:nvSpPr>
          <p:cNvPr id="9" name="Rectangle 10"/>
          <p:cNvSpPr>
            <a:spLocks noChangeArrowheads="1"/>
          </p:cNvSpPr>
          <p:nvPr/>
        </p:nvSpPr>
        <p:spPr bwMode="auto">
          <a:xfrm>
            <a:off x="220428" y="862845"/>
            <a:ext cx="462338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nSpc>
                <a:spcPct val="100000"/>
              </a:lnSpc>
              <a:spcBef>
                <a:spcPct val="0"/>
              </a:spcBef>
              <a:buFontTx/>
              <a:buNone/>
            </a:pPr>
            <a:r>
              <a:rPr lang="en-GB" altLang="en-US" dirty="0" smtClean="0">
                <a:solidFill>
                  <a:srgbClr val="FF0000"/>
                </a:solidFill>
                <a:latin typeface="XCCW Joined 4a" panose="03050602040000000000" pitchFamily="66" charset="0"/>
              </a:rPr>
              <a:t>ANSWERS </a:t>
            </a:r>
          </a:p>
          <a:p>
            <a:pPr algn="ctr">
              <a:lnSpc>
                <a:spcPct val="100000"/>
              </a:lnSpc>
              <a:spcBef>
                <a:spcPct val="0"/>
              </a:spcBef>
              <a:buFontTx/>
              <a:buNone/>
            </a:pPr>
            <a:r>
              <a:rPr lang="en-GB" altLang="en-US" dirty="0" smtClean="0">
                <a:solidFill>
                  <a:srgbClr val="FF0000"/>
                </a:solidFill>
                <a:latin typeface="XCCW Joined 4a" panose="03050602040000000000" pitchFamily="66" charset="0"/>
              </a:rPr>
              <a:t>(synonyms for said may differ)</a:t>
            </a:r>
            <a:endParaRPr lang="en-GB" altLang="en-US" dirty="0">
              <a:solidFill>
                <a:srgbClr val="FF0000"/>
              </a:solidFill>
              <a:latin typeface="XCCW Joined 4a" panose="03050602040000000000" pitchFamily="66" charset="0"/>
            </a:endParaRPr>
          </a:p>
        </p:txBody>
      </p:sp>
      <p:sp>
        <p:nvSpPr>
          <p:cNvPr id="2" name="TextBox 1"/>
          <p:cNvSpPr txBox="1"/>
          <p:nvPr/>
        </p:nvSpPr>
        <p:spPr>
          <a:xfrm>
            <a:off x="3213464" y="1853094"/>
            <a:ext cx="4519748" cy="923330"/>
          </a:xfrm>
          <a:prstGeom prst="rect">
            <a:avLst/>
          </a:prstGeom>
          <a:solidFill>
            <a:schemeClr val="bg1"/>
          </a:solidFill>
        </p:spPr>
        <p:txBody>
          <a:bodyPr wrap="square" rtlCol="0">
            <a:spAutoFit/>
          </a:bodyPr>
          <a:lstStyle/>
          <a:p>
            <a:r>
              <a:rPr lang="en-GB" u="sng" dirty="0" smtClean="0">
                <a:latin typeface="XCCW Joined 4a" panose="03050602040000000000" pitchFamily="66" charset="0"/>
              </a:rPr>
              <a:t>“Hold on tight! I’ll save you! I will protect the castle from the dragon!” roared the knight.</a:t>
            </a:r>
            <a:endParaRPr lang="en-GB" u="sng" dirty="0">
              <a:latin typeface="XCCW Joined 4a" panose="03050602040000000000" pitchFamily="66" charset="0"/>
            </a:endParaRPr>
          </a:p>
        </p:txBody>
      </p:sp>
      <p:sp>
        <p:nvSpPr>
          <p:cNvPr id="10" name="TextBox 9"/>
          <p:cNvSpPr txBox="1"/>
          <p:nvPr/>
        </p:nvSpPr>
        <p:spPr>
          <a:xfrm>
            <a:off x="2695305" y="5212149"/>
            <a:ext cx="3557450" cy="1200329"/>
          </a:xfrm>
          <a:prstGeom prst="rect">
            <a:avLst/>
          </a:prstGeom>
          <a:solidFill>
            <a:schemeClr val="bg1"/>
          </a:solidFill>
        </p:spPr>
        <p:txBody>
          <a:bodyPr wrap="square" rtlCol="0">
            <a:spAutoFit/>
          </a:bodyPr>
          <a:lstStyle/>
          <a:p>
            <a:r>
              <a:rPr lang="en-GB" u="sng" dirty="0" smtClean="0">
                <a:latin typeface="XCCW Joined 4a" panose="03050602040000000000" pitchFamily="66" charset="0"/>
              </a:rPr>
              <a:t>“I wonder what treasures I’ll find in the sunken ship?” questioned the mermaid.</a:t>
            </a:r>
            <a:endParaRPr lang="en-GB" u="sng" dirty="0">
              <a:latin typeface="XCCW Joined 4a" panose="03050602040000000000" pitchFamily="66" charset="0"/>
            </a:endParaRPr>
          </a:p>
        </p:txBody>
      </p:sp>
      <p:sp>
        <p:nvSpPr>
          <p:cNvPr id="11" name="TextBox 10"/>
          <p:cNvSpPr txBox="1"/>
          <p:nvPr/>
        </p:nvSpPr>
        <p:spPr>
          <a:xfrm>
            <a:off x="6383849" y="5122204"/>
            <a:ext cx="3900974" cy="923330"/>
          </a:xfrm>
          <a:prstGeom prst="rect">
            <a:avLst/>
          </a:prstGeom>
          <a:solidFill>
            <a:schemeClr val="bg1"/>
          </a:solidFill>
        </p:spPr>
        <p:txBody>
          <a:bodyPr wrap="square" rtlCol="0">
            <a:spAutoFit/>
          </a:bodyPr>
          <a:lstStyle/>
          <a:p>
            <a:r>
              <a:rPr lang="en-GB" u="sng" dirty="0" smtClean="0">
                <a:latin typeface="XCCW Joined 4a" panose="03050602040000000000" pitchFamily="66" charset="0"/>
              </a:rPr>
              <a:t>The waitress arrived at the table and asked, “Are you ready to order?”</a:t>
            </a:r>
            <a:endParaRPr lang="en-GB" u="sng" dirty="0">
              <a:latin typeface="XCCW Joined 4a" panose="03050602040000000000" pitchFamily="66" charset="0"/>
            </a:endParaRPr>
          </a:p>
        </p:txBody>
      </p:sp>
    </p:spTree>
    <p:extLst>
      <p:ext uri="{BB962C8B-B14F-4D97-AF65-F5344CB8AC3E}">
        <p14:creationId xmlns:p14="http://schemas.microsoft.com/office/powerpoint/2010/main" val="5828035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2488702" y="559299"/>
            <a:ext cx="6698842"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4000" b="1" u="sng" dirty="0">
                <a:solidFill>
                  <a:schemeClr val="tx1"/>
                </a:solidFill>
              </a:rPr>
              <a:t>Year 3</a:t>
            </a:r>
          </a:p>
          <a:p>
            <a:pPr algn="ctr">
              <a:lnSpc>
                <a:spcPct val="100000"/>
              </a:lnSpc>
              <a:spcBef>
                <a:spcPct val="0"/>
              </a:spcBef>
              <a:buFontTx/>
              <a:buNone/>
            </a:pPr>
            <a:r>
              <a:rPr lang="en-GB" altLang="en-US" sz="4000" b="1" u="sng" dirty="0" smtClean="0">
                <a:solidFill>
                  <a:schemeClr val="tx1"/>
                </a:solidFill>
              </a:rPr>
              <a:t>Writing in paragraphs</a:t>
            </a:r>
          </a:p>
          <a:p>
            <a:pPr algn="ctr">
              <a:lnSpc>
                <a:spcPct val="100000"/>
              </a:lnSpc>
              <a:spcBef>
                <a:spcPct val="0"/>
              </a:spcBef>
              <a:buFontTx/>
              <a:buNone/>
            </a:pPr>
            <a:r>
              <a:rPr lang="en-GB" altLang="en-US" sz="4000" b="1" u="sng" dirty="0" smtClean="0">
                <a:solidFill>
                  <a:schemeClr val="tx1"/>
                </a:solidFill>
              </a:rPr>
              <a:t>Part 2!</a:t>
            </a:r>
            <a:endParaRPr lang="en-GB" altLang="en-US" sz="4000" b="1" u="sng" dirty="0">
              <a:solidFill>
                <a:schemeClr val="tx1"/>
              </a:solidFill>
            </a:endParaRPr>
          </a:p>
          <a:p>
            <a:pPr>
              <a:lnSpc>
                <a:spcPct val="100000"/>
              </a:lnSpc>
              <a:spcBef>
                <a:spcPct val="0"/>
              </a:spcBef>
              <a:buFontTx/>
              <a:buNone/>
            </a:pPr>
            <a:endParaRPr lang="en-GB" altLang="en-US" b="1" u="sng" dirty="0">
              <a:solidFill>
                <a:schemeClr val="tx1"/>
              </a:solidFill>
            </a:endParaRPr>
          </a:p>
          <a:p>
            <a:pPr>
              <a:lnSpc>
                <a:spcPct val="100000"/>
              </a:lnSpc>
              <a:spcBef>
                <a:spcPct val="0"/>
              </a:spcBef>
              <a:buFontTx/>
              <a:buNone/>
            </a:pPr>
            <a:endParaRPr lang="en-GB" altLang="en-US" b="1" u="sng" dirty="0">
              <a:solidFill>
                <a:schemeClr val="tx1"/>
              </a:solidFill>
            </a:endParaRPr>
          </a:p>
          <a:p>
            <a:pPr>
              <a:lnSpc>
                <a:spcPct val="100000"/>
              </a:lnSpc>
              <a:spcBef>
                <a:spcPct val="0"/>
              </a:spcBef>
              <a:buFontTx/>
              <a:buNone/>
            </a:pPr>
            <a:endParaRPr lang="en-GB" altLang="en-US" dirty="0">
              <a:solidFill>
                <a:schemeClr val="tx1"/>
              </a:solidFill>
            </a:endParaRPr>
          </a:p>
          <a:p>
            <a:pPr>
              <a:lnSpc>
                <a:spcPct val="100000"/>
              </a:lnSpc>
              <a:spcBef>
                <a:spcPct val="0"/>
              </a:spcBef>
              <a:buFontTx/>
              <a:buNone/>
            </a:pPr>
            <a:endParaRPr lang="en-GB" altLang="en-US" dirty="0">
              <a:solidFill>
                <a:schemeClr val="tx1"/>
              </a:solidFill>
            </a:endParaRPr>
          </a:p>
        </p:txBody>
      </p:sp>
      <p:sp>
        <p:nvSpPr>
          <p:cNvPr id="3" name="Rectangle 2"/>
          <p:cNvSpPr/>
          <p:nvPr/>
        </p:nvSpPr>
        <p:spPr>
          <a:xfrm>
            <a:off x="1992313" y="2730500"/>
            <a:ext cx="8205424" cy="1954381"/>
          </a:xfrm>
          <a:prstGeom prst="rect">
            <a:avLst/>
          </a:prstGeom>
        </p:spPr>
        <p:txBody>
          <a:bodyPr wrap="square">
            <a:spAutoFit/>
          </a:bodyPr>
          <a:lstStyle/>
          <a:p>
            <a:pPr>
              <a:defRPr/>
            </a:pPr>
            <a:endParaRPr lang="en-GB" dirty="0">
              <a:latin typeface="Twinkl" pitchFamily="2" charset="0"/>
            </a:endParaRPr>
          </a:p>
          <a:p>
            <a:pPr marL="285750" indent="-285750">
              <a:buFont typeface="Wingdings" panose="05000000000000000000" pitchFamily="2" charset="2"/>
              <a:buChar char="Ø"/>
              <a:defRPr/>
            </a:pPr>
            <a:r>
              <a:rPr lang="en-GB" sz="1700" b="1" dirty="0">
                <a:latin typeface="Twinkl" pitchFamily="2" charset="0"/>
              </a:rPr>
              <a:t>You will complete Task 1 which will revise how to </a:t>
            </a:r>
            <a:r>
              <a:rPr lang="en-GB" sz="1700" b="1" dirty="0" smtClean="0">
                <a:latin typeface="Twinkl" pitchFamily="2" charset="0"/>
              </a:rPr>
              <a:t>writing in paragraphs.</a:t>
            </a:r>
            <a:endParaRPr lang="en-GB" sz="1700" b="1" dirty="0">
              <a:latin typeface="Twinkl" pitchFamily="2" charset="0"/>
            </a:endParaRPr>
          </a:p>
          <a:p>
            <a:pPr marL="285750" indent="-285750">
              <a:buFont typeface="Wingdings" panose="05000000000000000000" pitchFamily="2" charset="2"/>
              <a:buChar char="Ø"/>
              <a:defRPr/>
            </a:pPr>
            <a:endParaRPr lang="en-GB" sz="1700" b="1" dirty="0">
              <a:latin typeface="Twinkl" pitchFamily="2" charset="0"/>
            </a:endParaRPr>
          </a:p>
          <a:p>
            <a:pPr marL="285750" indent="-285750">
              <a:buFont typeface="Wingdings" panose="05000000000000000000" pitchFamily="2" charset="2"/>
              <a:buChar char="Ø"/>
              <a:defRPr/>
            </a:pPr>
            <a:r>
              <a:rPr lang="en-GB" sz="1700" b="1" dirty="0">
                <a:latin typeface="Twinkl" pitchFamily="2" charset="0"/>
              </a:rPr>
              <a:t>Next you will complete Task 2 which will let you practise this skill.</a:t>
            </a:r>
          </a:p>
          <a:p>
            <a:pPr marL="285750" indent="-285750">
              <a:buFont typeface="Wingdings" panose="05000000000000000000" pitchFamily="2" charset="2"/>
              <a:buChar char="Ø"/>
              <a:defRPr/>
            </a:pPr>
            <a:endParaRPr lang="en-GB" sz="1700" b="1" dirty="0">
              <a:latin typeface="Twinkl" pitchFamily="2" charset="0"/>
            </a:endParaRPr>
          </a:p>
          <a:p>
            <a:pPr marL="285750" indent="-285750">
              <a:buFont typeface="Wingdings" panose="05000000000000000000" pitchFamily="2" charset="2"/>
              <a:buChar char="Ø"/>
              <a:defRPr/>
            </a:pPr>
            <a:r>
              <a:rPr lang="en-GB" sz="1700" b="1" dirty="0">
                <a:latin typeface="Twinkl" pitchFamily="2" charset="0"/>
              </a:rPr>
              <a:t>Finally you will apply your knowledge by using the skill in a piece of writing for Task 3</a:t>
            </a:r>
            <a:r>
              <a:rPr lang="en-GB" dirty="0">
                <a:latin typeface="Twinkl" pitchFamily="2" charset="0"/>
              </a:rPr>
              <a:t>.</a:t>
            </a:r>
            <a:endParaRPr lang="en-GB" dirty="0">
              <a:latin typeface="Twinkl"/>
            </a:endParaRPr>
          </a:p>
        </p:txBody>
      </p:sp>
    </p:spTree>
    <p:extLst>
      <p:ext uri="{BB962C8B-B14F-4D97-AF65-F5344CB8AC3E}">
        <p14:creationId xmlns:p14="http://schemas.microsoft.com/office/powerpoint/2010/main" val="41582457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104775" y="41275"/>
            <a:ext cx="45720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b="1" u="sng" dirty="0">
                <a:solidFill>
                  <a:schemeClr val="tx1"/>
                </a:solidFill>
              </a:rPr>
              <a:t>Year 3 </a:t>
            </a:r>
            <a:r>
              <a:rPr lang="en-GB" altLang="en-US" b="1" u="sng" dirty="0" smtClean="0">
                <a:solidFill>
                  <a:schemeClr val="tx1"/>
                </a:solidFill>
              </a:rPr>
              <a:t>Writing in paragraphs 2: </a:t>
            </a:r>
            <a:r>
              <a:rPr lang="en-GB" altLang="en-US" b="1" u="sng" dirty="0">
                <a:solidFill>
                  <a:schemeClr val="tx1"/>
                </a:solidFill>
              </a:rPr>
              <a:t>Task 1</a:t>
            </a:r>
          </a:p>
        </p:txBody>
      </p:sp>
      <p:sp>
        <p:nvSpPr>
          <p:cNvPr id="4" name="Title 20"/>
          <p:cNvSpPr txBox="1">
            <a:spLocks/>
          </p:cNvSpPr>
          <p:nvPr/>
        </p:nvSpPr>
        <p:spPr>
          <a:xfrm>
            <a:off x="4184469" y="580308"/>
            <a:ext cx="4959531" cy="993775"/>
          </a:xfrm>
          <a:prstGeom prst="roundRect">
            <a:avLst>
              <a:gd name="adj" fmla="val 9639"/>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sz="3600" dirty="0" smtClean="0">
                <a:latin typeface="Twinkl SemiBold" charset="0"/>
              </a:rPr>
              <a:t>What is a Paragraph?</a:t>
            </a:r>
            <a:endParaRPr lang="en-GB" altLang="en-US" sz="3600" dirty="0">
              <a:latin typeface="Twinkl SemiBold" charset="0"/>
            </a:endParaRPr>
          </a:p>
        </p:txBody>
      </p:sp>
      <p:sp>
        <p:nvSpPr>
          <p:cNvPr id="5" name="Rectangle 4"/>
          <p:cNvSpPr>
            <a:spLocks noChangeArrowheads="1"/>
          </p:cNvSpPr>
          <p:nvPr/>
        </p:nvSpPr>
        <p:spPr bwMode="auto">
          <a:xfrm>
            <a:off x="431075" y="1647030"/>
            <a:ext cx="4776651" cy="976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defRPr>
                <a:solidFill>
                  <a:schemeClr val="tx1"/>
                </a:solidFill>
                <a:latin typeface="Twinkl" panose="020B0604020202020204" charset="0"/>
              </a:defRPr>
            </a:lvl1pPr>
            <a:lvl2pPr marL="742950" indent="-285750">
              <a:defRPr>
                <a:solidFill>
                  <a:schemeClr val="tx1"/>
                </a:solidFill>
                <a:latin typeface="Twinkl" panose="020B0604020202020204" charset="0"/>
              </a:defRPr>
            </a:lvl2pPr>
            <a:lvl3pPr marL="1143000" indent="-228600">
              <a:defRPr>
                <a:solidFill>
                  <a:schemeClr val="tx1"/>
                </a:solidFill>
                <a:latin typeface="Twinkl" panose="020B0604020202020204" charset="0"/>
              </a:defRPr>
            </a:lvl3pPr>
            <a:lvl4pPr marL="1600200" indent="-228600">
              <a:defRPr>
                <a:solidFill>
                  <a:schemeClr val="tx1"/>
                </a:solidFill>
                <a:latin typeface="Twinkl" panose="020B0604020202020204" charset="0"/>
              </a:defRPr>
            </a:lvl4pPr>
            <a:lvl5pPr marL="2057400" indent="-228600">
              <a:defRPr>
                <a:solidFill>
                  <a:schemeClr val="tx1"/>
                </a:solidFill>
                <a:latin typeface="Twinkl" panose="020B0604020202020204" charset="0"/>
              </a:defRPr>
            </a:lvl5pPr>
            <a:lvl6pPr marL="2514600" indent="-228600" fontAlgn="base">
              <a:spcBef>
                <a:spcPct val="0"/>
              </a:spcBef>
              <a:spcAft>
                <a:spcPct val="0"/>
              </a:spcAft>
              <a:defRPr>
                <a:solidFill>
                  <a:schemeClr val="tx1"/>
                </a:solidFill>
                <a:latin typeface="Twinkl" panose="020B0604020202020204" charset="0"/>
              </a:defRPr>
            </a:lvl6pPr>
            <a:lvl7pPr marL="2971800" indent="-228600" fontAlgn="base">
              <a:spcBef>
                <a:spcPct val="0"/>
              </a:spcBef>
              <a:spcAft>
                <a:spcPct val="0"/>
              </a:spcAft>
              <a:defRPr>
                <a:solidFill>
                  <a:schemeClr val="tx1"/>
                </a:solidFill>
                <a:latin typeface="Twinkl" panose="020B0604020202020204" charset="0"/>
              </a:defRPr>
            </a:lvl7pPr>
            <a:lvl8pPr marL="3429000" indent="-228600" fontAlgn="base">
              <a:spcBef>
                <a:spcPct val="0"/>
              </a:spcBef>
              <a:spcAft>
                <a:spcPct val="0"/>
              </a:spcAft>
              <a:defRPr>
                <a:solidFill>
                  <a:schemeClr val="tx1"/>
                </a:solidFill>
                <a:latin typeface="Twinkl" panose="020B0604020202020204" charset="0"/>
              </a:defRPr>
            </a:lvl8pPr>
            <a:lvl9pPr marL="3886200" indent="-228600" fontAlgn="base">
              <a:spcBef>
                <a:spcPct val="0"/>
              </a:spcBef>
              <a:spcAft>
                <a:spcPct val="0"/>
              </a:spcAft>
              <a:defRPr>
                <a:solidFill>
                  <a:schemeClr val="tx1"/>
                </a:solidFill>
                <a:latin typeface="Twinkl" panose="020B0604020202020204" charset="0"/>
              </a:defRPr>
            </a:lvl9pPr>
          </a:lstStyle>
          <a:p>
            <a:pPr algn="ctr" eaLnBrk="1" hangingPunct="1"/>
            <a:r>
              <a:rPr lang="en-GB" altLang="en-US" dirty="0"/>
              <a:t>A </a:t>
            </a:r>
            <a:r>
              <a:rPr lang="en-GB" altLang="en-US" b="1" dirty="0"/>
              <a:t>paragraph</a:t>
            </a:r>
            <a:r>
              <a:rPr lang="en-GB" altLang="en-US" dirty="0"/>
              <a:t> is a </a:t>
            </a:r>
            <a:r>
              <a:rPr lang="en-GB" altLang="en-US" b="1" dirty="0"/>
              <a:t>group of sentences </a:t>
            </a:r>
            <a:r>
              <a:rPr lang="en-GB" altLang="en-US" dirty="0"/>
              <a:t>within  a piece of writing which is written about the </a:t>
            </a:r>
            <a:r>
              <a:rPr lang="en-GB" altLang="en-US" b="1" dirty="0"/>
              <a:t>same idea </a:t>
            </a:r>
            <a:r>
              <a:rPr lang="en-GB" altLang="en-US" dirty="0"/>
              <a:t>or topic.</a:t>
            </a:r>
          </a:p>
        </p:txBody>
      </p:sp>
      <p:pic>
        <p:nvPicPr>
          <p:cNvPr id="6" name="Picture 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4371" y="2769326"/>
            <a:ext cx="5453363" cy="3982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a:spLocks noChangeArrowheads="1"/>
          </p:cNvSpPr>
          <p:nvPr/>
        </p:nvSpPr>
        <p:spPr bwMode="auto">
          <a:xfrm>
            <a:off x="6285593" y="1595889"/>
            <a:ext cx="5514521" cy="976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defRPr>
                <a:solidFill>
                  <a:schemeClr val="tx1"/>
                </a:solidFill>
                <a:latin typeface="Twinkl" panose="020B0604020202020204" charset="0"/>
              </a:defRPr>
            </a:lvl1pPr>
            <a:lvl2pPr marL="742950" indent="-285750">
              <a:defRPr>
                <a:solidFill>
                  <a:schemeClr val="tx1"/>
                </a:solidFill>
                <a:latin typeface="Twinkl" panose="020B0604020202020204" charset="0"/>
              </a:defRPr>
            </a:lvl2pPr>
            <a:lvl3pPr marL="1143000" indent="-228600">
              <a:defRPr>
                <a:solidFill>
                  <a:schemeClr val="tx1"/>
                </a:solidFill>
                <a:latin typeface="Twinkl" panose="020B0604020202020204" charset="0"/>
              </a:defRPr>
            </a:lvl3pPr>
            <a:lvl4pPr marL="1600200" indent="-228600">
              <a:defRPr>
                <a:solidFill>
                  <a:schemeClr val="tx1"/>
                </a:solidFill>
                <a:latin typeface="Twinkl" panose="020B0604020202020204" charset="0"/>
              </a:defRPr>
            </a:lvl4pPr>
            <a:lvl5pPr marL="2057400" indent="-228600">
              <a:defRPr>
                <a:solidFill>
                  <a:schemeClr val="tx1"/>
                </a:solidFill>
                <a:latin typeface="Twinkl" panose="020B0604020202020204" charset="0"/>
              </a:defRPr>
            </a:lvl5pPr>
            <a:lvl6pPr marL="2514600" indent="-228600" fontAlgn="base">
              <a:spcBef>
                <a:spcPct val="0"/>
              </a:spcBef>
              <a:spcAft>
                <a:spcPct val="0"/>
              </a:spcAft>
              <a:defRPr>
                <a:solidFill>
                  <a:schemeClr val="tx1"/>
                </a:solidFill>
                <a:latin typeface="Twinkl" panose="020B0604020202020204" charset="0"/>
              </a:defRPr>
            </a:lvl6pPr>
            <a:lvl7pPr marL="2971800" indent="-228600" fontAlgn="base">
              <a:spcBef>
                <a:spcPct val="0"/>
              </a:spcBef>
              <a:spcAft>
                <a:spcPct val="0"/>
              </a:spcAft>
              <a:defRPr>
                <a:solidFill>
                  <a:schemeClr val="tx1"/>
                </a:solidFill>
                <a:latin typeface="Twinkl" panose="020B0604020202020204" charset="0"/>
              </a:defRPr>
            </a:lvl7pPr>
            <a:lvl8pPr marL="3429000" indent="-228600" fontAlgn="base">
              <a:spcBef>
                <a:spcPct val="0"/>
              </a:spcBef>
              <a:spcAft>
                <a:spcPct val="0"/>
              </a:spcAft>
              <a:defRPr>
                <a:solidFill>
                  <a:schemeClr val="tx1"/>
                </a:solidFill>
                <a:latin typeface="Twinkl" panose="020B0604020202020204" charset="0"/>
              </a:defRPr>
            </a:lvl8pPr>
            <a:lvl9pPr marL="3886200" indent="-228600" fontAlgn="base">
              <a:spcBef>
                <a:spcPct val="0"/>
              </a:spcBef>
              <a:spcAft>
                <a:spcPct val="0"/>
              </a:spcAft>
              <a:defRPr>
                <a:solidFill>
                  <a:schemeClr val="tx1"/>
                </a:solidFill>
                <a:latin typeface="Twinkl" panose="020B0604020202020204" charset="0"/>
              </a:defRPr>
            </a:lvl9pPr>
          </a:lstStyle>
          <a:p>
            <a:pPr algn="ctr" eaLnBrk="1" hangingPunct="1"/>
            <a:r>
              <a:rPr lang="en-GB" altLang="en-US" dirty="0"/>
              <a:t>Paragraphs are used to show when a writer has changed time, place or argument. When they do this, they will start a new paragraph.</a:t>
            </a: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48235" y="2769326"/>
            <a:ext cx="4416425" cy="321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a:spLocks noChangeArrowheads="1"/>
          </p:cNvSpPr>
          <p:nvPr/>
        </p:nvSpPr>
        <p:spPr bwMode="auto">
          <a:xfrm>
            <a:off x="6085974" y="6105320"/>
            <a:ext cx="571414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panose="020B0604020202020204" charset="0"/>
              </a:defRPr>
            </a:lvl1pPr>
            <a:lvl2pPr marL="742950" indent="-285750">
              <a:defRPr>
                <a:solidFill>
                  <a:schemeClr val="tx1"/>
                </a:solidFill>
                <a:latin typeface="Twinkl" panose="020B0604020202020204" charset="0"/>
              </a:defRPr>
            </a:lvl2pPr>
            <a:lvl3pPr marL="1143000" indent="-228600">
              <a:defRPr>
                <a:solidFill>
                  <a:schemeClr val="tx1"/>
                </a:solidFill>
                <a:latin typeface="Twinkl" panose="020B0604020202020204" charset="0"/>
              </a:defRPr>
            </a:lvl3pPr>
            <a:lvl4pPr marL="1600200" indent="-228600">
              <a:defRPr>
                <a:solidFill>
                  <a:schemeClr val="tx1"/>
                </a:solidFill>
                <a:latin typeface="Twinkl" panose="020B0604020202020204" charset="0"/>
              </a:defRPr>
            </a:lvl4pPr>
            <a:lvl5pPr marL="2057400" indent="-228600">
              <a:defRPr>
                <a:solidFill>
                  <a:schemeClr val="tx1"/>
                </a:solidFill>
                <a:latin typeface="Twinkl" panose="020B0604020202020204" charset="0"/>
              </a:defRPr>
            </a:lvl5pPr>
            <a:lvl6pPr marL="2514600" indent="-228600" fontAlgn="base">
              <a:spcBef>
                <a:spcPct val="0"/>
              </a:spcBef>
              <a:spcAft>
                <a:spcPct val="0"/>
              </a:spcAft>
              <a:defRPr>
                <a:solidFill>
                  <a:schemeClr val="tx1"/>
                </a:solidFill>
                <a:latin typeface="Twinkl" panose="020B0604020202020204" charset="0"/>
              </a:defRPr>
            </a:lvl6pPr>
            <a:lvl7pPr marL="2971800" indent="-228600" fontAlgn="base">
              <a:spcBef>
                <a:spcPct val="0"/>
              </a:spcBef>
              <a:spcAft>
                <a:spcPct val="0"/>
              </a:spcAft>
              <a:defRPr>
                <a:solidFill>
                  <a:schemeClr val="tx1"/>
                </a:solidFill>
                <a:latin typeface="Twinkl" panose="020B0604020202020204" charset="0"/>
              </a:defRPr>
            </a:lvl7pPr>
            <a:lvl8pPr marL="3429000" indent="-228600" fontAlgn="base">
              <a:spcBef>
                <a:spcPct val="0"/>
              </a:spcBef>
              <a:spcAft>
                <a:spcPct val="0"/>
              </a:spcAft>
              <a:defRPr>
                <a:solidFill>
                  <a:schemeClr val="tx1"/>
                </a:solidFill>
                <a:latin typeface="Twinkl" panose="020B0604020202020204" charset="0"/>
              </a:defRPr>
            </a:lvl8pPr>
            <a:lvl9pPr marL="3886200" indent="-228600" fontAlgn="base">
              <a:spcBef>
                <a:spcPct val="0"/>
              </a:spcBef>
              <a:spcAft>
                <a:spcPct val="0"/>
              </a:spcAft>
              <a:defRPr>
                <a:solidFill>
                  <a:schemeClr val="tx1"/>
                </a:solidFill>
                <a:latin typeface="Twinkl" panose="020B0604020202020204" charset="0"/>
              </a:defRPr>
            </a:lvl9pPr>
          </a:lstStyle>
          <a:p>
            <a:pPr algn="ctr" eaLnBrk="1" hangingPunct="1"/>
            <a:r>
              <a:rPr lang="en-GB" altLang="en-US" dirty="0"/>
              <a:t>In a </a:t>
            </a:r>
            <a:r>
              <a:rPr lang="en-GB" altLang="en-US" b="1" dirty="0"/>
              <a:t>non-fiction</a:t>
            </a:r>
            <a:r>
              <a:rPr lang="en-GB" altLang="en-US" dirty="0"/>
              <a:t> text, we usually see a subheading before each paragraph, telling us what it will be about.</a:t>
            </a:r>
          </a:p>
        </p:txBody>
      </p:sp>
      <p:sp>
        <p:nvSpPr>
          <p:cNvPr id="3" name="TextBox 2"/>
          <p:cNvSpPr txBox="1"/>
          <p:nvPr/>
        </p:nvSpPr>
        <p:spPr>
          <a:xfrm rot="20569530">
            <a:off x="1079863" y="672282"/>
            <a:ext cx="2729658" cy="584775"/>
          </a:xfrm>
          <a:prstGeom prst="rect">
            <a:avLst/>
          </a:prstGeom>
          <a:noFill/>
        </p:spPr>
        <p:txBody>
          <a:bodyPr wrap="none" rtlCol="0">
            <a:spAutoFit/>
          </a:bodyPr>
          <a:lstStyle/>
          <a:p>
            <a:r>
              <a:rPr lang="en-GB" sz="3200" dirty="0" smtClean="0">
                <a:latin typeface="Arial Black" panose="020B0A04020102020204" pitchFamily="34" charset="0"/>
              </a:rPr>
              <a:t>Remember!</a:t>
            </a:r>
            <a:endParaRPr lang="en-GB" sz="3200" dirty="0">
              <a:latin typeface="Arial Black" panose="020B0A04020102020204" pitchFamily="34" charset="0"/>
            </a:endParaRPr>
          </a:p>
        </p:txBody>
      </p:sp>
    </p:spTree>
    <p:extLst>
      <p:ext uri="{BB962C8B-B14F-4D97-AF65-F5344CB8AC3E}">
        <p14:creationId xmlns:p14="http://schemas.microsoft.com/office/powerpoint/2010/main" val="3315691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5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25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2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104775" y="41275"/>
            <a:ext cx="45720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b="1" u="sng" dirty="0">
                <a:solidFill>
                  <a:schemeClr val="tx1"/>
                </a:solidFill>
              </a:rPr>
              <a:t>Year 3 </a:t>
            </a:r>
            <a:r>
              <a:rPr lang="en-GB" altLang="en-US" b="1" u="sng" dirty="0" smtClean="0">
                <a:solidFill>
                  <a:schemeClr val="tx1"/>
                </a:solidFill>
              </a:rPr>
              <a:t>Writing in paragraphs 2: </a:t>
            </a:r>
            <a:r>
              <a:rPr lang="en-GB" altLang="en-US" b="1" u="sng" dirty="0">
                <a:solidFill>
                  <a:schemeClr val="tx1"/>
                </a:solidFill>
              </a:rPr>
              <a:t>Task 1</a:t>
            </a:r>
          </a:p>
        </p:txBody>
      </p:sp>
      <p:pic>
        <p:nvPicPr>
          <p:cNvPr id="11" name="Picture 10"/>
          <p:cNvPicPr>
            <a:picLocks noChangeAspect="1"/>
          </p:cNvPicPr>
          <p:nvPr/>
        </p:nvPicPr>
        <p:blipFill>
          <a:blip r:embed="rId2"/>
          <a:stretch>
            <a:fillRect/>
          </a:stretch>
        </p:blipFill>
        <p:spPr>
          <a:xfrm>
            <a:off x="453118" y="695732"/>
            <a:ext cx="5564505" cy="5025799"/>
          </a:xfrm>
          <a:prstGeom prst="rect">
            <a:avLst/>
          </a:prstGeom>
        </p:spPr>
      </p:pic>
      <p:pic>
        <p:nvPicPr>
          <p:cNvPr id="12" name="Picture 11"/>
          <p:cNvPicPr>
            <a:picLocks noChangeAspect="1"/>
          </p:cNvPicPr>
          <p:nvPr/>
        </p:nvPicPr>
        <p:blipFill>
          <a:blip r:embed="rId3"/>
          <a:stretch>
            <a:fillRect/>
          </a:stretch>
        </p:blipFill>
        <p:spPr>
          <a:xfrm>
            <a:off x="6165668" y="1055506"/>
            <a:ext cx="5826035" cy="3777751"/>
          </a:xfrm>
          <a:prstGeom prst="rect">
            <a:avLst/>
          </a:prstGeom>
        </p:spPr>
      </p:pic>
    </p:spTree>
    <p:extLst>
      <p:ext uri="{BB962C8B-B14F-4D97-AF65-F5344CB8AC3E}">
        <p14:creationId xmlns:p14="http://schemas.microsoft.com/office/powerpoint/2010/main" val="101252708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a:spLocks noChangeArrowheads="1"/>
          </p:cNvSpPr>
          <p:nvPr/>
        </p:nvSpPr>
        <p:spPr bwMode="auto">
          <a:xfrm>
            <a:off x="-104775" y="41275"/>
            <a:ext cx="45720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b="1" u="sng" dirty="0">
                <a:solidFill>
                  <a:schemeClr val="tx1"/>
                </a:solidFill>
              </a:rPr>
              <a:t>Year 3 </a:t>
            </a:r>
            <a:r>
              <a:rPr lang="en-GB" altLang="en-US" b="1" u="sng" dirty="0" smtClean="0">
                <a:solidFill>
                  <a:schemeClr val="tx1"/>
                </a:solidFill>
              </a:rPr>
              <a:t>Writing in paragraphs 2: </a:t>
            </a:r>
            <a:r>
              <a:rPr lang="en-GB" altLang="en-US" b="1" u="sng" dirty="0">
                <a:solidFill>
                  <a:schemeClr val="tx1"/>
                </a:solidFill>
              </a:rPr>
              <a:t>Task 1</a:t>
            </a:r>
          </a:p>
        </p:txBody>
      </p:sp>
      <p:pic>
        <p:nvPicPr>
          <p:cNvPr id="14" name="Picture 2" descr="THEORETICAL THURSDAYS!! #answers – Christa Yelich-Koth"/>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48664" y="670926"/>
            <a:ext cx="1822993" cy="1645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a:blip r:embed="rId3"/>
          <a:stretch>
            <a:fillRect/>
          </a:stretch>
        </p:blipFill>
        <p:spPr>
          <a:xfrm>
            <a:off x="1249680" y="2615699"/>
            <a:ext cx="9394830" cy="2818449"/>
          </a:xfrm>
          <a:prstGeom prst="rect">
            <a:avLst/>
          </a:prstGeom>
        </p:spPr>
      </p:pic>
    </p:spTree>
    <p:extLst>
      <p:ext uri="{BB962C8B-B14F-4D97-AF65-F5344CB8AC3E}">
        <p14:creationId xmlns:p14="http://schemas.microsoft.com/office/powerpoint/2010/main" val="63585702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104775" y="41275"/>
            <a:ext cx="63052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b="1" u="sng" dirty="0">
                <a:solidFill>
                  <a:schemeClr val="tx1"/>
                </a:solidFill>
              </a:rPr>
              <a:t>Year 3 </a:t>
            </a:r>
            <a:r>
              <a:rPr lang="en-GB" altLang="en-US" sz="2400" b="1" u="sng" dirty="0" smtClean="0">
                <a:solidFill>
                  <a:schemeClr val="tx1"/>
                </a:solidFill>
              </a:rPr>
              <a:t>Writing in paragraphs 2: </a:t>
            </a:r>
            <a:r>
              <a:rPr lang="en-GB" altLang="en-US" sz="2400" b="1" u="sng" dirty="0">
                <a:solidFill>
                  <a:schemeClr val="tx1"/>
                </a:solidFill>
              </a:rPr>
              <a:t>Task </a:t>
            </a:r>
            <a:r>
              <a:rPr lang="en-GB" altLang="en-US" sz="2400" b="1" u="sng" dirty="0" smtClean="0">
                <a:solidFill>
                  <a:schemeClr val="tx1"/>
                </a:solidFill>
              </a:rPr>
              <a:t>2</a:t>
            </a:r>
            <a:endParaRPr lang="en-GB" altLang="en-US" sz="2400" b="1" u="sng" dirty="0">
              <a:solidFill>
                <a:schemeClr val="tx1"/>
              </a:solidFill>
            </a:endParaRPr>
          </a:p>
        </p:txBody>
      </p:sp>
      <p:pic>
        <p:nvPicPr>
          <p:cNvPr id="5" name="Picture 4"/>
          <p:cNvPicPr>
            <a:picLocks noChangeAspect="1"/>
          </p:cNvPicPr>
          <p:nvPr/>
        </p:nvPicPr>
        <p:blipFill>
          <a:blip r:embed="rId2"/>
          <a:stretch>
            <a:fillRect/>
          </a:stretch>
        </p:blipFill>
        <p:spPr>
          <a:xfrm>
            <a:off x="2722152" y="655098"/>
            <a:ext cx="6956702" cy="6009679"/>
          </a:xfrm>
          <a:prstGeom prst="rect">
            <a:avLst/>
          </a:prstGeom>
        </p:spPr>
      </p:pic>
    </p:spTree>
    <p:extLst>
      <p:ext uri="{BB962C8B-B14F-4D97-AF65-F5344CB8AC3E}">
        <p14:creationId xmlns:p14="http://schemas.microsoft.com/office/powerpoint/2010/main" val="38761293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104775" y="41275"/>
            <a:ext cx="63052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charset="0"/>
              </a:defRPr>
            </a:lvl9pPr>
          </a:lstStyle>
          <a:p>
            <a:pPr algn="ctr">
              <a:lnSpc>
                <a:spcPct val="100000"/>
              </a:lnSpc>
              <a:spcBef>
                <a:spcPct val="0"/>
              </a:spcBef>
              <a:buFontTx/>
              <a:buNone/>
            </a:pPr>
            <a:r>
              <a:rPr lang="en-GB" altLang="en-US" sz="2400" b="1" u="sng" dirty="0">
                <a:solidFill>
                  <a:schemeClr val="tx1"/>
                </a:solidFill>
              </a:rPr>
              <a:t>Year 3 </a:t>
            </a:r>
            <a:r>
              <a:rPr lang="en-GB" altLang="en-US" sz="2400" b="1" u="sng" dirty="0" smtClean="0">
                <a:solidFill>
                  <a:schemeClr val="tx1"/>
                </a:solidFill>
              </a:rPr>
              <a:t>Writing in paragraphs 2: </a:t>
            </a:r>
            <a:r>
              <a:rPr lang="en-GB" altLang="en-US" sz="2400" b="1" u="sng" dirty="0">
                <a:solidFill>
                  <a:schemeClr val="tx1"/>
                </a:solidFill>
              </a:rPr>
              <a:t>Task 3</a:t>
            </a:r>
          </a:p>
        </p:txBody>
      </p:sp>
      <p:pic>
        <p:nvPicPr>
          <p:cNvPr id="7" name="Picture 2" descr="https://aspergersmom.files.wordpress.com/2013/05/super-powers.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9336" y="2662544"/>
            <a:ext cx="2494524" cy="1621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589336" y="4365959"/>
            <a:ext cx="2494524" cy="2308324"/>
          </a:xfrm>
          <a:prstGeom prst="rect">
            <a:avLst/>
          </a:prstGeom>
        </p:spPr>
        <p:txBody>
          <a:bodyPr wrap="square">
            <a:spAutoFit/>
          </a:bodyPr>
          <a:lstStyle/>
          <a:p>
            <a:r>
              <a:rPr lang="tr-TR" altLang="en-US" dirty="0"/>
              <a:t>If you had one superpower, what would it be? Explain why you have chosen that superpower, what you would do with it, and how it would change your </a:t>
            </a:r>
            <a:r>
              <a:rPr lang="tr-TR" altLang="en-US" dirty="0" smtClean="0"/>
              <a:t>life</a:t>
            </a:r>
            <a:r>
              <a:rPr lang="en-GB" altLang="en-US" dirty="0" smtClean="0"/>
              <a:t>?</a:t>
            </a:r>
            <a:endParaRPr lang="en-GB" dirty="0"/>
          </a:p>
        </p:txBody>
      </p:sp>
      <p:sp>
        <p:nvSpPr>
          <p:cNvPr id="4" name="TextBox 3"/>
          <p:cNvSpPr txBox="1"/>
          <p:nvPr/>
        </p:nvSpPr>
        <p:spPr>
          <a:xfrm>
            <a:off x="342099" y="661974"/>
            <a:ext cx="7367548" cy="1754326"/>
          </a:xfrm>
          <a:prstGeom prst="rect">
            <a:avLst/>
          </a:prstGeom>
          <a:noFill/>
        </p:spPr>
        <p:txBody>
          <a:bodyPr wrap="square" rtlCol="0">
            <a:spAutoFit/>
          </a:bodyPr>
          <a:lstStyle/>
          <a:p>
            <a:r>
              <a:rPr lang="en-GB" dirty="0" smtClean="0">
                <a:latin typeface="XCCW Joined 4a" panose="03050602040000000000" pitchFamily="66" charset="0"/>
              </a:rPr>
              <a:t>Last time you had one of these to choose from, this week select a different </a:t>
            </a:r>
            <a:r>
              <a:rPr lang="en-GB" b="1" u="sng" dirty="0" smtClean="0">
                <a:latin typeface="XCCW Joined 4a" panose="03050602040000000000" pitchFamily="66" charset="0"/>
              </a:rPr>
              <a:t>one</a:t>
            </a:r>
            <a:r>
              <a:rPr lang="en-GB" dirty="0" smtClean="0">
                <a:latin typeface="XCCW Joined 4a" panose="03050602040000000000" pitchFamily="66" charset="0"/>
              </a:rPr>
              <a:t> to write about. You can choose whatever task you like but you must make sure you write in paragraphs. Try to write 3 paragraphs making sure that all the ideas link in one paragraph.</a:t>
            </a:r>
            <a:endParaRPr lang="en-GB" dirty="0">
              <a:latin typeface="XCCW Joined 4a" panose="03050602040000000000" pitchFamily="66" charset="0"/>
            </a:endParaRPr>
          </a:p>
        </p:txBody>
      </p:sp>
      <p:pic>
        <p:nvPicPr>
          <p:cNvPr id="8" name="Picture 2" descr="http://www.allweirdpics.com/pictures/Spider_Ca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0262" y="2609177"/>
            <a:ext cx="2036575" cy="16749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p:nvSpPr>
        <p:spPr>
          <a:xfrm>
            <a:off x="3942884" y="4402258"/>
            <a:ext cx="2043953" cy="1754326"/>
          </a:xfrm>
          <a:prstGeom prst="rect">
            <a:avLst/>
          </a:prstGeom>
        </p:spPr>
        <p:txBody>
          <a:bodyPr wrap="square">
            <a:spAutoFit/>
          </a:bodyPr>
          <a:lstStyle/>
          <a:p>
            <a:r>
              <a:rPr lang="tr-TR" altLang="en-US" dirty="0"/>
              <a:t>A new type of car has just been invented: The Spider </a:t>
            </a:r>
            <a:r>
              <a:rPr lang="en-GB" altLang="en-US" dirty="0" smtClean="0"/>
              <a:t>C</a:t>
            </a:r>
            <a:r>
              <a:rPr lang="tr-TR" altLang="en-US" dirty="0" smtClean="0"/>
              <a:t>ar</a:t>
            </a:r>
            <a:r>
              <a:rPr lang="tr-TR" altLang="en-US" dirty="0"/>
              <a:t>. Write about all the cool features of this car. </a:t>
            </a:r>
            <a:endParaRPr lang="en-GB" dirty="0"/>
          </a:p>
        </p:txBody>
      </p:sp>
      <p:pic>
        <p:nvPicPr>
          <p:cNvPr id="12" name="Picture 2" descr="http://content.comrz.com/AcuCustom/Sitename/DAM/367/2012OlympicsSportsPictogramsSolid48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494748" y="2646425"/>
            <a:ext cx="1977464" cy="1719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2"/>
          <p:cNvSpPr/>
          <p:nvPr/>
        </p:nvSpPr>
        <p:spPr>
          <a:xfrm>
            <a:off x="9494748" y="4402258"/>
            <a:ext cx="2610784" cy="2308324"/>
          </a:xfrm>
          <a:prstGeom prst="rect">
            <a:avLst/>
          </a:prstGeom>
        </p:spPr>
        <p:txBody>
          <a:bodyPr wrap="square">
            <a:spAutoFit/>
          </a:bodyPr>
          <a:lstStyle/>
          <a:p>
            <a:r>
              <a:rPr lang="tr-TR" altLang="en-US" dirty="0"/>
              <a:t>Invent a new Olympic sport that would be fun to watch and play</a:t>
            </a:r>
            <a:r>
              <a:rPr lang="tr-TR" altLang="en-US" dirty="0" smtClean="0"/>
              <a:t>.</a:t>
            </a:r>
            <a:r>
              <a:rPr lang="en-GB" altLang="en-US" dirty="0" smtClean="0"/>
              <a:t> What is it called and what type of sport is it? Describe the sport – who watches/plays? What are the rules? </a:t>
            </a:r>
            <a:endParaRPr lang="en-GB" dirty="0"/>
          </a:p>
        </p:txBody>
      </p:sp>
      <p:pic>
        <p:nvPicPr>
          <p:cNvPr id="14" name="Picture 6" descr="http://www.nostopevolution.com/wp/wp-content/uploads/2014/12/3-PRODUCT-Cambiamento-Creativo.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94771" y="2529426"/>
            <a:ext cx="1997914" cy="1887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14"/>
          <p:cNvSpPr/>
          <p:nvPr/>
        </p:nvSpPr>
        <p:spPr>
          <a:xfrm>
            <a:off x="6697851" y="4402258"/>
            <a:ext cx="2375647" cy="2308324"/>
          </a:xfrm>
          <a:prstGeom prst="rect">
            <a:avLst/>
          </a:prstGeom>
        </p:spPr>
        <p:txBody>
          <a:bodyPr wrap="square">
            <a:spAutoFit/>
          </a:bodyPr>
          <a:lstStyle/>
          <a:p>
            <a:r>
              <a:rPr lang="tr-TR" altLang="en-US" dirty="0"/>
              <a:t>If you could change one rule at school, which rule would it be and what would you change it to? Why did you choose that rule? Why is your rule better than the old one?</a:t>
            </a:r>
            <a:endParaRPr lang="en-GB" dirty="0"/>
          </a:p>
        </p:txBody>
      </p:sp>
      <p:sp>
        <p:nvSpPr>
          <p:cNvPr id="16" name="Rectangle 15"/>
          <p:cNvSpPr/>
          <p:nvPr/>
        </p:nvSpPr>
        <p:spPr>
          <a:xfrm>
            <a:off x="7885674" y="230053"/>
            <a:ext cx="3970337" cy="1938992"/>
          </a:xfrm>
          <a:prstGeom prst="rect">
            <a:avLst/>
          </a:prstGeom>
          <a:noFill/>
          <a:ln w="38100">
            <a:solidFill>
              <a:schemeClr val="tx1"/>
            </a:solidFill>
          </a:ln>
        </p:spPr>
        <p:txBody>
          <a:bodyPr>
            <a:spAutoFit/>
          </a:bodyPr>
          <a:lstStyle/>
          <a:p>
            <a:pPr algn="ctr">
              <a:defRPr/>
            </a:pPr>
            <a:r>
              <a:rPr lang="en-GB" sz="1600" b="1" dirty="0">
                <a:latin typeface="XCCW Joined 4a" panose="03050602040000000000" pitchFamily="66" charset="0"/>
              </a:rPr>
              <a:t>You must remember your </a:t>
            </a:r>
          </a:p>
          <a:p>
            <a:pPr algn="ctr">
              <a:defRPr/>
            </a:pPr>
            <a:r>
              <a:rPr lang="en-GB" sz="1600" b="1" dirty="0">
                <a:latin typeface="XCCW Joined 4a" panose="03050602040000000000" pitchFamily="66" charset="0"/>
              </a:rPr>
              <a:t>non-negotiables:</a:t>
            </a:r>
          </a:p>
          <a:p>
            <a:pPr algn="ctr">
              <a:defRPr/>
            </a:pPr>
            <a:endParaRPr lang="en-GB" sz="1600" b="1" dirty="0">
              <a:latin typeface="XCCW Joined 4a" panose="03050602040000000000" pitchFamily="66" charset="0"/>
            </a:endParaRPr>
          </a:p>
          <a:p>
            <a:pPr marL="285750" indent="-285750">
              <a:buFont typeface="Arial" panose="020B0604020202020204" pitchFamily="34" charset="0"/>
              <a:buChar char="•"/>
              <a:defRPr/>
            </a:pPr>
            <a:r>
              <a:rPr lang="en-GB" sz="1400" b="1" dirty="0">
                <a:latin typeface="XCCW Joined 4a" panose="03050602040000000000" pitchFamily="66" charset="0"/>
              </a:rPr>
              <a:t>capital letters</a:t>
            </a:r>
          </a:p>
          <a:p>
            <a:pPr marL="285750" indent="-285750">
              <a:buFont typeface="Arial" panose="020B0604020202020204" pitchFamily="34" charset="0"/>
              <a:buChar char="•"/>
              <a:defRPr/>
            </a:pPr>
            <a:r>
              <a:rPr lang="en-GB" sz="1400" b="1" dirty="0">
                <a:latin typeface="XCCW Joined 4a" panose="03050602040000000000" pitchFamily="66" charset="0"/>
              </a:rPr>
              <a:t>full stops</a:t>
            </a:r>
          </a:p>
          <a:p>
            <a:pPr marL="285750" indent="-285750">
              <a:buFont typeface="Arial" panose="020B0604020202020204" pitchFamily="34" charset="0"/>
              <a:buChar char="•"/>
              <a:defRPr/>
            </a:pPr>
            <a:r>
              <a:rPr lang="en-GB" sz="1400" b="1" dirty="0">
                <a:latin typeface="XCCW Joined 4a" panose="03050602040000000000" pitchFamily="66" charset="0"/>
              </a:rPr>
              <a:t>commas in a list</a:t>
            </a:r>
          </a:p>
          <a:p>
            <a:pPr marL="285750" indent="-285750">
              <a:buFont typeface="Arial" panose="020B0604020202020204" pitchFamily="34" charset="0"/>
              <a:buChar char="•"/>
              <a:defRPr/>
            </a:pPr>
            <a:r>
              <a:rPr lang="en-GB" sz="1400" b="1" dirty="0" smtClean="0">
                <a:latin typeface="XCCW Joined 4a" panose="03050602040000000000" pitchFamily="66" charset="0"/>
              </a:rPr>
              <a:t>neat </a:t>
            </a:r>
            <a:r>
              <a:rPr lang="en-GB" sz="1400" b="1" dirty="0">
                <a:latin typeface="XCCW Joined 4a" panose="03050602040000000000" pitchFamily="66" charset="0"/>
              </a:rPr>
              <a:t>handwriting, mostly joined</a:t>
            </a:r>
          </a:p>
          <a:p>
            <a:pPr marL="285750" indent="-285750">
              <a:buFont typeface="Arial" panose="020B0604020202020204" pitchFamily="34" charset="0"/>
              <a:buChar char="•"/>
              <a:defRPr/>
            </a:pPr>
            <a:endParaRPr lang="en-GB" sz="1600" b="1" dirty="0">
              <a:latin typeface="XCCW Joined 4a" panose="03050602040000000000" pitchFamily="66" charset="0"/>
            </a:endParaRPr>
          </a:p>
        </p:txBody>
      </p:sp>
      <p:sp>
        <p:nvSpPr>
          <p:cNvPr id="17" name="TextBox 16"/>
          <p:cNvSpPr txBox="1"/>
          <p:nvPr/>
        </p:nvSpPr>
        <p:spPr>
          <a:xfrm>
            <a:off x="1451909" y="2298336"/>
            <a:ext cx="769378" cy="369332"/>
          </a:xfrm>
          <a:prstGeom prst="rect">
            <a:avLst/>
          </a:prstGeom>
          <a:noFill/>
        </p:spPr>
        <p:txBody>
          <a:bodyPr wrap="none" rtlCol="0">
            <a:spAutoFit/>
          </a:bodyPr>
          <a:lstStyle/>
          <a:p>
            <a:r>
              <a:rPr lang="en-GB" dirty="0" smtClean="0"/>
              <a:t>Task A</a:t>
            </a:r>
            <a:endParaRPr lang="en-GB" dirty="0"/>
          </a:p>
        </p:txBody>
      </p:sp>
      <p:sp>
        <p:nvSpPr>
          <p:cNvPr id="18" name="TextBox 17"/>
          <p:cNvSpPr txBox="1"/>
          <p:nvPr/>
        </p:nvSpPr>
        <p:spPr>
          <a:xfrm>
            <a:off x="4504627" y="2239845"/>
            <a:ext cx="761362" cy="369332"/>
          </a:xfrm>
          <a:prstGeom prst="rect">
            <a:avLst/>
          </a:prstGeom>
          <a:noFill/>
        </p:spPr>
        <p:txBody>
          <a:bodyPr wrap="none" rtlCol="0">
            <a:spAutoFit/>
          </a:bodyPr>
          <a:lstStyle/>
          <a:p>
            <a:r>
              <a:rPr lang="en-GB" dirty="0" smtClean="0"/>
              <a:t>Task B</a:t>
            </a:r>
            <a:endParaRPr lang="en-GB" dirty="0"/>
          </a:p>
        </p:txBody>
      </p:sp>
      <p:sp>
        <p:nvSpPr>
          <p:cNvPr id="19" name="TextBox 18"/>
          <p:cNvSpPr txBox="1"/>
          <p:nvPr/>
        </p:nvSpPr>
        <p:spPr>
          <a:xfrm>
            <a:off x="7116296" y="2246000"/>
            <a:ext cx="759760" cy="369332"/>
          </a:xfrm>
          <a:prstGeom prst="rect">
            <a:avLst/>
          </a:prstGeom>
          <a:noFill/>
        </p:spPr>
        <p:txBody>
          <a:bodyPr wrap="none" rtlCol="0">
            <a:spAutoFit/>
          </a:bodyPr>
          <a:lstStyle/>
          <a:p>
            <a:r>
              <a:rPr lang="en-GB" dirty="0" smtClean="0"/>
              <a:t>Task C</a:t>
            </a:r>
            <a:endParaRPr lang="en-GB" dirty="0"/>
          </a:p>
        </p:txBody>
      </p:sp>
      <p:sp>
        <p:nvSpPr>
          <p:cNvPr id="20" name="TextBox 19"/>
          <p:cNvSpPr txBox="1"/>
          <p:nvPr/>
        </p:nvSpPr>
        <p:spPr>
          <a:xfrm>
            <a:off x="10030762" y="2298336"/>
            <a:ext cx="778996" cy="369332"/>
          </a:xfrm>
          <a:prstGeom prst="rect">
            <a:avLst/>
          </a:prstGeom>
          <a:noFill/>
        </p:spPr>
        <p:txBody>
          <a:bodyPr wrap="none" rtlCol="0">
            <a:spAutoFit/>
          </a:bodyPr>
          <a:lstStyle/>
          <a:p>
            <a:r>
              <a:rPr lang="en-GB" dirty="0" smtClean="0"/>
              <a:t>Task D</a:t>
            </a:r>
            <a:endParaRPr lang="en-GB" dirty="0"/>
          </a:p>
        </p:txBody>
      </p:sp>
    </p:spTree>
    <p:extLst>
      <p:ext uri="{BB962C8B-B14F-4D97-AF65-F5344CB8AC3E}">
        <p14:creationId xmlns:p14="http://schemas.microsoft.com/office/powerpoint/2010/main" val="29062198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120</TotalTime>
  <Words>562</Words>
  <Application>Microsoft Office PowerPoint</Application>
  <PresentationFormat>Widescreen</PresentationFormat>
  <Paragraphs>78</Paragraphs>
  <Slides>16</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16</vt:i4>
      </vt:variant>
    </vt:vector>
  </HeadingPairs>
  <TitlesOfParts>
    <vt:vector size="26" baseType="lpstr">
      <vt:lpstr>Arial</vt:lpstr>
      <vt:lpstr>Arial Black</vt:lpstr>
      <vt:lpstr>Calibri</vt:lpstr>
      <vt:lpstr>Calibri Light</vt:lpstr>
      <vt:lpstr>Sassoon Infant Rg</vt:lpstr>
      <vt:lpstr>Twinkl</vt:lpstr>
      <vt:lpstr>Twinkl SemiBold</vt:lpstr>
      <vt:lpstr>Wingdings</vt:lpstr>
      <vt:lpstr>XCCW Joined 4a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Natasha Spencer</dc:creator>
  <cp:lastModifiedBy>Natasha Spencer</cp:lastModifiedBy>
  <cp:revision>15</cp:revision>
  <dcterms:created xsi:type="dcterms:W3CDTF">2020-05-14T16:38:49Z</dcterms:created>
  <dcterms:modified xsi:type="dcterms:W3CDTF">2020-05-26T17:30:04Z</dcterms:modified>
</cp:coreProperties>
</file>