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444" r:id="rId3"/>
    <p:sldId id="299" r:id="rId4"/>
    <p:sldId id="445" r:id="rId5"/>
    <p:sldId id="292" r:id="rId6"/>
    <p:sldId id="446" r:id="rId7"/>
    <p:sldId id="294" r:id="rId8"/>
    <p:sldId id="447" r:id="rId9"/>
    <p:sldId id="296" r:id="rId10"/>
    <p:sldId id="448" r:id="rId11"/>
    <p:sldId id="256" r:id="rId12"/>
    <p:sldId id="258" r:id="rId13"/>
    <p:sldId id="257" r:id="rId14"/>
    <p:sldId id="449" r:id="rId15"/>
    <p:sldId id="450" r:id="rId16"/>
    <p:sldId id="453" r:id="rId17"/>
    <p:sldId id="451" r:id="rId18"/>
    <p:sldId id="452" r:id="rId19"/>
    <p:sldId id="454" r:id="rId20"/>
    <p:sldId id="455" r:id="rId21"/>
    <p:sldId id="456" r:id="rId22"/>
    <p:sldId id="457" r:id="rId23"/>
    <p:sldId id="459" r:id="rId24"/>
    <p:sldId id="458" r:id="rId25"/>
    <p:sldId id="460" r:id="rId26"/>
    <p:sldId id="461" r:id="rId27"/>
    <p:sldId id="462" r:id="rId28"/>
    <p:sldId id="463" r:id="rId29"/>
    <p:sldId id="464" r:id="rId30"/>
    <p:sldId id="465" r:id="rId31"/>
    <p:sldId id="466" r:id="rId32"/>
    <p:sldId id="467" r:id="rId33"/>
    <p:sldId id="46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 varScale="1">
        <p:scale>
          <a:sx n="88" d="100"/>
          <a:sy n="88" d="100"/>
        </p:scale>
        <p:origin x="50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6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98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483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464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002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79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81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38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348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50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55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0A109-C683-46E0-AD6D-D89E5BDE0D1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91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5112" y="1370231"/>
            <a:ext cx="901382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453 + 39 =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What is the difference between 19 and 63?</a:t>
            </a: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453 - 63 =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How many minutes are there in 2 hours?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</a:t>
            </a:r>
          </a:p>
          <a:p>
            <a:endParaRPr lang="en-GB" sz="2800" dirty="0"/>
          </a:p>
          <a:p>
            <a:r>
              <a:rPr lang="en-GB" sz="2800" dirty="0" smtClean="0"/>
              <a:t>			</a:t>
            </a:r>
            <a:r>
              <a:rPr lang="en-GB" sz="2800" dirty="0"/>
              <a:t>1</a:t>
            </a:r>
            <a:r>
              <a:rPr lang="en-GB" sz="2800" dirty="0" smtClean="0"/>
              <a:t>, 6, 11, 16, __, __</a:t>
            </a: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685955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5112" y="1370231"/>
            <a:ext cx="901382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453 + 39 = </a:t>
            </a:r>
            <a:r>
              <a:rPr lang="en-GB" sz="2800" dirty="0" smtClean="0">
                <a:solidFill>
                  <a:srgbClr val="FF0000"/>
                </a:solidFill>
              </a:rPr>
              <a:t>492</a:t>
            </a: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What is the difference between 19 and 63? </a:t>
            </a:r>
            <a:r>
              <a:rPr lang="en-GB" sz="2800" dirty="0" smtClean="0">
                <a:solidFill>
                  <a:srgbClr val="FF0000"/>
                </a:solidFill>
              </a:rPr>
              <a:t>44</a:t>
            </a:r>
            <a:endParaRPr lang="en-GB" sz="2800" dirty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453 - 63 = </a:t>
            </a:r>
            <a:r>
              <a:rPr lang="en-GB" sz="2800" dirty="0" smtClean="0">
                <a:solidFill>
                  <a:srgbClr val="FF0000"/>
                </a:solidFill>
              </a:rPr>
              <a:t>390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How many minutes are there in 2 hours? </a:t>
            </a:r>
            <a:r>
              <a:rPr lang="en-GB" sz="2800" dirty="0" smtClean="0">
                <a:solidFill>
                  <a:srgbClr val="FF0000"/>
                </a:solidFill>
              </a:rPr>
              <a:t>120</a:t>
            </a:r>
            <a:r>
              <a:rPr lang="en-GB" sz="2800" dirty="0" smtClean="0"/>
              <a:t> </a:t>
            </a:r>
            <a:r>
              <a:rPr lang="en-GB" sz="2800" dirty="0" smtClean="0">
                <a:solidFill>
                  <a:srgbClr val="FF0000"/>
                </a:solidFill>
              </a:rPr>
              <a:t>minutes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</a:t>
            </a:r>
          </a:p>
          <a:p>
            <a:endParaRPr lang="en-GB" sz="2800" dirty="0"/>
          </a:p>
          <a:p>
            <a:r>
              <a:rPr lang="en-GB" sz="2800" dirty="0" smtClean="0"/>
              <a:t>			</a:t>
            </a:r>
            <a:r>
              <a:rPr lang="en-GB" sz="2800" dirty="0"/>
              <a:t>1</a:t>
            </a:r>
            <a:r>
              <a:rPr lang="en-GB" sz="2800" dirty="0" smtClean="0"/>
              <a:t>, 6, 11, 16, </a:t>
            </a:r>
            <a:r>
              <a:rPr lang="en-GB" sz="2800" dirty="0" smtClean="0">
                <a:solidFill>
                  <a:srgbClr val="FF0000"/>
                </a:solidFill>
              </a:rPr>
              <a:t>21</a:t>
            </a:r>
            <a:r>
              <a:rPr lang="en-GB" sz="2800" dirty="0" smtClean="0"/>
              <a:t>, </a:t>
            </a:r>
            <a:r>
              <a:rPr lang="en-GB" sz="2800" dirty="0" smtClean="0">
                <a:solidFill>
                  <a:srgbClr val="FF0000"/>
                </a:solidFill>
              </a:rPr>
              <a:t>26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3263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717285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1938" y="1093976"/>
            <a:ext cx="901382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245 + 254 =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7 + 7 + 3 </a:t>
            </a:r>
            <a:r>
              <a:rPr lang="en-GB" sz="2800" dirty="0"/>
              <a:t>=</a:t>
            </a: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part </a:t>
            </a:r>
            <a:r>
              <a:rPr lang="en-GB" sz="2800" dirty="0" err="1" smtClean="0"/>
              <a:t>part</a:t>
            </a:r>
            <a:r>
              <a:rPr lang="en-GB" sz="2800" dirty="0" smtClean="0"/>
              <a:t> whole.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Put these numbers in descending order.</a:t>
            </a:r>
          </a:p>
          <a:p>
            <a:r>
              <a:rPr lang="en-GB" sz="2800" dirty="0" smtClean="0"/>
              <a:t>			 45, 5, 4, 54, 145, 254</a:t>
            </a:r>
            <a:endParaRPr lang="en-GB" sz="2800" dirty="0"/>
          </a:p>
          <a:p>
            <a:r>
              <a:rPr lang="en-GB" sz="2800" dirty="0" smtClean="0"/>
              <a:t>5.   What month comes after March?</a:t>
            </a: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</a:t>
            </a:r>
            <a:endParaRPr lang="en-GB" sz="4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677651" y="2374285"/>
            <a:ext cx="3011324" cy="1911965"/>
            <a:chOff x="7501103" y="3079135"/>
            <a:chExt cx="3011324" cy="1911965"/>
          </a:xfrm>
        </p:grpSpPr>
        <p:sp>
          <p:nvSpPr>
            <p:cNvPr id="2" name="Oval 1"/>
            <p:cNvSpPr/>
            <p:nvPr/>
          </p:nvSpPr>
          <p:spPr>
            <a:xfrm>
              <a:off x="8574197" y="3079135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7501103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0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9690101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9</a:t>
              </a:r>
            </a:p>
          </p:txBody>
        </p:sp>
        <p:cxnSp>
          <p:nvCxnSpPr>
            <p:cNvPr id="9" name="Straight Connector 8"/>
            <p:cNvCxnSpPr>
              <a:stCxn id="7" idx="0"/>
              <a:endCxn id="2" idx="3"/>
            </p:cNvCxnSpPr>
            <p:nvPr/>
          </p:nvCxnSpPr>
          <p:spPr>
            <a:xfrm flipV="1">
              <a:off x="7912266" y="3778323"/>
              <a:ext cx="78235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>
              <a:stCxn id="8" idx="0"/>
              <a:endCxn id="2" idx="5"/>
            </p:cNvCxnSpPr>
            <p:nvPr/>
          </p:nvCxnSpPr>
          <p:spPr>
            <a:xfrm flipH="1" flipV="1">
              <a:off x="9276096" y="3778323"/>
              <a:ext cx="82516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8591550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50</a:t>
              </a:r>
              <a:endParaRPr lang="en-GB" dirty="0"/>
            </a:p>
          </p:txBody>
        </p:sp>
      </p:grpSp>
      <p:cxnSp>
        <p:nvCxnSpPr>
          <p:cNvPr id="16" name="Straight Connector 15"/>
          <p:cNvCxnSpPr>
            <a:endCxn id="2" idx="4"/>
          </p:cNvCxnSpPr>
          <p:nvPr/>
        </p:nvCxnSpPr>
        <p:spPr>
          <a:xfrm flipV="1">
            <a:off x="6161908" y="3193435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7904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1938" y="1093976"/>
            <a:ext cx="901382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245 + 254 = </a:t>
            </a:r>
            <a:r>
              <a:rPr lang="en-GB" sz="2800" dirty="0" smtClean="0">
                <a:solidFill>
                  <a:srgbClr val="FF0000"/>
                </a:solidFill>
              </a:rPr>
              <a:t>499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7 + 7 + 3 = </a:t>
            </a:r>
            <a:r>
              <a:rPr lang="en-GB" sz="2800" dirty="0" smtClean="0">
                <a:solidFill>
                  <a:srgbClr val="FF0000"/>
                </a:solidFill>
              </a:rPr>
              <a:t>17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part </a:t>
            </a:r>
            <a:r>
              <a:rPr lang="en-GB" sz="2800" dirty="0" err="1" smtClean="0"/>
              <a:t>part</a:t>
            </a:r>
            <a:r>
              <a:rPr lang="en-GB" sz="2800" dirty="0" smtClean="0"/>
              <a:t> whole.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Put these numbers in descending order.</a:t>
            </a:r>
          </a:p>
          <a:p>
            <a:r>
              <a:rPr lang="en-GB" sz="2800" dirty="0" smtClean="0"/>
              <a:t>			 </a:t>
            </a:r>
            <a:r>
              <a:rPr lang="en-GB" sz="2800" dirty="0" smtClean="0">
                <a:solidFill>
                  <a:srgbClr val="FF0000"/>
                </a:solidFill>
              </a:rPr>
              <a:t>254, 145, 54, 45, 5, 4</a:t>
            </a:r>
            <a:endParaRPr lang="en-GB" sz="2800" dirty="0">
              <a:solidFill>
                <a:srgbClr val="FF0000"/>
              </a:solidFill>
            </a:endParaRPr>
          </a:p>
          <a:p>
            <a:r>
              <a:rPr lang="en-GB" sz="2800" dirty="0" smtClean="0"/>
              <a:t>5.   What month comes after March? </a:t>
            </a:r>
            <a:r>
              <a:rPr lang="en-GB" sz="2800" dirty="0" smtClean="0">
                <a:solidFill>
                  <a:srgbClr val="FF0000"/>
                </a:solidFill>
              </a:rPr>
              <a:t>April</a:t>
            </a:r>
            <a:endParaRPr lang="en-GB" sz="2800" dirty="0">
              <a:solidFill>
                <a:srgbClr val="FF0000"/>
              </a:solidFill>
            </a:endParaRPr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312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4677651" y="2374285"/>
            <a:ext cx="3011324" cy="1911965"/>
            <a:chOff x="7501103" y="3079135"/>
            <a:chExt cx="3011324" cy="1911965"/>
          </a:xfrm>
        </p:grpSpPr>
        <p:sp>
          <p:nvSpPr>
            <p:cNvPr id="2" name="Oval 1"/>
            <p:cNvSpPr/>
            <p:nvPr/>
          </p:nvSpPr>
          <p:spPr>
            <a:xfrm>
              <a:off x="8574197" y="3079135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rgbClr val="FF0000"/>
                  </a:solidFill>
                </a:rPr>
                <a:t>59</a:t>
              </a:r>
              <a:endParaRPr lang="en-GB" dirty="0">
                <a:solidFill>
                  <a:srgbClr val="FF0000"/>
                </a:solidFill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7501103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0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9690101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9</a:t>
              </a:r>
            </a:p>
          </p:txBody>
        </p:sp>
        <p:cxnSp>
          <p:nvCxnSpPr>
            <p:cNvPr id="9" name="Straight Connector 8"/>
            <p:cNvCxnSpPr>
              <a:stCxn id="7" idx="0"/>
              <a:endCxn id="2" idx="3"/>
            </p:cNvCxnSpPr>
            <p:nvPr/>
          </p:nvCxnSpPr>
          <p:spPr>
            <a:xfrm flipV="1">
              <a:off x="7912266" y="3778323"/>
              <a:ext cx="78235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>
              <a:stCxn id="8" idx="0"/>
              <a:endCxn id="2" idx="5"/>
            </p:cNvCxnSpPr>
            <p:nvPr/>
          </p:nvCxnSpPr>
          <p:spPr>
            <a:xfrm flipH="1" flipV="1">
              <a:off x="9276096" y="3778323"/>
              <a:ext cx="82516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8591550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50</a:t>
              </a:r>
              <a:endParaRPr lang="en-GB" dirty="0"/>
            </a:p>
          </p:txBody>
        </p:sp>
      </p:grpSp>
      <p:cxnSp>
        <p:nvCxnSpPr>
          <p:cNvPr id="16" name="Straight Connector 15"/>
          <p:cNvCxnSpPr>
            <a:endCxn id="2" idx="4"/>
          </p:cNvCxnSpPr>
          <p:nvPr/>
        </p:nvCxnSpPr>
        <p:spPr>
          <a:xfrm flipV="1">
            <a:off x="6161908" y="3193435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7798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1938" y="1093976"/>
            <a:ext cx="9013826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746 + 155 = 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What is 10 more than 592?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What number is represented by the dienes?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24 ÷ 4 =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How many days are there In January and February in total?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</a:t>
            </a:r>
            <a:endParaRPr lang="en-GB" sz="4000" dirty="0"/>
          </a:p>
        </p:txBody>
      </p:sp>
      <p:pic>
        <p:nvPicPr>
          <p:cNvPr id="2052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97" y="3446204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801" y="3447513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251829" y="3672083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4743895" y="3379259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2867269" y="3635080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570684" y="3356545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233168" y="3400450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599303" y="3672083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067" y="3452956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2870478" y="3366137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954346" y="3813042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008822" y="3366137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247682" y="3357423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500432" y="3405224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748704" y="3413093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219057" y="3409538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932911" y="3400807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443077" y="3424710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050134" y="3424710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510515" y="3400450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4282571" y="358338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4245953" y="326597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891937" y="329023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579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1938" y="1093976"/>
            <a:ext cx="9013826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746 + 155 = </a:t>
            </a:r>
            <a:r>
              <a:rPr lang="en-GB" sz="2800" dirty="0" smtClean="0">
                <a:solidFill>
                  <a:srgbClr val="FF0000"/>
                </a:solidFill>
              </a:rPr>
              <a:t>901</a:t>
            </a:r>
            <a:r>
              <a:rPr lang="en-GB" sz="2800" dirty="0" smtClean="0"/>
              <a:t>  </a:t>
            </a: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What is 10 more than 592? </a:t>
            </a:r>
            <a:r>
              <a:rPr lang="en-GB" sz="2800" dirty="0" smtClean="0">
                <a:solidFill>
                  <a:srgbClr val="FF0000"/>
                </a:solidFill>
              </a:rPr>
              <a:t>602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What number is represented by the dienes? </a:t>
            </a:r>
            <a:r>
              <a:rPr lang="en-GB" sz="2800" dirty="0" smtClean="0">
                <a:solidFill>
                  <a:srgbClr val="FF0000"/>
                </a:solidFill>
              </a:rPr>
              <a:t>310</a:t>
            </a:r>
            <a:r>
              <a:rPr lang="en-GB" sz="2800" dirty="0" smtClean="0"/>
              <a:t>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24 ÷ 4 = </a:t>
            </a:r>
            <a:r>
              <a:rPr lang="en-GB" sz="2800" dirty="0" smtClean="0">
                <a:solidFill>
                  <a:srgbClr val="FF0000"/>
                </a:solidFill>
              </a:rPr>
              <a:t>6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How many days are there In January and February in total? </a:t>
            </a:r>
            <a:r>
              <a:rPr lang="en-GB" sz="2800" dirty="0" smtClean="0">
                <a:solidFill>
                  <a:srgbClr val="FF0000"/>
                </a:solidFill>
              </a:rPr>
              <a:t>59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282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 ANSWERS</a:t>
            </a:r>
            <a:endParaRPr lang="en-GB" sz="4000" dirty="0"/>
          </a:p>
        </p:txBody>
      </p:sp>
      <p:pic>
        <p:nvPicPr>
          <p:cNvPr id="2052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94" y="3446204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780" y="3446204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251829" y="3672083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4743895" y="3379259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2867269" y="3635080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570684" y="3356545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233168" y="3400450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599303" y="3672083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2870478" y="3366137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954346" y="3813042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008822" y="3366137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247682" y="3357423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500432" y="3405224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748704" y="3413093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219057" y="3409538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932911" y="3400807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443077" y="3424710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050134" y="3424710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510515" y="3400450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4282571" y="358338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4245953" y="326597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891937" y="329023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946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1938" y="1093976"/>
            <a:ext cx="9013826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734 + 171 =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822 - 134 =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Use =&lt;&gt; to make the sentence true. The number of days in June ___ the number of days in July.</a:t>
            </a:r>
          </a:p>
          <a:p>
            <a:pPr marL="514350" indent="-514350">
              <a:buAutoNum type="arabicPeriod"/>
            </a:pPr>
            <a:r>
              <a:rPr lang="en-GB" sz="2800" dirty="0" smtClean="0"/>
              <a:t>True or false? This shape is a quadrilateral.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sequence..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	15, 18, 21, __, __</a:t>
            </a: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</a:t>
            </a:r>
            <a:endParaRPr lang="en-GB" sz="4000" dirty="0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6161908" y="3193435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Diagonal Stripe 18"/>
          <p:cNvSpPr/>
          <p:nvPr/>
        </p:nvSpPr>
        <p:spPr>
          <a:xfrm>
            <a:off x="3698544" y="4135271"/>
            <a:ext cx="1310184" cy="764275"/>
          </a:xfrm>
          <a:prstGeom prst="diagStri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879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1938" y="1093976"/>
            <a:ext cx="9013826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734 + 171 = </a:t>
            </a:r>
            <a:r>
              <a:rPr lang="en-GB" sz="2800" dirty="0" smtClean="0">
                <a:solidFill>
                  <a:srgbClr val="FF0000"/>
                </a:solidFill>
              </a:rPr>
              <a:t>905</a:t>
            </a:r>
            <a:r>
              <a:rPr lang="en-GB" sz="2800" dirty="0" smtClean="0"/>
              <a:t>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822 - 134 = </a:t>
            </a:r>
            <a:r>
              <a:rPr lang="en-GB" sz="2800" dirty="0" smtClean="0">
                <a:solidFill>
                  <a:srgbClr val="FF0000"/>
                </a:solidFill>
              </a:rPr>
              <a:t>688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Use =&lt;&gt; to make the sentence true. The number of days in June </a:t>
            </a:r>
            <a:r>
              <a:rPr lang="en-GB" sz="2800" dirty="0" smtClean="0">
                <a:solidFill>
                  <a:srgbClr val="FF0000"/>
                </a:solidFill>
              </a:rPr>
              <a:t>&lt;</a:t>
            </a:r>
            <a:r>
              <a:rPr lang="en-GB" sz="2800" dirty="0" smtClean="0"/>
              <a:t> the number of days in July.</a:t>
            </a:r>
          </a:p>
          <a:p>
            <a:pPr marL="514350" indent="-514350">
              <a:buAutoNum type="arabicPeriod"/>
            </a:pPr>
            <a:r>
              <a:rPr lang="en-GB" sz="2800" dirty="0" smtClean="0"/>
              <a:t>True or false? This shape is a quadrilateral. </a:t>
            </a:r>
            <a:r>
              <a:rPr lang="en-GB" sz="2800" dirty="0" smtClean="0">
                <a:solidFill>
                  <a:srgbClr val="FF0000"/>
                </a:solidFill>
              </a:rPr>
              <a:t>True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sequence..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	15, 18, 21, </a:t>
            </a:r>
            <a:r>
              <a:rPr lang="en-GB" sz="2800" dirty="0" smtClean="0">
                <a:solidFill>
                  <a:srgbClr val="FF0000"/>
                </a:solidFill>
              </a:rPr>
              <a:t>24</a:t>
            </a:r>
            <a:r>
              <a:rPr lang="en-GB" sz="2800" dirty="0" smtClean="0"/>
              <a:t>, </a:t>
            </a:r>
            <a:r>
              <a:rPr lang="en-GB" sz="2800" dirty="0" smtClean="0">
                <a:solidFill>
                  <a:srgbClr val="FF0000"/>
                </a:solidFill>
              </a:rPr>
              <a:t>27</a:t>
            </a:r>
            <a:endParaRPr lang="en-GB" sz="2800" dirty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094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6161908" y="3193435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Diagonal Stripe 18"/>
          <p:cNvSpPr/>
          <p:nvPr/>
        </p:nvSpPr>
        <p:spPr>
          <a:xfrm>
            <a:off x="3698544" y="4135271"/>
            <a:ext cx="1310184" cy="764275"/>
          </a:xfrm>
          <a:prstGeom prst="diagStri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060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29854" y="732399"/>
            <a:ext cx="9013826" cy="95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533 + 267 = 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216 - 54 = 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part-part whole.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sequence.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	24, 28, 32, __, __</a:t>
            </a:r>
          </a:p>
          <a:p>
            <a:r>
              <a:rPr lang="en-GB" sz="2800" dirty="0" smtClean="0"/>
              <a:t>	</a:t>
            </a:r>
          </a:p>
          <a:p>
            <a:pPr marL="514350" indent="-514350">
              <a:buAutoNum type="arabicPeriod" startAt="5"/>
            </a:pPr>
            <a:r>
              <a:rPr lang="en-GB" sz="2800" dirty="0" smtClean="0"/>
              <a:t>What is the difference between 125 and 111? </a:t>
            </a:r>
            <a:endParaRPr lang="en-GB" sz="2800" dirty="0"/>
          </a:p>
          <a:p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5</a:t>
            </a:r>
            <a:endParaRPr lang="en-GB" sz="4000" dirty="0"/>
          </a:p>
        </p:txBody>
      </p:sp>
      <p:cxnSp>
        <p:nvCxnSpPr>
          <p:cNvPr id="16" name="Straight Connector 15"/>
          <p:cNvCxnSpPr>
            <a:endCxn id="14" idx="4"/>
          </p:cNvCxnSpPr>
          <p:nvPr/>
        </p:nvCxnSpPr>
        <p:spPr>
          <a:xfrm flipV="1">
            <a:off x="5943277" y="3008926"/>
            <a:ext cx="0" cy="2597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4459020" y="2189776"/>
            <a:ext cx="3003220" cy="1911965"/>
            <a:chOff x="7501103" y="3079135"/>
            <a:chExt cx="3003220" cy="1911965"/>
          </a:xfrm>
        </p:grpSpPr>
        <p:sp>
          <p:nvSpPr>
            <p:cNvPr id="14" name="Oval 13"/>
            <p:cNvSpPr/>
            <p:nvPr/>
          </p:nvSpPr>
          <p:spPr>
            <a:xfrm>
              <a:off x="8574197" y="3079135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178</a:t>
              </a:r>
              <a:endParaRPr lang="en-GB" dirty="0"/>
            </a:p>
          </p:txBody>
        </p:sp>
        <p:sp>
          <p:nvSpPr>
            <p:cNvPr id="15" name="Oval 14"/>
            <p:cNvSpPr/>
            <p:nvPr/>
          </p:nvSpPr>
          <p:spPr>
            <a:xfrm>
              <a:off x="7501103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100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681997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FF0000"/>
                </a:solidFill>
              </a:endParaRPr>
            </a:p>
          </p:txBody>
        </p:sp>
        <p:cxnSp>
          <p:nvCxnSpPr>
            <p:cNvPr id="18" name="Straight Connector 17"/>
            <p:cNvCxnSpPr>
              <a:stCxn id="15" idx="0"/>
              <a:endCxn id="14" idx="3"/>
            </p:cNvCxnSpPr>
            <p:nvPr/>
          </p:nvCxnSpPr>
          <p:spPr>
            <a:xfrm flipV="1">
              <a:off x="7912266" y="3778323"/>
              <a:ext cx="78235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17" idx="0"/>
              <a:endCxn id="14" idx="5"/>
            </p:cNvCxnSpPr>
            <p:nvPr/>
          </p:nvCxnSpPr>
          <p:spPr>
            <a:xfrm flipH="1" flipV="1">
              <a:off x="9276096" y="3778323"/>
              <a:ext cx="817064" cy="37969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8591550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798055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29854" y="732399"/>
            <a:ext cx="9013826" cy="95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533 + 267 =  </a:t>
            </a:r>
            <a:r>
              <a:rPr lang="en-GB" sz="2800" dirty="0" smtClean="0">
                <a:solidFill>
                  <a:srgbClr val="FF0000"/>
                </a:solidFill>
              </a:rPr>
              <a:t>800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216 - 54 = </a:t>
            </a:r>
            <a:r>
              <a:rPr lang="en-GB" sz="2800" dirty="0" smtClean="0">
                <a:solidFill>
                  <a:srgbClr val="FF0000"/>
                </a:solidFill>
              </a:rPr>
              <a:t>162</a:t>
            </a:r>
            <a:r>
              <a:rPr lang="en-GB" sz="2800" dirty="0" smtClean="0"/>
              <a:t> 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part-part whole.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sequence.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	24, 28, 32, </a:t>
            </a:r>
            <a:r>
              <a:rPr lang="en-GB" sz="2800" dirty="0" smtClean="0">
                <a:solidFill>
                  <a:srgbClr val="FF0000"/>
                </a:solidFill>
              </a:rPr>
              <a:t>36</a:t>
            </a:r>
            <a:r>
              <a:rPr lang="en-GB" sz="2800" dirty="0" smtClean="0"/>
              <a:t>, </a:t>
            </a:r>
            <a:r>
              <a:rPr lang="en-GB" sz="2800" dirty="0" smtClean="0">
                <a:solidFill>
                  <a:srgbClr val="FF0000"/>
                </a:solidFill>
              </a:rPr>
              <a:t>40</a:t>
            </a:r>
          </a:p>
          <a:p>
            <a:r>
              <a:rPr lang="en-GB" sz="2800" dirty="0" smtClean="0"/>
              <a:t>	</a:t>
            </a:r>
          </a:p>
          <a:p>
            <a:pPr marL="514350" indent="-514350">
              <a:buAutoNum type="arabicPeriod" startAt="5"/>
            </a:pPr>
            <a:r>
              <a:rPr lang="en-GB" sz="2800" dirty="0" smtClean="0"/>
              <a:t>What is the difference between 125 and 111? </a:t>
            </a:r>
            <a:r>
              <a:rPr lang="en-GB" sz="2800" dirty="0" smtClean="0">
                <a:solidFill>
                  <a:srgbClr val="FF0000"/>
                </a:solidFill>
              </a:rPr>
              <a:t>14</a:t>
            </a:r>
            <a:endParaRPr lang="en-GB" sz="2800" dirty="0">
              <a:solidFill>
                <a:srgbClr val="FF0000"/>
              </a:solidFill>
            </a:endParaRPr>
          </a:p>
          <a:p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244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5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cxnSp>
        <p:nvCxnSpPr>
          <p:cNvPr id="16" name="Straight Connector 15"/>
          <p:cNvCxnSpPr>
            <a:endCxn id="14" idx="4"/>
          </p:cNvCxnSpPr>
          <p:nvPr/>
        </p:nvCxnSpPr>
        <p:spPr>
          <a:xfrm flipV="1">
            <a:off x="5943277" y="3008926"/>
            <a:ext cx="0" cy="2597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4459020" y="2189776"/>
            <a:ext cx="3003220" cy="1911965"/>
            <a:chOff x="7501103" y="3079135"/>
            <a:chExt cx="3003220" cy="1911965"/>
          </a:xfrm>
        </p:grpSpPr>
        <p:sp>
          <p:nvSpPr>
            <p:cNvPr id="14" name="Oval 13"/>
            <p:cNvSpPr/>
            <p:nvPr/>
          </p:nvSpPr>
          <p:spPr>
            <a:xfrm>
              <a:off x="8574197" y="3079135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178</a:t>
              </a:r>
              <a:endParaRPr lang="en-GB" dirty="0"/>
            </a:p>
          </p:txBody>
        </p:sp>
        <p:sp>
          <p:nvSpPr>
            <p:cNvPr id="15" name="Oval 14"/>
            <p:cNvSpPr/>
            <p:nvPr/>
          </p:nvSpPr>
          <p:spPr>
            <a:xfrm>
              <a:off x="7501103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100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681997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rgbClr val="FF0000"/>
                  </a:solidFill>
                </a:rPr>
                <a:t>8</a:t>
              </a:r>
              <a:endParaRPr lang="en-GB" dirty="0">
                <a:solidFill>
                  <a:srgbClr val="FF0000"/>
                </a:solidFill>
              </a:endParaRPr>
            </a:p>
          </p:txBody>
        </p:sp>
        <p:cxnSp>
          <p:nvCxnSpPr>
            <p:cNvPr id="18" name="Straight Connector 17"/>
            <p:cNvCxnSpPr>
              <a:stCxn id="15" idx="0"/>
              <a:endCxn id="14" idx="3"/>
            </p:cNvCxnSpPr>
            <p:nvPr/>
          </p:nvCxnSpPr>
          <p:spPr>
            <a:xfrm flipV="1">
              <a:off x="7912266" y="3778323"/>
              <a:ext cx="78235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17" idx="0"/>
              <a:endCxn id="14" idx="5"/>
            </p:cNvCxnSpPr>
            <p:nvPr/>
          </p:nvCxnSpPr>
          <p:spPr>
            <a:xfrm flipH="1" flipV="1">
              <a:off x="9276096" y="3778323"/>
              <a:ext cx="817064" cy="37969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8591550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rgbClr val="FF0000"/>
                  </a:solidFill>
                </a:rPr>
                <a:t>70</a:t>
              </a:r>
              <a:endParaRPr lang="en-GB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86053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acher Rose: Cicle Inicial. Segon. &lt;strong&gt;Numbers&lt;/strong&gt;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161" y="133643"/>
            <a:ext cx="9145125" cy="67243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1770" y="2625003"/>
            <a:ext cx="9144000" cy="1938091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u="sng" dirty="0" smtClean="0"/>
              <a:t>To work systematically to solve problems</a:t>
            </a:r>
            <a:endParaRPr lang="en-GB" u="sng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41770" y="205467"/>
            <a:ext cx="9144000" cy="936468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 smtClean="0"/>
              <a:t>Summer 2 Week 1 </a:t>
            </a:r>
            <a:r>
              <a:rPr lang="en-GB" u="sng" dirty="0"/>
              <a:t>T</a:t>
            </a:r>
            <a:r>
              <a:rPr lang="en-GB" u="sng" dirty="0" smtClean="0"/>
              <a:t>ask 1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2125812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6176" y="765182"/>
            <a:ext cx="11057206" cy="57549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This week we are going to be learning to work systematically to help solve problems. This means we will need to…</a:t>
            </a:r>
          </a:p>
          <a:p>
            <a:r>
              <a:rPr lang="en-GB" dirty="0" smtClean="0"/>
              <a:t>organise our work clearly </a:t>
            </a:r>
          </a:p>
          <a:p>
            <a:r>
              <a:rPr lang="en-GB" dirty="0" smtClean="0"/>
              <a:t>choose a sensible place to start </a:t>
            </a:r>
          </a:p>
          <a:p>
            <a:r>
              <a:rPr lang="en-GB" dirty="0" smtClean="0"/>
              <a:t>change one thing at a time</a:t>
            </a:r>
          </a:p>
          <a:p>
            <a:pPr marL="0" indent="0">
              <a:buNone/>
            </a:pPr>
            <a:r>
              <a:rPr lang="en-GB" sz="2400" dirty="0" smtClean="0"/>
              <a:t>For task one we are all going to work together. In task 2 you are going to solve a very similar problem so you can use what you have done in task 1 to help you. Task 3 has 3 problems which all will need you to use systematic working to help solve.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Note – Problem 3 in task 3 is an optional challenge.  </a:t>
            </a:r>
            <a:endParaRPr lang="en-GB" sz="2400" dirty="0"/>
          </a:p>
          <a:p>
            <a:pPr marL="0" indent="0">
              <a:buNone/>
            </a:pPr>
            <a:endParaRPr lang="en-GB" sz="4000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50763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08805" y="11080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5796375" y="1972406"/>
            <a:ext cx="639562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Half time scores</a:t>
            </a:r>
          </a:p>
          <a:p>
            <a:pPr algn="ctr"/>
            <a:endParaRPr lang="en-GB" sz="2400" dirty="0" smtClean="0"/>
          </a:p>
          <a:p>
            <a:pPr algn="ctr"/>
            <a:r>
              <a:rPr lang="en-GB" sz="2400" dirty="0" smtClean="0"/>
              <a:t>At fulltime in a Southampton FC vs Manchester City football match the score was 4-2 to Southampton.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 smtClean="0"/>
              <a:t>What could the score have been at half time?</a:t>
            </a:r>
          </a:p>
          <a:p>
            <a:pPr algn="ctr"/>
            <a:endParaRPr lang="en-GB" sz="2400" dirty="0"/>
          </a:p>
          <a:p>
            <a:pPr algn="ctr"/>
            <a:r>
              <a:rPr lang="en-GB" sz="2400" u="sng" dirty="0" smtClean="0">
                <a:solidFill>
                  <a:srgbClr val="FF0000"/>
                </a:solidFill>
              </a:rPr>
              <a:t>Find all the possibilities.</a:t>
            </a:r>
            <a:endParaRPr lang="en-GB" sz="2400" u="sng" dirty="0">
              <a:solidFill>
                <a:srgbClr val="FF0000"/>
              </a:solidFill>
            </a:endParaRPr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10" y="1931188"/>
            <a:ext cx="5403672" cy="4052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193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08805" y="11080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3655360" y="1105615"/>
            <a:ext cx="832596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Step 1: Re-read the problem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 smtClean="0"/>
              <a:t>Step 2: Plan how you are going to organise your work.</a:t>
            </a:r>
          </a:p>
          <a:p>
            <a:pPr algn="ctr"/>
            <a:endParaRPr lang="en-GB" sz="3200" dirty="0" smtClean="0"/>
          </a:p>
          <a:p>
            <a:pPr algn="ctr"/>
            <a:r>
              <a:rPr lang="en-GB" sz="3200" dirty="0" smtClean="0"/>
              <a:t>I am going to choose to us </a:t>
            </a:r>
            <a:r>
              <a:rPr lang="en-GB" sz="3200" dirty="0" smtClean="0">
                <a:solidFill>
                  <a:srgbClr val="FF0000"/>
                </a:solidFill>
              </a:rPr>
              <a:t>S</a:t>
            </a:r>
            <a:r>
              <a:rPr lang="en-GB" sz="3200" dirty="0" smtClean="0"/>
              <a:t> for Southampton and </a:t>
            </a:r>
            <a:r>
              <a:rPr lang="en-GB" sz="3200" dirty="0" smtClean="0">
                <a:solidFill>
                  <a:srgbClr val="0070C0"/>
                </a:solidFill>
              </a:rPr>
              <a:t>M</a:t>
            </a:r>
            <a:r>
              <a:rPr lang="en-GB" sz="3200" dirty="0" smtClean="0"/>
              <a:t> for Manchester in my work to help show the different team’s scores. I am also going to write my working out in neat columns. </a:t>
            </a:r>
          </a:p>
          <a:p>
            <a:pPr algn="ctr"/>
            <a:r>
              <a:rPr lang="en-GB" sz="4800" dirty="0" smtClean="0"/>
              <a:t> </a:t>
            </a:r>
          </a:p>
          <a:p>
            <a:pPr algn="ctr"/>
            <a:endParaRPr lang="en-GB" sz="2400" dirty="0" smtClean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90" y="1085610"/>
            <a:ext cx="2917962" cy="2188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805" y="3508938"/>
            <a:ext cx="322382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At fulltime in a Southampton FC vs Manchester City football match the score was </a:t>
            </a:r>
            <a:r>
              <a:rPr lang="en-GB" sz="1600" dirty="0" smtClean="0"/>
              <a:t>4-2 to Southampton. 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What could the score have been at half time?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11104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08805" y="11080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3655360" y="1105615"/>
            <a:ext cx="832596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Step 3: Choose where to start to solve the problem in a systematic way.</a:t>
            </a:r>
            <a:endParaRPr lang="en-GB" sz="4800" dirty="0" smtClean="0"/>
          </a:p>
          <a:p>
            <a:pPr algn="ctr"/>
            <a:endParaRPr lang="en-GB" sz="4800" dirty="0" smtClean="0"/>
          </a:p>
          <a:p>
            <a:pPr algn="ctr"/>
            <a:r>
              <a:rPr lang="en-GB" sz="3200" dirty="0" smtClean="0"/>
              <a:t>I am going to start at the lowest possible score which is 0 – 0. </a:t>
            </a:r>
          </a:p>
          <a:p>
            <a:endParaRPr lang="en-GB" sz="4800" dirty="0"/>
          </a:p>
          <a:p>
            <a:pPr algn="ctr"/>
            <a:r>
              <a:rPr lang="en-GB" sz="4800" dirty="0" smtClean="0">
                <a:solidFill>
                  <a:srgbClr val="FF0000"/>
                </a:solidFill>
              </a:rPr>
              <a:t>S 0 </a:t>
            </a:r>
            <a:r>
              <a:rPr lang="en-GB" sz="4800" dirty="0" smtClean="0"/>
              <a:t>-</a:t>
            </a:r>
            <a:r>
              <a:rPr lang="en-GB" sz="4800" dirty="0" smtClean="0">
                <a:solidFill>
                  <a:srgbClr val="FF0000"/>
                </a:solidFill>
              </a:rPr>
              <a:t> </a:t>
            </a:r>
            <a:r>
              <a:rPr lang="en-GB" sz="4800" dirty="0" smtClean="0">
                <a:solidFill>
                  <a:srgbClr val="0070C0"/>
                </a:solidFill>
              </a:rPr>
              <a:t>M 0</a:t>
            </a:r>
            <a:r>
              <a:rPr lang="en-GB" sz="4800" dirty="0" smtClean="0"/>
              <a:t> </a:t>
            </a:r>
          </a:p>
          <a:p>
            <a:pPr algn="ctr"/>
            <a:endParaRPr lang="en-GB" sz="2400" dirty="0" smtClean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90" y="1085610"/>
            <a:ext cx="2917962" cy="2188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805" y="3508938"/>
            <a:ext cx="322382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At fulltime in a Southampton FC vs Manchester City football match the score was </a:t>
            </a:r>
            <a:r>
              <a:rPr lang="en-GB" sz="1600" dirty="0" smtClean="0"/>
              <a:t>4-2 to Southampton. 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What could the score have been at half time?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99371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08805" y="11080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3655360" y="1105615"/>
            <a:ext cx="8325969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Step 4: Continue solving the problem working in a systematic way.</a:t>
            </a:r>
            <a:endParaRPr lang="en-GB" sz="4800" dirty="0" smtClean="0"/>
          </a:p>
          <a:p>
            <a:r>
              <a:rPr lang="en-GB" sz="2800" dirty="0" smtClean="0"/>
              <a:t>I am going to choose to only change </a:t>
            </a:r>
            <a:r>
              <a:rPr lang="en-GB" sz="2800" dirty="0" smtClean="0">
                <a:solidFill>
                  <a:srgbClr val="FF0000"/>
                </a:solidFill>
              </a:rPr>
              <a:t>S</a:t>
            </a:r>
            <a:r>
              <a:rPr lang="en-GB" sz="2800" dirty="0" smtClean="0"/>
              <a:t> score and leave </a:t>
            </a:r>
            <a:r>
              <a:rPr lang="en-GB" sz="2800" dirty="0" smtClean="0">
                <a:solidFill>
                  <a:srgbClr val="0070C0"/>
                </a:solidFill>
              </a:rPr>
              <a:t>M</a:t>
            </a:r>
            <a:r>
              <a:rPr lang="en-GB" sz="2800" dirty="0" smtClean="0"/>
              <a:t> as 0 until I cannot find any more possibilities. How many can you find using this system?</a:t>
            </a:r>
            <a:endParaRPr lang="en-GB" sz="2800" dirty="0"/>
          </a:p>
          <a:p>
            <a:pPr algn="ctr"/>
            <a:endParaRPr lang="en-GB" sz="3200" dirty="0" smtClean="0">
              <a:solidFill>
                <a:srgbClr val="FF0000"/>
              </a:solidFill>
            </a:endParaRP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0 </a:t>
            </a:r>
            <a:r>
              <a:rPr lang="en-GB" sz="3200" dirty="0" smtClean="0"/>
              <a:t> -  </a:t>
            </a:r>
            <a:r>
              <a:rPr lang="en-GB" sz="3200" dirty="0" smtClean="0">
                <a:solidFill>
                  <a:srgbClr val="0070C0"/>
                </a:solidFill>
              </a:rPr>
              <a:t>M 0</a:t>
            </a:r>
            <a:endParaRPr lang="en-GB" sz="3200" dirty="0"/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1  </a:t>
            </a:r>
            <a:r>
              <a:rPr lang="en-GB" sz="3200" dirty="0" smtClean="0"/>
              <a:t>-  </a:t>
            </a:r>
            <a:r>
              <a:rPr lang="en-GB" sz="3200" dirty="0" smtClean="0">
                <a:solidFill>
                  <a:srgbClr val="0070C0"/>
                </a:solidFill>
              </a:rPr>
              <a:t>M 0</a:t>
            </a:r>
          </a:p>
          <a:p>
            <a:pPr algn="ctr"/>
            <a:endParaRPr lang="en-GB" sz="2400" dirty="0" smtClean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90" y="1085610"/>
            <a:ext cx="2917962" cy="2188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805" y="3508938"/>
            <a:ext cx="322382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At fulltime in a Southampton FC vs Manchester City football match the score was </a:t>
            </a:r>
            <a:r>
              <a:rPr lang="en-GB" sz="1600" dirty="0" smtClean="0"/>
              <a:t>4-2 to Southampton. 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What could the score have been at half time?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39195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08805" y="11080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3655360" y="1105615"/>
            <a:ext cx="832596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Step 4: Continue solving the problem working in a systematic way.</a:t>
            </a:r>
            <a:endParaRPr lang="en-GB" sz="4800" dirty="0" smtClean="0"/>
          </a:p>
          <a:p>
            <a:r>
              <a:rPr lang="en-GB" sz="2800" dirty="0" smtClean="0"/>
              <a:t>You should have found 5 possible scores keeping </a:t>
            </a:r>
            <a:r>
              <a:rPr lang="en-GB" sz="2800" dirty="0" smtClean="0">
                <a:solidFill>
                  <a:srgbClr val="0070C0"/>
                </a:solidFill>
              </a:rPr>
              <a:t>M</a:t>
            </a:r>
            <a:r>
              <a:rPr lang="en-GB" sz="2800" dirty="0" smtClean="0"/>
              <a:t> the same. Here they are…</a:t>
            </a:r>
            <a:endParaRPr lang="en-GB" sz="2800" dirty="0"/>
          </a:p>
          <a:p>
            <a:pPr algn="ctr"/>
            <a:endParaRPr lang="en-GB" sz="3200" dirty="0" smtClean="0">
              <a:solidFill>
                <a:srgbClr val="FF0000"/>
              </a:solidFill>
            </a:endParaRP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0 </a:t>
            </a:r>
            <a:r>
              <a:rPr lang="en-GB" sz="3200" dirty="0" smtClean="0"/>
              <a:t> -  </a:t>
            </a:r>
            <a:r>
              <a:rPr lang="en-GB" sz="3200" dirty="0" smtClean="0">
                <a:solidFill>
                  <a:srgbClr val="0070C0"/>
                </a:solidFill>
              </a:rPr>
              <a:t>M 0</a:t>
            </a:r>
            <a:endParaRPr lang="en-GB" sz="3200" dirty="0"/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1  </a:t>
            </a:r>
            <a:r>
              <a:rPr lang="en-GB" sz="3200" dirty="0" smtClean="0"/>
              <a:t>-  </a:t>
            </a:r>
            <a:r>
              <a:rPr lang="en-GB" sz="3200" dirty="0" smtClean="0">
                <a:solidFill>
                  <a:srgbClr val="0070C0"/>
                </a:solidFill>
              </a:rPr>
              <a:t>M 0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2 </a:t>
            </a:r>
            <a:r>
              <a:rPr lang="en-GB" sz="3200" dirty="0"/>
              <a:t> -</a:t>
            </a:r>
            <a:r>
              <a:rPr lang="en-GB" sz="3200" dirty="0" smtClean="0"/>
              <a:t>  </a:t>
            </a:r>
            <a:r>
              <a:rPr lang="en-GB" sz="3200" dirty="0" smtClean="0">
                <a:solidFill>
                  <a:srgbClr val="0070C0"/>
                </a:solidFill>
              </a:rPr>
              <a:t>M 0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3 </a:t>
            </a:r>
            <a:r>
              <a:rPr lang="en-GB" sz="3200" dirty="0"/>
              <a:t> </a:t>
            </a:r>
            <a:r>
              <a:rPr lang="en-GB" sz="3200" dirty="0" smtClean="0"/>
              <a:t>-  </a:t>
            </a:r>
            <a:r>
              <a:rPr lang="en-GB" sz="3200" dirty="0" smtClean="0">
                <a:solidFill>
                  <a:srgbClr val="0070C0"/>
                </a:solidFill>
              </a:rPr>
              <a:t>M 0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4 </a:t>
            </a:r>
            <a:r>
              <a:rPr lang="en-GB" sz="3200" dirty="0"/>
              <a:t> </a:t>
            </a:r>
            <a:r>
              <a:rPr lang="en-GB" sz="3200" dirty="0" smtClean="0"/>
              <a:t>-  </a:t>
            </a:r>
            <a:r>
              <a:rPr lang="en-GB" sz="3200" dirty="0" smtClean="0">
                <a:solidFill>
                  <a:srgbClr val="0070C0"/>
                </a:solidFill>
              </a:rPr>
              <a:t>M 0</a:t>
            </a:r>
          </a:p>
          <a:p>
            <a:endParaRPr lang="en-GB" sz="3200" dirty="0" smtClean="0">
              <a:solidFill>
                <a:srgbClr val="0070C0"/>
              </a:solidFill>
            </a:endParaRPr>
          </a:p>
          <a:p>
            <a:pPr algn="ctr"/>
            <a:endParaRPr lang="en-GB" sz="2400" dirty="0" smtClean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90" y="1085610"/>
            <a:ext cx="2917962" cy="2188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805" y="3508938"/>
            <a:ext cx="322382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At fulltime in a Southampton FC vs Manchester City football match the score was </a:t>
            </a:r>
            <a:r>
              <a:rPr lang="en-GB" sz="1600" dirty="0" smtClean="0"/>
              <a:t>4-2 to Southampton. 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What could the score have been at half time?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97558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08805" y="11080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3655360" y="1105615"/>
            <a:ext cx="8325969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Step 5: Continue solving the problem working in a systematic way.</a:t>
            </a:r>
          </a:p>
          <a:p>
            <a:pPr algn="ctr"/>
            <a:endParaRPr lang="en-GB" sz="3200" dirty="0" smtClean="0"/>
          </a:p>
          <a:p>
            <a:pPr algn="ctr"/>
            <a:r>
              <a:rPr lang="en-GB" sz="3200" dirty="0" smtClean="0"/>
              <a:t>Now find all the possibilities if </a:t>
            </a:r>
            <a:r>
              <a:rPr lang="en-GB" sz="3200" dirty="0" smtClean="0">
                <a:solidFill>
                  <a:srgbClr val="0070C0"/>
                </a:solidFill>
              </a:rPr>
              <a:t>M</a:t>
            </a:r>
            <a:r>
              <a:rPr lang="en-GB" sz="3200" dirty="0" smtClean="0"/>
              <a:t> was </a:t>
            </a:r>
            <a:r>
              <a:rPr lang="en-GB" sz="3200" dirty="0" smtClean="0">
                <a:solidFill>
                  <a:srgbClr val="0070C0"/>
                </a:solidFill>
              </a:rPr>
              <a:t>1</a:t>
            </a:r>
            <a:r>
              <a:rPr lang="en-GB" sz="3200" dirty="0" smtClean="0"/>
              <a:t>.</a:t>
            </a:r>
          </a:p>
          <a:p>
            <a:pPr algn="ctr"/>
            <a:endParaRPr lang="en-GB" sz="3200" dirty="0" smtClean="0">
              <a:solidFill>
                <a:srgbClr val="FF0000"/>
              </a:solidFill>
            </a:endParaRP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0  </a:t>
            </a:r>
            <a:r>
              <a:rPr lang="en-GB" sz="3200" dirty="0" smtClean="0"/>
              <a:t>-  </a:t>
            </a:r>
            <a:r>
              <a:rPr lang="en-GB" sz="3200" dirty="0" smtClean="0">
                <a:solidFill>
                  <a:srgbClr val="0070C0"/>
                </a:solidFill>
              </a:rPr>
              <a:t>M 1</a:t>
            </a:r>
          </a:p>
          <a:p>
            <a:pPr algn="ctr"/>
            <a:endParaRPr lang="en-GB" sz="2400" dirty="0" smtClean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90" y="1085610"/>
            <a:ext cx="2917962" cy="2188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805" y="3508938"/>
            <a:ext cx="322382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At fulltime in a Southampton FC vs Manchester City football match the score was </a:t>
            </a:r>
            <a:r>
              <a:rPr lang="en-GB" sz="1600" dirty="0" smtClean="0"/>
              <a:t>4-2 to Southampton. 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What could the score have been at half time?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08458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08805" y="11080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3655360" y="1105615"/>
            <a:ext cx="8325969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Step 5: Continue solving the problem working in a systematic way.</a:t>
            </a:r>
          </a:p>
          <a:p>
            <a:pPr algn="ctr"/>
            <a:r>
              <a:rPr lang="en-GB" sz="3200" dirty="0" smtClean="0"/>
              <a:t>There are 5 possibilities if </a:t>
            </a:r>
            <a:r>
              <a:rPr lang="en-GB" sz="3200" dirty="0" smtClean="0">
                <a:solidFill>
                  <a:srgbClr val="0070C0"/>
                </a:solidFill>
              </a:rPr>
              <a:t>M</a:t>
            </a:r>
            <a:r>
              <a:rPr lang="en-GB" sz="3200" dirty="0" smtClean="0"/>
              <a:t> was </a:t>
            </a:r>
            <a:r>
              <a:rPr lang="en-GB" sz="3200" dirty="0" smtClean="0">
                <a:solidFill>
                  <a:srgbClr val="0070C0"/>
                </a:solidFill>
              </a:rPr>
              <a:t>1</a:t>
            </a:r>
            <a:r>
              <a:rPr lang="en-GB" sz="3200" dirty="0" smtClean="0"/>
              <a:t>.</a:t>
            </a:r>
          </a:p>
          <a:p>
            <a:pPr algn="ctr"/>
            <a:endParaRPr lang="en-GB" sz="3200" dirty="0" smtClean="0">
              <a:solidFill>
                <a:srgbClr val="FF0000"/>
              </a:solidFill>
            </a:endParaRP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0  </a:t>
            </a:r>
            <a:r>
              <a:rPr lang="en-GB" sz="3200" dirty="0" smtClean="0"/>
              <a:t>-  </a:t>
            </a:r>
            <a:r>
              <a:rPr lang="en-GB" sz="3200" dirty="0" smtClean="0">
                <a:solidFill>
                  <a:srgbClr val="0070C0"/>
                </a:solidFill>
              </a:rPr>
              <a:t>M 1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1  </a:t>
            </a:r>
            <a:r>
              <a:rPr lang="en-GB" sz="3200" dirty="0" smtClean="0"/>
              <a:t>-</a:t>
            </a:r>
            <a:r>
              <a:rPr lang="en-GB" sz="3200" dirty="0" smtClean="0">
                <a:solidFill>
                  <a:srgbClr val="0070C0"/>
                </a:solidFill>
              </a:rPr>
              <a:t>  M 1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2 </a:t>
            </a:r>
            <a:r>
              <a:rPr lang="en-GB" sz="3200" dirty="0" smtClean="0"/>
              <a:t> -  </a:t>
            </a:r>
            <a:r>
              <a:rPr lang="en-GB" sz="3200" dirty="0" smtClean="0">
                <a:solidFill>
                  <a:srgbClr val="0070C0"/>
                </a:solidFill>
              </a:rPr>
              <a:t>M 1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3 </a:t>
            </a:r>
            <a:r>
              <a:rPr lang="en-GB" sz="3200" dirty="0" smtClean="0"/>
              <a:t> -  </a:t>
            </a:r>
            <a:r>
              <a:rPr lang="en-GB" sz="3200" dirty="0" smtClean="0">
                <a:solidFill>
                  <a:srgbClr val="0070C0"/>
                </a:solidFill>
              </a:rPr>
              <a:t>M 1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4  </a:t>
            </a:r>
            <a:r>
              <a:rPr lang="en-GB" sz="3200" dirty="0" smtClean="0"/>
              <a:t>-</a:t>
            </a:r>
            <a:r>
              <a:rPr lang="en-GB" sz="3200" dirty="0" smtClean="0">
                <a:solidFill>
                  <a:srgbClr val="0070C0"/>
                </a:solidFill>
              </a:rPr>
              <a:t>  M 1</a:t>
            </a:r>
          </a:p>
          <a:p>
            <a:pPr algn="ctr"/>
            <a:endParaRPr lang="en-GB" sz="2400" dirty="0" smtClean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90" y="1085610"/>
            <a:ext cx="2917962" cy="2188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805" y="3508938"/>
            <a:ext cx="322382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At fulltime in a Southampton FC vs Manchester City football match the score was </a:t>
            </a:r>
            <a:r>
              <a:rPr lang="en-GB" sz="1600" dirty="0" smtClean="0"/>
              <a:t>4-2 to Southampton. 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What could the score have been at half time?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62823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08805" y="11080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3655360" y="1105615"/>
            <a:ext cx="83259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Step 6: Continue solving the problem working in a systematic way.</a:t>
            </a:r>
          </a:p>
          <a:p>
            <a:pPr algn="ctr"/>
            <a:r>
              <a:rPr lang="en-GB" sz="3200" dirty="0" smtClean="0"/>
              <a:t>Now find all the possibilities if </a:t>
            </a:r>
            <a:r>
              <a:rPr lang="en-GB" sz="3200" dirty="0" smtClean="0">
                <a:solidFill>
                  <a:srgbClr val="0070C0"/>
                </a:solidFill>
              </a:rPr>
              <a:t>M</a:t>
            </a:r>
            <a:r>
              <a:rPr lang="en-GB" sz="3200" dirty="0" smtClean="0"/>
              <a:t> was </a:t>
            </a:r>
            <a:r>
              <a:rPr lang="en-GB" sz="3200" dirty="0">
                <a:solidFill>
                  <a:srgbClr val="0070C0"/>
                </a:solidFill>
              </a:rPr>
              <a:t>2</a:t>
            </a:r>
            <a:r>
              <a:rPr lang="en-GB" sz="3200" dirty="0" smtClean="0"/>
              <a:t>.</a:t>
            </a:r>
          </a:p>
          <a:p>
            <a:pPr algn="ctr"/>
            <a:endParaRPr lang="en-GB" sz="3200" dirty="0" smtClean="0">
              <a:solidFill>
                <a:srgbClr val="FF0000"/>
              </a:solidFill>
            </a:endParaRP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0  </a:t>
            </a:r>
            <a:r>
              <a:rPr lang="en-GB" sz="3200" dirty="0" smtClean="0"/>
              <a:t>-  </a:t>
            </a:r>
            <a:r>
              <a:rPr lang="en-GB" sz="3200" dirty="0" smtClean="0">
                <a:solidFill>
                  <a:srgbClr val="0070C0"/>
                </a:solidFill>
              </a:rPr>
              <a:t>M 2</a:t>
            </a:r>
          </a:p>
          <a:p>
            <a:pPr algn="ctr"/>
            <a:endParaRPr lang="en-GB" sz="2400" dirty="0" smtClean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90" y="1085610"/>
            <a:ext cx="2917962" cy="2188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805" y="3508938"/>
            <a:ext cx="322382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At fulltime in a Southampton FC vs Manchester City football match the score was </a:t>
            </a:r>
            <a:r>
              <a:rPr lang="en-GB" sz="1600" dirty="0" smtClean="0"/>
              <a:t>4-2 to Southampton. 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What could the score have been at half time?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43380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08805" y="11080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3655360" y="1105615"/>
            <a:ext cx="832596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Step 6: Continue solving the problem working in a systematic way.</a:t>
            </a:r>
          </a:p>
          <a:p>
            <a:pPr algn="ctr"/>
            <a:r>
              <a:rPr lang="en-GB" sz="3200" dirty="0" smtClean="0"/>
              <a:t>Now find all the possibilities if </a:t>
            </a:r>
            <a:r>
              <a:rPr lang="en-GB" sz="3200" dirty="0" smtClean="0">
                <a:solidFill>
                  <a:srgbClr val="0070C0"/>
                </a:solidFill>
              </a:rPr>
              <a:t>M</a:t>
            </a:r>
            <a:r>
              <a:rPr lang="en-GB" sz="3200" dirty="0" smtClean="0"/>
              <a:t> was </a:t>
            </a:r>
            <a:r>
              <a:rPr lang="en-GB" sz="3200" dirty="0">
                <a:solidFill>
                  <a:srgbClr val="0070C0"/>
                </a:solidFill>
              </a:rPr>
              <a:t>2</a:t>
            </a:r>
            <a:r>
              <a:rPr lang="en-GB" sz="3200" dirty="0" smtClean="0"/>
              <a:t>.</a:t>
            </a:r>
          </a:p>
          <a:p>
            <a:pPr algn="ctr"/>
            <a:endParaRPr lang="en-GB" sz="3200" dirty="0" smtClean="0">
              <a:solidFill>
                <a:srgbClr val="FF0000"/>
              </a:solidFill>
            </a:endParaRP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0  </a:t>
            </a:r>
            <a:r>
              <a:rPr lang="en-GB" sz="3200" dirty="0" smtClean="0"/>
              <a:t>-  </a:t>
            </a:r>
            <a:r>
              <a:rPr lang="en-GB" sz="3200" dirty="0" smtClean="0">
                <a:solidFill>
                  <a:srgbClr val="0070C0"/>
                </a:solidFill>
              </a:rPr>
              <a:t>M 2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1  </a:t>
            </a:r>
            <a:r>
              <a:rPr lang="en-GB" sz="3200" dirty="0" smtClean="0">
                <a:solidFill>
                  <a:srgbClr val="0070C0"/>
                </a:solidFill>
              </a:rPr>
              <a:t>-  M 2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2  </a:t>
            </a:r>
            <a:r>
              <a:rPr lang="en-GB" sz="3200" dirty="0" smtClean="0">
                <a:solidFill>
                  <a:srgbClr val="0070C0"/>
                </a:solidFill>
              </a:rPr>
              <a:t>-  M 2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3  </a:t>
            </a:r>
            <a:r>
              <a:rPr lang="en-GB" sz="3200" dirty="0" smtClean="0">
                <a:solidFill>
                  <a:srgbClr val="0070C0"/>
                </a:solidFill>
              </a:rPr>
              <a:t>-  M 2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S 4  </a:t>
            </a:r>
            <a:r>
              <a:rPr lang="en-GB" sz="3200" dirty="0" smtClean="0">
                <a:solidFill>
                  <a:srgbClr val="0070C0"/>
                </a:solidFill>
              </a:rPr>
              <a:t>-  M 2</a:t>
            </a:r>
          </a:p>
          <a:p>
            <a:pPr algn="ctr"/>
            <a:endParaRPr lang="en-GB" sz="3200" dirty="0" smtClean="0">
              <a:solidFill>
                <a:srgbClr val="0070C0"/>
              </a:solidFill>
            </a:endParaRPr>
          </a:p>
          <a:p>
            <a:pPr algn="ctr"/>
            <a:endParaRPr lang="en-GB" sz="2400" dirty="0" smtClean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90" y="1085610"/>
            <a:ext cx="2917962" cy="2188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805" y="3508938"/>
            <a:ext cx="322382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At fulltime in a Southampton FC vs Manchester City football match the score was </a:t>
            </a:r>
            <a:r>
              <a:rPr lang="en-GB" sz="1600" dirty="0" smtClean="0"/>
              <a:t>4-2 to Southampton. 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What could the score have been at half time?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63867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08805" y="11080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3655360" y="1105615"/>
            <a:ext cx="8325969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We can’t have more then 4 goals for Southampton or 2 Goals for Manchester City so we can’t change either teams scores any more.</a:t>
            </a:r>
            <a:endParaRPr lang="en-GB" sz="3200" dirty="0" smtClean="0">
              <a:solidFill>
                <a:srgbClr val="FF0000"/>
              </a:solidFill>
            </a:endParaRPr>
          </a:p>
          <a:p>
            <a:endParaRPr lang="en-GB" sz="3200" dirty="0" smtClean="0">
              <a:solidFill>
                <a:srgbClr val="FF0000"/>
              </a:solidFill>
            </a:endParaRPr>
          </a:p>
          <a:p>
            <a:pPr algn="ctr"/>
            <a:endParaRPr lang="en-GB" sz="3200" dirty="0" smtClean="0">
              <a:solidFill>
                <a:srgbClr val="0070C0"/>
              </a:solidFill>
            </a:endParaRPr>
          </a:p>
          <a:p>
            <a:pPr algn="ctr"/>
            <a:endParaRPr lang="en-GB" sz="2400" dirty="0" smtClean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90" y="1085610"/>
            <a:ext cx="2917962" cy="2188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805" y="3508938"/>
            <a:ext cx="322382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At fulltime in a Southampton FC vs Manchester City football match the score was </a:t>
            </a:r>
            <a:r>
              <a:rPr lang="en-GB" sz="1600" dirty="0" smtClean="0"/>
              <a:t>4-2 to Southampton. 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What could the score have been at half time?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9290791" y="2915555"/>
            <a:ext cx="207084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S 0  </a:t>
            </a:r>
            <a:r>
              <a:rPr lang="en-GB" sz="3200" dirty="0"/>
              <a:t>-  </a:t>
            </a:r>
            <a:r>
              <a:rPr lang="en-GB" sz="3200" dirty="0">
                <a:solidFill>
                  <a:srgbClr val="0070C0"/>
                </a:solidFill>
              </a:rPr>
              <a:t>M 2</a:t>
            </a:r>
          </a:p>
          <a:p>
            <a:r>
              <a:rPr lang="en-GB" sz="3200" dirty="0">
                <a:solidFill>
                  <a:srgbClr val="FF0000"/>
                </a:solidFill>
              </a:rPr>
              <a:t>S 1  </a:t>
            </a:r>
            <a:r>
              <a:rPr lang="en-GB" sz="3200" dirty="0">
                <a:solidFill>
                  <a:srgbClr val="0070C0"/>
                </a:solidFill>
              </a:rPr>
              <a:t>-  M 2</a:t>
            </a:r>
          </a:p>
          <a:p>
            <a:r>
              <a:rPr lang="en-GB" sz="3200" dirty="0">
                <a:solidFill>
                  <a:srgbClr val="FF0000"/>
                </a:solidFill>
              </a:rPr>
              <a:t>S 2  </a:t>
            </a:r>
            <a:r>
              <a:rPr lang="en-GB" sz="3200" dirty="0">
                <a:solidFill>
                  <a:srgbClr val="0070C0"/>
                </a:solidFill>
              </a:rPr>
              <a:t>-  M 2</a:t>
            </a:r>
          </a:p>
          <a:p>
            <a:r>
              <a:rPr lang="en-GB" sz="3200" dirty="0">
                <a:solidFill>
                  <a:srgbClr val="FF0000"/>
                </a:solidFill>
              </a:rPr>
              <a:t>S 3  </a:t>
            </a:r>
            <a:r>
              <a:rPr lang="en-GB" sz="3200" dirty="0">
                <a:solidFill>
                  <a:srgbClr val="0070C0"/>
                </a:solidFill>
              </a:rPr>
              <a:t>-  M 2</a:t>
            </a:r>
          </a:p>
          <a:p>
            <a:r>
              <a:rPr lang="en-GB" sz="3200" dirty="0">
                <a:solidFill>
                  <a:srgbClr val="FF0000"/>
                </a:solidFill>
              </a:rPr>
              <a:t>S 4  </a:t>
            </a:r>
            <a:r>
              <a:rPr lang="en-GB" sz="3200" dirty="0">
                <a:solidFill>
                  <a:srgbClr val="0070C0"/>
                </a:solidFill>
              </a:rPr>
              <a:t>-  M 2</a:t>
            </a:r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581210" y="2882214"/>
            <a:ext cx="207084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S 0  </a:t>
            </a:r>
            <a:r>
              <a:rPr lang="en-GB" sz="3200" dirty="0"/>
              <a:t>-  </a:t>
            </a:r>
            <a:r>
              <a:rPr lang="en-GB" sz="3200" dirty="0">
                <a:solidFill>
                  <a:srgbClr val="0070C0"/>
                </a:solidFill>
              </a:rPr>
              <a:t>M </a:t>
            </a:r>
            <a:r>
              <a:rPr lang="en-GB" sz="3200" dirty="0" smtClean="0">
                <a:solidFill>
                  <a:srgbClr val="0070C0"/>
                </a:solidFill>
              </a:rPr>
              <a:t>1</a:t>
            </a:r>
            <a:endParaRPr lang="en-GB" sz="3200" dirty="0">
              <a:solidFill>
                <a:srgbClr val="0070C0"/>
              </a:solidFill>
            </a:endParaRPr>
          </a:p>
          <a:p>
            <a:r>
              <a:rPr lang="en-GB" sz="3200" dirty="0">
                <a:solidFill>
                  <a:srgbClr val="FF0000"/>
                </a:solidFill>
              </a:rPr>
              <a:t>S 1  </a:t>
            </a:r>
            <a:r>
              <a:rPr lang="en-GB" sz="3200" dirty="0">
                <a:solidFill>
                  <a:srgbClr val="0070C0"/>
                </a:solidFill>
              </a:rPr>
              <a:t>-  M </a:t>
            </a:r>
            <a:r>
              <a:rPr lang="en-GB" sz="3200" dirty="0" smtClean="0">
                <a:solidFill>
                  <a:srgbClr val="0070C0"/>
                </a:solidFill>
              </a:rPr>
              <a:t>1</a:t>
            </a:r>
            <a:endParaRPr lang="en-GB" sz="3200" dirty="0">
              <a:solidFill>
                <a:srgbClr val="0070C0"/>
              </a:solidFill>
            </a:endParaRPr>
          </a:p>
          <a:p>
            <a:r>
              <a:rPr lang="en-GB" sz="3200" dirty="0">
                <a:solidFill>
                  <a:srgbClr val="FF0000"/>
                </a:solidFill>
              </a:rPr>
              <a:t>S 2  </a:t>
            </a:r>
            <a:r>
              <a:rPr lang="en-GB" sz="3200" dirty="0">
                <a:solidFill>
                  <a:srgbClr val="0070C0"/>
                </a:solidFill>
              </a:rPr>
              <a:t>-  M 1</a:t>
            </a:r>
          </a:p>
          <a:p>
            <a:r>
              <a:rPr lang="en-GB" sz="3200" dirty="0">
                <a:solidFill>
                  <a:srgbClr val="FF0000"/>
                </a:solidFill>
              </a:rPr>
              <a:t>S 3  </a:t>
            </a:r>
            <a:r>
              <a:rPr lang="en-GB" sz="3200" dirty="0">
                <a:solidFill>
                  <a:srgbClr val="0070C0"/>
                </a:solidFill>
              </a:rPr>
              <a:t>-  M </a:t>
            </a:r>
            <a:r>
              <a:rPr lang="en-GB" sz="3200" dirty="0" smtClean="0">
                <a:solidFill>
                  <a:srgbClr val="0070C0"/>
                </a:solidFill>
              </a:rPr>
              <a:t>1</a:t>
            </a:r>
            <a:endParaRPr lang="en-GB" sz="3200" dirty="0">
              <a:solidFill>
                <a:srgbClr val="0070C0"/>
              </a:solidFill>
            </a:endParaRPr>
          </a:p>
          <a:p>
            <a:r>
              <a:rPr lang="en-GB" sz="3200" dirty="0">
                <a:solidFill>
                  <a:srgbClr val="FF0000"/>
                </a:solidFill>
              </a:rPr>
              <a:t>S 4  </a:t>
            </a:r>
            <a:r>
              <a:rPr lang="en-GB" sz="3200" dirty="0">
                <a:solidFill>
                  <a:srgbClr val="0070C0"/>
                </a:solidFill>
              </a:rPr>
              <a:t>-  M </a:t>
            </a:r>
            <a:r>
              <a:rPr lang="en-GB" sz="3200" dirty="0" smtClean="0">
                <a:solidFill>
                  <a:srgbClr val="0070C0"/>
                </a:solidFill>
              </a:rPr>
              <a:t>1</a:t>
            </a:r>
            <a:endParaRPr lang="en-GB" sz="3200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871629" y="2862320"/>
            <a:ext cx="207084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S 0  </a:t>
            </a:r>
            <a:r>
              <a:rPr lang="en-GB" sz="3200" dirty="0"/>
              <a:t>-  </a:t>
            </a:r>
            <a:r>
              <a:rPr lang="en-GB" sz="3200" dirty="0">
                <a:solidFill>
                  <a:srgbClr val="0070C0"/>
                </a:solidFill>
              </a:rPr>
              <a:t>M 0</a:t>
            </a:r>
          </a:p>
          <a:p>
            <a:r>
              <a:rPr lang="en-GB" sz="3200" dirty="0">
                <a:solidFill>
                  <a:srgbClr val="FF0000"/>
                </a:solidFill>
              </a:rPr>
              <a:t>S 1  </a:t>
            </a:r>
            <a:r>
              <a:rPr lang="en-GB" sz="3200" dirty="0">
                <a:solidFill>
                  <a:srgbClr val="0070C0"/>
                </a:solidFill>
              </a:rPr>
              <a:t>-  M 0</a:t>
            </a:r>
          </a:p>
          <a:p>
            <a:r>
              <a:rPr lang="en-GB" sz="3200" dirty="0">
                <a:solidFill>
                  <a:srgbClr val="FF0000"/>
                </a:solidFill>
              </a:rPr>
              <a:t>S 2  </a:t>
            </a:r>
            <a:r>
              <a:rPr lang="en-GB" sz="3200" dirty="0">
                <a:solidFill>
                  <a:srgbClr val="0070C0"/>
                </a:solidFill>
              </a:rPr>
              <a:t>-  M </a:t>
            </a:r>
            <a:r>
              <a:rPr lang="en-GB" sz="3200" dirty="0" smtClean="0">
                <a:solidFill>
                  <a:srgbClr val="0070C0"/>
                </a:solidFill>
              </a:rPr>
              <a:t>0</a:t>
            </a:r>
            <a:endParaRPr lang="en-GB" sz="3200" dirty="0">
              <a:solidFill>
                <a:srgbClr val="0070C0"/>
              </a:solidFill>
            </a:endParaRPr>
          </a:p>
          <a:p>
            <a:r>
              <a:rPr lang="en-GB" sz="3200" dirty="0">
                <a:solidFill>
                  <a:srgbClr val="FF0000"/>
                </a:solidFill>
              </a:rPr>
              <a:t>S 3  </a:t>
            </a:r>
            <a:r>
              <a:rPr lang="en-GB" sz="3200" dirty="0">
                <a:solidFill>
                  <a:srgbClr val="0070C0"/>
                </a:solidFill>
              </a:rPr>
              <a:t>-  M 0</a:t>
            </a:r>
          </a:p>
          <a:p>
            <a:r>
              <a:rPr lang="en-GB" sz="3200" dirty="0">
                <a:solidFill>
                  <a:srgbClr val="FF0000"/>
                </a:solidFill>
              </a:rPr>
              <a:t>S 4  </a:t>
            </a:r>
            <a:r>
              <a:rPr lang="en-GB" sz="3200" dirty="0">
                <a:solidFill>
                  <a:srgbClr val="0070C0"/>
                </a:solidFill>
              </a:rPr>
              <a:t>-  M 0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871629" y="5567082"/>
            <a:ext cx="77062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We have found that there are 15 possible half time scores for this football match.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4668218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Teacher Rose: Cicle Inicial. Segon. &lt;strong&gt;Numbers&lt;/strong&gt;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161" y="133643"/>
            <a:ext cx="9145125" cy="6724357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315975" y="2990849"/>
            <a:ext cx="7806791" cy="157702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516286" y="171551"/>
            <a:ext cx="9144000" cy="936468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 smtClean="0"/>
              <a:t>Summer 2 Week 1 </a:t>
            </a:r>
            <a:r>
              <a:rPr lang="en-GB" u="sng" dirty="0"/>
              <a:t>T</a:t>
            </a:r>
            <a:r>
              <a:rPr lang="en-GB" u="sng" dirty="0" smtClean="0"/>
              <a:t>ask 2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20810701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1079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12" y="2067008"/>
            <a:ext cx="4880922" cy="36606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43440" y="1163005"/>
            <a:ext cx="612067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Half time scores</a:t>
            </a:r>
          </a:p>
          <a:p>
            <a:pPr algn="ctr"/>
            <a:endParaRPr lang="en-GB" sz="3200" dirty="0" smtClean="0"/>
          </a:p>
          <a:p>
            <a:pPr algn="ctr"/>
            <a:r>
              <a:rPr lang="en-GB" sz="3200" dirty="0" smtClean="0"/>
              <a:t>At </a:t>
            </a:r>
            <a:r>
              <a:rPr lang="en-GB" sz="3200" dirty="0"/>
              <a:t>fulltime in a </a:t>
            </a:r>
            <a:r>
              <a:rPr lang="en-GB" sz="3200" dirty="0" smtClean="0"/>
              <a:t>Manchester City </a:t>
            </a:r>
            <a:r>
              <a:rPr lang="en-GB" sz="3200" dirty="0"/>
              <a:t>vs </a:t>
            </a:r>
            <a:r>
              <a:rPr lang="en-GB" sz="3200" dirty="0" smtClean="0"/>
              <a:t>Southampton FC </a:t>
            </a:r>
            <a:r>
              <a:rPr lang="en-GB" sz="3200" dirty="0"/>
              <a:t>football match the score </a:t>
            </a:r>
            <a:r>
              <a:rPr lang="en-GB" sz="3200" dirty="0" smtClean="0"/>
              <a:t>was a </a:t>
            </a:r>
            <a:r>
              <a:rPr lang="en-GB" sz="3200" b="1" u="sng" dirty="0" smtClean="0"/>
              <a:t>3-3 draw</a:t>
            </a:r>
            <a:r>
              <a:rPr lang="en-GB" sz="3200" dirty="0" smtClean="0"/>
              <a:t>. </a:t>
            </a:r>
            <a:endParaRPr lang="en-GB" sz="3200" dirty="0"/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What could the score have been at half time?</a:t>
            </a:r>
          </a:p>
          <a:p>
            <a:pPr algn="ctr"/>
            <a:endParaRPr lang="en-GB" sz="3200" dirty="0"/>
          </a:p>
          <a:p>
            <a:pPr algn="ctr"/>
            <a:r>
              <a:rPr lang="en-GB" sz="32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73688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1079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56" y="1367625"/>
            <a:ext cx="2004388" cy="15032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3220405"/>
            <a:ext cx="26797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Half time scores</a:t>
            </a:r>
          </a:p>
          <a:p>
            <a:pPr algn="ctr"/>
            <a:endParaRPr lang="en-GB" sz="1600" dirty="0" smtClean="0"/>
          </a:p>
          <a:p>
            <a:pPr algn="ctr"/>
            <a:r>
              <a:rPr lang="en-GB" sz="1600" dirty="0" smtClean="0"/>
              <a:t>At </a:t>
            </a:r>
            <a:r>
              <a:rPr lang="en-GB" sz="1600" dirty="0"/>
              <a:t>fulltime in a </a:t>
            </a:r>
            <a:r>
              <a:rPr lang="en-GB" sz="1600" dirty="0" smtClean="0"/>
              <a:t>Manchester City </a:t>
            </a:r>
            <a:r>
              <a:rPr lang="en-GB" sz="1600" dirty="0"/>
              <a:t>vs </a:t>
            </a:r>
            <a:r>
              <a:rPr lang="en-GB" sz="1600" dirty="0" smtClean="0"/>
              <a:t>Southampton FC </a:t>
            </a:r>
            <a:r>
              <a:rPr lang="en-GB" sz="1600" dirty="0"/>
              <a:t>football match the score </a:t>
            </a:r>
            <a:r>
              <a:rPr lang="en-GB" sz="1600" dirty="0" smtClean="0"/>
              <a:t>was a </a:t>
            </a:r>
            <a:r>
              <a:rPr lang="en-GB" sz="1600" b="1" u="sng" dirty="0" smtClean="0"/>
              <a:t>3-3 draw</a:t>
            </a:r>
            <a:r>
              <a:rPr lang="en-GB" sz="1600" dirty="0" smtClean="0"/>
              <a:t>. 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What could the score have been at half time?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3093357" y="1531047"/>
            <a:ext cx="8280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Solve this problem using the same systematic approach as we did in task 1.</a:t>
            </a:r>
          </a:p>
          <a:p>
            <a:endParaRPr lang="en-GB" sz="3200" dirty="0"/>
          </a:p>
          <a:p>
            <a:r>
              <a:rPr lang="en-GB" sz="3200" b="1" dirty="0" smtClean="0"/>
              <a:t>TOP TIPS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Start with the lowest possible score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Change one thing at a 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Organise your work neatly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417285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1079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pic>
        <p:nvPicPr>
          <p:cNvPr id="5" name="Picture 4" descr="&lt;strong&gt;Southampton F.C&lt;/strong&gt;. – Wikipedia, wolna encyklo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56" y="1367625"/>
            <a:ext cx="2004388" cy="15032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3220405"/>
            <a:ext cx="26797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Half time scores</a:t>
            </a:r>
          </a:p>
          <a:p>
            <a:pPr algn="ctr"/>
            <a:endParaRPr lang="en-GB" sz="1600" dirty="0" smtClean="0"/>
          </a:p>
          <a:p>
            <a:pPr algn="ctr"/>
            <a:r>
              <a:rPr lang="en-GB" sz="1600" dirty="0" smtClean="0"/>
              <a:t>At </a:t>
            </a:r>
            <a:r>
              <a:rPr lang="en-GB" sz="1600" dirty="0"/>
              <a:t>fulltime in a </a:t>
            </a:r>
            <a:r>
              <a:rPr lang="en-GB" sz="1600" dirty="0" smtClean="0"/>
              <a:t>Manchester City </a:t>
            </a:r>
            <a:r>
              <a:rPr lang="en-GB" sz="1600" dirty="0"/>
              <a:t>vs </a:t>
            </a:r>
            <a:r>
              <a:rPr lang="en-GB" sz="1600" dirty="0" smtClean="0"/>
              <a:t>Southampton FC </a:t>
            </a:r>
            <a:r>
              <a:rPr lang="en-GB" sz="1600" dirty="0"/>
              <a:t>football match the score </a:t>
            </a:r>
            <a:r>
              <a:rPr lang="en-GB" sz="1600" dirty="0" smtClean="0"/>
              <a:t>was a </a:t>
            </a:r>
            <a:r>
              <a:rPr lang="en-GB" sz="1600" b="1" u="sng" dirty="0" smtClean="0"/>
              <a:t>3-3 draw</a:t>
            </a:r>
            <a:r>
              <a:rPr lang="en-GB" sz="1600" dirty="0" smtClean="0"/>
              <a:t>. 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What could the score have been at half time?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u="sng" dirty="0">
                <a:solidFill>
                  <a:srgbClr val="FF0000"/>
                </a:solidFill>
              </a:rPr>
              <a:t>Find all the possibilities.</a:t>
            </a: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2852057" y="987430"/>
            <a:ext cx="828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FF0000"/>
                </a:solidFill>
              </a:rPr>
              <a:t>ANSWER</a:t>
            </a:r>
            <a:endParaRPr lang="en-GB" sz="54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03550" y="3596936"/>
            <a:ext cx="20193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S 0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0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1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0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2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0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3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0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22850" y="3596936"/>
            <a:ext cx="20193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S 0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1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1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1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2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1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3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1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1" y="3596936"/>
            <a:ext cx="20193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S 0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2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1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2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2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2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3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2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182101" y="3596935"/>
            <a:ext cx="20193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S 0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3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1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3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2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3</a:t>
            </a:r>
          </a:p>
          <a:p>
            <a:r>
              <a:rPr lang="en-GB" sz="3200" dirty="0" smtClean="0">
                <a:solidFill>
                  <a:srgbClr val="FF0000"/>
                </a:solidFill>
              </a:rPr>
              <a:t>S 3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0070C0"/>
                </a:solidFill>
              </a:rPr>
              <a:t>M 3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3550" y="1918065"/>
            <a:ext cx="80073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There are 16 possible half time scores for a match ending in a 3-3 draw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63664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Teacher Rose: Cicle Inicial. Segon. &lt;strong&gt;Numbers&lt;/strong&gt;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161" y="133643"/>
            <a:ext cx="9145125" cy="6724357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315975" y="2990849"/>
            <a:ext cx="7806791" cy="157702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516286" y="171551"/>
            <a:ext cx="9144000" cy="936468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 smtClean="0"/>
              <a:t>Summer 2 Week 1 Task </a:t>
            </a:r>
            <a:r>
              <a:rPr lang="en-GB" u="sng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024922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1079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233038" y="807581"/>
            <a:ext cx="9664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079500" y="1486187"/>
            <a:ext cx="9740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641444" y="1085611"/>
            <a:ext cx="104075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Problem 1</a:t>
            </a:r>
          </a:p>
          <a:p>
            <a:r>
              <a:rPr lang="en-GB" sz="3200" dirty="0" smtClean="0"/>
              <a:t>Using the digits 2,4,6 only once how many different three digit numbers can you make?  </a:t>
            </a:r>
            <a:endParaRPr lang="en-GB" sz="3200" dirty="0"/>
          </a:p>
        </p:txBody>
      </p:sp>
      <p:sp>
        <p:nvSpPr>
          <p:cNvPr id="17" name="Rectangle 16"/>
          <p:cNvSpPr/>
          <p:nvPr/>
        </p:nvSpPr>
        <p:spPr>
          <a:xfrm rot="20644353">
            <a:off x="4648170" y="2550343"/>
            <a:ext cx="8082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</a:t>
            </a:r>
            <a:endParaRPr lang="en-US" sz="9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 rot="952109">
            <a:off x="6734800" y="2539412"/>
            <a:ext cx="52186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en-US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 rot="21046121">
            <a:off x="8455867" y="2576448"/>
            <a:ext cx="8082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9600" b="1" cap="none" spc="0" dirty="0" smtClean="0">
                <a:ln/>
                <a:solidFill>
                  <a:schemeClr val="accent4"/>
                </a:solidFill>
                <a:effectLst/>
              </a:rPr>
              <a:t>6</a:t>
            </a:r>
            <a:endParaRPr lang="en-US" sz="96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94178" y="4216400"/>
            <a:ext cx="3987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TOP TIPS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Start with the lowest possible </a:t>
            </a:r>
            <a:r>
              <a:rPr lang="en-GB" sz="2400" dirty="0" smtClean="0"/>
              <a:t>number</a:t>
            </a: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Change one thing at a 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Organise your work neatly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36887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1079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233038" y="807581"/>
            <a:ext cx="9664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079500" y="1486187"/>
            <a:ext cx="9740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641444" y="1392356"/>
            <a:ext cx="104075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Problem </a:t>
            </a:r>
            <a:r>
              <a:rPr lang="en-GB" sz="3200" b="1" u="sng" dirty="0" smtClean="0"/>
              <a:t>1 </a:t>
            </a:r>
            <a:r>
              <a:rPr lang="en-GB" sz="3200" b="1" u="sng" dirty="0" smtClean="0">
                <a:solidFill>
                  <a:srgbClr val="FF0000"/>
                </a:solidFill>
              </a:rPr>
              <a:t>ANSWER</a:t>
            </a:r>
            <a:endParaRPr lang="en-GB" sz="3200" b="1" u="sng" dirty="0">
              <a:solidFill>
                <a:srgbClr val="FF0000"/>
              </a:solidFill>
            </a:endParaRPr>
          </a:p>
          <a:p>
            <a:r>
              <a:rPr lang="en-GB" sz="3200" dirty="0" smtClean="0"/>
              <a:t>You can make 6 different three digit numbers using the digits 2, 4 and 6.  </a:t>
            </a:r>
            <a:endParaRPr lang="en-GB" sz="3200" dirty="0"/>
          </a:p>
        </p:txBody>
      </p:sp>
      <p:sp>
        <p:nvSpPr>
          <p:cNvPr id="17" name="Rectangle 16"/>
          <p:cNvSpPr/>
          <p:nvPr/>
        </p:nvSpPr>
        <p:spPr>
          <a:xfrm rot="20644353">
            <a:off x="4746650" y="2193354"/>
            <a:ext cx="8082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</a:t>
            </a:r>
            <a:endParaRPr lang="en-US" sz="9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 rot="952109">
            <a:off x="6793631" y="2123104"/>
            <a:ext cx="52186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en-US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 rot="21046121">
            <a:off x="8560429" y="2219458"/>
            <a:ext cx="8082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9600" b="1" cap="none" spc="0" dirty="0" smtClean="0">
                <a:ln/>
                <a:solidFill>
                  <a:schemeClr val="accent4"/>
                </a:solidFill>
                <a:effectLst/>
              </a:rPr>
              <a:t>6</a:t>
            </a:r>
            <a:endParaRPr lang="en-US" sz="96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94178" y="4216400"/>
            <a:ext cx="3987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TOP TIPS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Start with the lowest possible </a:t>
            </a:r>
            <a:r>
              <a:rPr lang="en-GB" sz="2400" dirty="0" smtClean="0"/>
              <a:t>number</a:t>
            </a: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Change one thing at a 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Organise your work neatly</a:t>
            </a: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2281125" y="2905846"/>
            <a:ext cx="11303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2 4 6</a:t>
            </a:r>
          </a:p>
          <a:p>
            <a:r>
              <a:rPr lang="en-GB" sz="3600" dirty="0" smtClean="0">
                <a:solidFill>
                  <a:srgbClr val="FF0000"/>
                </a:solidFill>
              </a:rPr>
              <a:t>2 6 4</a:t>
            </a:r>
          </a:p>
          <a:p>
            <a:r>
              <a:rPr lang="en-GB" sz="3600" dirty="0" smtClean="0">
                <a:solidFill>
                  <a:srgbClr val="FF0000"/>
                </a:solidFill>
              </a:rPr>
              <a:t>4 2 6</a:t>
            </a:r>
          </a:p>
          <a:p>
            <a:r>
              <a:rPr lang="en-GB" sz="3600" dirty="0" smtClean="0">
                <a:solidFill>
                  <a:srgbClr val="FF0000"/>
                </a:solidFill>
              </a:rPr>
              <a:t>4 6 2</a:t>
            </a:r>
          </a:p>
          <a:p>
            <a:r>
              <a:rPr lang="en-GB" sz="3600" dirty="0" smtClean="0">
                <a:solidFill>
                  <a:srgbClr val="FF0000"/>
                </a:solidFill>
              </a:rPr>
              <a:t>6 2 4</a:t>
            </a:r>
          </a:p>
          <a:p>
            <a:r>
              <a:rPr lang="en-GB" sz="3600" dirty="0" smtClean="0">
                <a:solidFill>
                  <a:srgbClr val="FF0000"/>
                </a:solidFill>
              </a:rPr>
              <a:t>6 4 2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0163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1079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233038" y="807581"/>
            <a:ext cx="9664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079500" y="1486187"/>
            <a:ext cx="9740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641444" y="1392356"/>
            <a:ext cx="104075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Problem </a:t>
            </a:r>
            <a:r>
              <a:rPr lang="en-GB" sz="3200" b="1" u="sng" dirty="0" smtClean="0"/>
              <a:t>2</a:t>
            </a:r>
            <a:endParaRPr lang="en-GB" sz="3200" b="1" u="sng" dirty="0"/>
          </a:p>
          <a:p>
            <a:r>
              <a:rPr lang="en-GB" sz="3200" dirty="0" smtClean="0"/>
              <a:t>A school is choosing a new school uniform. Below is the possible choices of clothes. How many different possible combinations are there?   </a:t>
            </a:r>
            <a:endParaRPr lang="en-GB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6832600" y="4642009"/>
            <a:ext cx="3987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TOP TIPS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Start with the lowest possible </a:t>
            </a:r>
            <a:r>
              <a:rPr lang="en-GB" sz="2400" dirty="0" smtClean="0">
                <a:solidFill>
                  <a:srgbClr val="FF0000"/>
                </a:solidFill>
              </a:rPr>
              <a:t>number</a:t>
            </a:r>
            <a:endParaRPr lang="en-GB" sz="2400" dirty="0">
              <a:solidFill>
                <a:srgbClr val="FF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Change one thing at a 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Organise your work neatly</a:t>
            </a:r>
          </a:p>
          <a:p>
            <a:endParaRPr lang="en-GB" dirty="0"/>
          </a:p>
        </p:txBody>
      </p:sp>
      <p:pic>
        <p:nvPicPr>
          <p:cNvPr id="2050" name="Picture 2" descr="Pin op Thinking Trough Theme with Eleven by Sandra Cisnero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444" y="3743396"/>
            <a:ext cx="1123856" cy="910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reen and Orange Sweater | Orange sweaters, Sweaters, Sweater cli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939" y="3725727"/>
            <a:ext cx="1200961" cy="97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ree Sweater Cliparts, Download Free Clip Art, Free Clip Art on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443" y="3685838"/>
            <a:ext cx="1298575" cy="105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Trousers Black Clip Art at Clker.com - vector clip art online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403" y="5122777"/>
            <a:ext cx="624777" cy="125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lipart pants grey pants, Clipart pants grey pants Transparent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754" y="5103334"/>
            <a:ext cx="679330" cy="1293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Scrubs Clipart - Clip Art Library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658" y="5122777"/>
            <a:ext cx="892147" cy="1428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1841" y="4634829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Red jumper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2070036" y="4634829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Green jumper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802295" y="4659915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Blue jumper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430334" y="6366940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Black trousers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2070036" y="6366940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Grey trousers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3841653" y="6377231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Navy trousers</a:t>
            </a:r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9398000" y="4381500"/>
            <a:ext cx="499738" cy="6226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897738" y="3782402"/>
            <a:ext cx="1290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Not for this one.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7881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1079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233038" y="807581"/>
            <a:ext cx="9664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079500" y="1486187"/>
            <a:ext cx="9740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565839" y="962014"/>
            <a:ext cx="104075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Problem </a:t>
            </a:r>
            <a:r>
              <a:rPr lang="en-GB" sz="3200" b="1" u="sng" dirty="0" smtClean="0"/>
              <a:t>2 </a:t>
            </a:r>
            <a:r>
              <a:rPr lang="en-GB" sz="3200" b="1" u="sng" dirty="0" smtClean="0">
                <a:solidFill>
                  <a:srgbClr val="FF0000"/>
                </a:solidFill>
              </a:rPr>
              <a:t>ANSWER</a:t>
            </a:r>
          </a:p>
          <a:p>
            <a:r>
              <a:rPr lang="en-GB" sz="3200" dirty="0" smtClean="0"/>
              <a:t>There are 9 possible combinations for the school’s new uniform.</a:t>
            </a:r>
            <a:endParaRPr lang="en-GB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6832600" y="4642009"/>
            <a:ext cx="3987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TOP TIPS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Start with the lowest possible </a:t>
            </a:r>
            <a:r>
              <a:rPr lang="en-GB" sz="2400" dirty="0" smtClean="0">
                <a:solidFill>
                  <a:srgbClr val="FF0000"/>
                </a:solidFill>
              </a:rPr>
              <a:t>number</a:t>
            </a:r>
            <a:endParaRPr lang="en-GB" sz="2400" dirty="0">
              <a:solidFill>
                <a:srgbClr val="FF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Change one thing at a 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Organise your work neatly</a:t>
            </a:r>
          </a:p>
          <a:p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9398000" y="4381500"/>
            <a:ext cx="499738" cy="6226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897738" y="3782402"/>
            <a:ext cx="1290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Not for this one.</a:t>
            </a:r>
            <a:endParaRPr lang="en-GB" dirty="0">
              <a:solidFill>
                <a:srgbClr val="FF00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74878" y="3161303"/>
            <a:ext cx="5976722" cy="2440393"/>
            <a:chOff x="954256" y="2159410"/>
            <a:chExt cx="4637090" cy="1642302"/>
          </a:xfrm>
        </p:grpSpPr>
        <p:pic>
          <p:nvPicPr>
            <p:cNvPr id="2050" name="Picture 2" descr="Pin op Thinking Trough Theme with Eleven by Sandra Cisneros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7406" y="2206201"/>
              <a:ext cx="438056" cy="3548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Green and Orange Sweater | Orange sweaters, Sweaters, Sweater clip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080" y="2187920"/>
              <a:ext cx="438961" cy="3555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Free Sweater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3660" y="2159410"/>
              <a:ext cx="428564" cy="3473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0" name="Picture 12" descr="Clipart pants grey pants, Clipart pants grey pants Transparent ...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2190" y="2753037"/>
              <a:ext cx="175551" cy="3342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2" name="Picture 14" descr="Scrubs Clipart - Clip Art Library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3356" y="3236012"/>
              <a:ext cx="353217" cy="565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Pin op Thinking Trough Theme with Eleven by Sandra Cisneros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7406" y="2753037"/>
              <a:ext cx="438056" cy="3548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2" descr="Pin op Thinking Trough Theme with Eleven by Sandra Cisneros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4256" y="3315125"/>
              <a:ext cx="438056" cy="3548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10" descr="Trousers Black Clip Art at Clker.com - vector clip art online ...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3371" y="2190646"/>
              <a:ext cx="174370" cy="350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10" descr="Trousers Black Clip Art at Clker.com - vector clip art online ...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751" y="2190646"/>
              <a:ext cx="174370" cy="350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6" descr="Green and Orange Sweater | Orange sweaters, Sweaters, Sweater clip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080" y="2746924"/>
              <a:ext cx="438961" cy="3555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6" descr="Green and Orange Sweater | Orange sweaters, Sweaters, Sweater clip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080" y="3315163"/>
              <a:ext cx="438961" cy="3555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12" descr="Clipart pants grey pants, Clipart pants grey pants Transparent ...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7570" y="2753037"/>
              <a:ext cx="175551" cy="3342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14" descr="Scrubs Clipart - Clip Art Library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8736" y="3236012"/>
              <a:ext cx="353217" cy="565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8" descr="Free Sweater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3659" y="2730303"/>
              <a:ext cx="440389" cy="3569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8" descr="Free Sweater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9059" y="3291060"/>
              <a:ext cx="467451" cy="3788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10" descr="Trousers Black Clip Art at Clker.com - vector clip art online ...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7553" y="2167883"/>
              <a:ext cx="174370" cy="350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12" descr="Clipart pants grey pants, Clipart pants grey pants Transparent ...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116" y="2724898"/>
              <a:ext cx="175551" cy="3342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14" descr="Scrubs Clipart - Clip Art Library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8129" y="3209688"/>
              <a:ext cx="353217" cy="565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796258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1079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233038" y="807581"/>
            <a:ext cx="9664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079500" y="1486187"/>
            <a:ext cx="9740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641444" y="1085611"/>
            <a:ext cx="104075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Problem 3 </a:t>
            </a:r>
            <a:r>
              <a:rPr lang="en-GB" sz="3200" b="1" u="sng" dirty="0" smtClean="0">
                <a:solidFill>
                  <a:srgbClr val="7030A0"/>
                </a:solidFill>
              </a:rPr>
              <a:t>EXTRA CHALLENGE</a:t>
            </a:r>
          </a:p>
          <a:p>
            <a:r>
              <a:rPr lang="en-GB" sz="3200" dirty="0" smtClean="0"/>
              <a:t>You have four shapes…  </a:t>
            </a:r>
            <a:endParaRPr lang="en-GB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7061200" y="4642009"/>
            <a:ext cx="3987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TOP TIPS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Start with the lowest possible </a:t>
            </a:r>
            <a:r>
              <a:rPr lang="en-GB" sz="2400" dirty="0" smtClean="0">
                <a:solidFill>
                  <a:srgbClr val="FF0000"/>
                </a:solidFill>
              </a:rPr>
              <a:t>number</a:t>
            </a:r>
            <a:endParaRPr lang="en-GB" sz="2400" dirty="0">
              <a:solidFill>
                <a:srgbClr val="FF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Change one thing at a 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Organise your work neatly</a:t>
            </a:r>
          </a:p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863600" y="2268315"/>
            <a:ext cx="939800" cy="901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2146300" y="2268315"/>
            <a:ext cx="1092200" cy="9017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625850" y="2200875"/>
            <a:ext cx="1028700" cy="10287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gular Pentagon 7"/>
          <p:cNvSpPr/>
          <p:nvPr/>
        </p:nvSpPr>
        <p:spPr>
          <a:xfrm>
            <a:off x="5060950" y="2162829"/>
            <a:ext cx="1054100" cy="1056095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63600" y="3459305"/>
            <a:ext cx="985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How many different ways can you organise them in a row? </a:t>
            </a:r>
            <a:endParaRPr lang="en-GB" sz="3200" dirty="0"/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9779000" y="4445000"/>
            <a:ext cx="499738" cy="6226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0003469" y="3903811"/>
            <a:ext cx="1290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Not for this one.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0793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47806"/>
              </p:ext>
            </p:extLst>
          </p:nvPr>
        </p:nvGraphicFramePr>
        <p:xfrm>
          <a:off x="315686" y="274025"/>
          <a:ext cx="2688771" cy="365760"/>
        </p:xfrm>
        <a:graphic>
          <a:graphicData uri="http://schemas.openxmlformats.org/drawingml/2006/table">
            <a:tbl>
              <a:tblPr/>
              <a:tblGrid>
                <a:gridCol w="2688771">
                  <a:extLst>
                    <a:ext uri="{9D8B030D-6E8A-4147-A177-3AD203B41FA5}">
                      <a16:colId xmlns:a16="http://schemas.microsoft.com/office/drawing/2014/main" val="6706206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>
                        <a:effectLst/>
                        <a:latin typeface="+mj-lt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859850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1444" y="456905"/>
            <a:ext cx="10822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1079"/>
            <a:ext cx="11872524" cy="969046"/>
          </a:xfrm>
          <a:solidFill>
            <a:schemeClr val="bg1"/>
          </a:solidFill>
        </p:spPr>
        <p:txBody>
          <a:bodyPr anchor="ctr" anchorCtr="0">
            <a:normAutofit/>
          </a:bodyPr>
          <a:lstStyle/>
          <a:p>
            <a:r>
              <a:rPr lang="en-GB" sz="4800" u="sng" dirty="0" smtClean="0"/>
              <a:t>To work systematically to solve problems</a:t>
            </a:r>
            <a:endParaRPr lang="en-GB" sz="4800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233038" y="807581"/>
            <a:ext cx="9664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641444" y="1085611"/>
            <a:ext cx="10407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Problem 3 </a:t>
            </a:r>
            <a:r>
              <a:rPr lang="en-GB" sz="3200" b="1" u="sng" dirty="0" smtClean="0">
                <a:solidFill>
                  <a:srgbClr val="7030A0"/>
                </a:solidFill>
              </a:rPr>
              <a:t>EXTRA CHALLENGE </a:t>
            </a:r>
            <a:r>
              <a:rPr lang="en-GB" sz="3200" b="1" u="sng" dirty="0" smtClean="0">
                <a:solidFill>
                  <a:srgbClr val="FF0000"/>
                </a:solidFill>
              </a:rPr>
              <a:t>ANSWER</a:t>
            </a:r>
            <a:r>
              <a:rPr lang="en-GB" sz="3200" dirty="0" smtClean="0"/>
              <a:t>  </a:t>
            </a:r>
            <a:endParaRPr lang="en-GB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315686" y="5245706"/>
            <a:ext cx="111484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There are 24 possible combinations of the four shapes. Well done if you found them all!</a:t>
            </a:r>
            <a:endParaRPr lang="en-GB" sz="3200" dirty="0"/>
          </a:p>
        </p:txBody>
      </p:sp>
      <p:sp>
        <p:nvSpPr>
          <p:cNvPr id="2" name="Rectangle 1"/>
          <p:cNvSpPr/>
          <p:nvPr/>
        </p:nvSpPr>
        <p:spPr>
          <a:xfrm>
            <a:off x="457200" y="1969350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1013403" y="1969350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622078" y="1969350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gular Pentagon 7"/>
          <p:cNvSpPr/>
          <p:nvPr/>
        </p:nvSpPr>
        <p:spPr>
          <a:xfrm>
            <a:off x="2199270" y="1969350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7200" y="3040027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Isosceles Triangle 16"/>
          <p:cNvSpPr/>
          <p:nvPr/>
        </p:nvSpPr>
        <p:spPr>
          <a:xfrm>
            <a:off x="1606336" y="3027860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29145" y="3027860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gular Pentagon 18"/>
          <p:cNvSpPr/>
          <p:nvPr/>
        </p:nvSpPr>
        <p:spPr>
          <a:xfrm>
            <a:off x="2199270" y="3040027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57200" y="3580240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/>
          <p:cNvSpPr/>
          <p:nvPr/>
        </p:nvSpPr>
        <p:spPr>
          <a:xfrm>
            <a:off x="1606336" y="3568183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230753" y="3580240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gular Pentagon 24"/>
          <p:cNvSpPr/>
          <p:nvPr/>
        </p:nvSpPr>
        <p:spPr>
          <a:xfrm>
            <a:off x="1029145" y="3580239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457200" y="2467933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/>
          <p:cNvSpPr/>
          <p:nvPr/>
        </p:nvSpPr>
        <p:spPr>
          <a:xfrm>
            <a:off x="1013403" y="2467933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2215012" y="2510554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gular Pentagon 28"/>
          <p:cNvSpPr/>
          <p:nvPr/>
        </p:nvSpPr>
        <p:spPr>
          <a:xfrm>
            <a:off x="1627325" y="2487536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72942" y="4098426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Isosceles Triangle 30"/>
          <p:cNvSpPr/>
          <p:nvPr/>
        </p:nvSpPr>
        <p:spPr>
          <a:xfrm>
            <a:off x="2199270" y="4086369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060628" y="4101528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gular Pentagon 32"/>
          <p:cNvSpPr/>
          <p:nvPr/>
        </p:nvSpPr>
        <p:spPr>
          <a:xfrm>
            <a:off x="1606336" y="4086370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472942" y="4593117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Isosceles Triangle 34"/>
          <p:cNvSpPr/>
          <p:nvPr/>
        </p:nvSpPr>
        <p:spPr>
          <a:xfrm>
            <a:off x="2199270" y="4593117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637820" y="4593117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gular Pentagon 36"/>
          <p:cNvSpPr/>
          <p:nvPr/>
        </p:nvSpPr>
        <p:spPr>
          <a:xfrm>
            <a:off x="1060628" y="4593117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3209170" y="1985017"/>
            <a:ext cx="2166750" cy="3049958"/>
            <a:chOff x="3297425" y="1969722"/>
            <a:chExt cx="2166750" cy="3049958"/>
          </a:xfrm>
        </p:grpSpPr>
        <p:sp>
          <p:nvSpPr>
            <p:cNvPr id="42" name="Rectangle 41"/>
            <p:cNvSpPr/>
            <p:nvPr/>
          </p:nvSpPr>
          <p:spPr>
            <a:xfrm>
              <a:off x="3889927" y="1969722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Isosceles Triangle 42"/>
            <p:cNvSpPr/>
            <p:nvPr/>
          </p:nvSpPr>
          <p:spPr>
            <a:xfrm>
              <a:off x="3302239" y="1970062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4488196" y="1985680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gular Pentagon 44"/>
            <p:cNvSpPr/>
            <p:nvPr/>
          </p:nvSpPr>
          <p:spPr>
            <a:xfrm>
              <a:off x="5065388" y="1985680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889927" y="2502402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Isosceles Triangle 46"/>
            <p:cNvSpPr/>
            <p:nvPr/>
          </p:nvSpPr>
          <p:spPr>
            <a:xfrm>
              <a:off x="3302239" y="2497637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5081129" y="2515937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gular Pentagon 48"/>
            <p:cNvSpPr/>
            <p:nvPr/>
          </p:nvSpPr>
          <p:spPr>
            <a:xfrm>
              <a:off x="4477726" y="2508857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4488152" y="3027860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Isosceles Triangle 50"/>
            <p:cNvSpPr/>
            <p:nvPr/>
          </p:nvSpPr>
          <p:spPr>
            <a:xfrm>
              <a:off x="3302239" y="3038938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3889927" y="3051590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Regular Pentagon 52"/>
            <p:cNvSpPr/>
            <p:nvPr/>
          </p:nvSpPr>
          <p:spPr>
            <a:xfrm>
              <a:off x="5065388" y="3051590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88152" y="3598456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Isosceles Triangle 54"/>
            <p:cNvSpPr/>
            <p:nvPr/>
          </p:nvSpPr>
          <p:spPr>
            <a:xfrm>
              <a:off x="3302239" y="3580239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5065503" y="3568183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gular Pentagon 56"/>
            <p:cNvSpPr/>
            <p:nvPr/>
          </p:nvSpPr>
          <p:spPr>
            <a:xfrm>
              <a:off x="3870716" y="3568183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5075997" y="4106303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Isosceles Triangle 58"/>
            <p:cNvSpPr/>
            <p:nvPr/>
          </p:nvSpPr>
          <p:spPr>
            <a:xfrm>
              <a:off x="3297425" y="4092417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3937611" y="4106303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Regular Pentagon 60"/>
            <p:cNvSpPr/>
            <p:nvPr/>
          </p:nvSpPr>
          <p:spPr>
            <a:xfrm>
              <a:off x="4477726" y="4091166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064258" y="4666056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Isosceles Triangle 62"/>
            <p:cNvSpPr/>
            <p:nvPr/>
          </p:nvSpPr>
          <p:spPr>
            <a:xfrm>
              <a:off x="3319173" y="4646159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4488196" y="4648085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gular Pentagon 64"/>
            <p:cNvSpPr/>
            <p:nvPr/>
          </p:nvSpPr>
          <p:spPr>
            <a:xfrm>
              <a:off x="3918207" y="4646159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926782" y="2000975"/>
            <a:ext cx="2224802" cy="3079316"/>
            <a:chOff x="5963770" y="1972023"/>
            <a:chExt cx="2224802" cy="3079316"/>
          </a:xfrm>
        </p:grpSpPr>
        <p:sp>
          <p:nvSpPr>
            <p:cNvPr id="66" name="Rectangle 65"/>
            <p:cNvSpPr/>
            <p:nvPr/>
          </p:nvSpPr>
          <p:spPr>
            <a:xfrm>
              <a:off x="6572481" y="1972023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Isosceles Triangle 66"/>
            <p:cNvSpPr/>
            <p:nvPr/>
          </p:nvSpPr>
          <p:spPr>
            <a:xfrm>
              <a:off x="7174094" y="1975354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5982124" y="1972885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Regular Pentagon 68"/>
            <p:cNvSpPr/>
            <p:nvPr/>
          </p:nvSpPr>
          <p:spPr>
            <a:xfrm>
              <a:off x="7789785" y="1973316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6572481" y="2513058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Isosceles Triangle 70"/>
            <p:cNvSpPr/>
            <p:nvPr/>
          </p:nvSpPr>
          <p:spPr>
            <a:xfrm>
              <a:off x="7789785" y="2518931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/>
            <p:cNvSpPr/>
            <p:nvPr/>
          </p:nvSpPr>
          <p:spPr>
            <a:xfrm>
              <a:off x="5982124" y="2494999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Regular Pentagon 72"/>
            <p:cNvSpPr/>
            <p:nvPr/>
          </p:nvSpPr>
          <p:spPr>
            <a:xfrm>
              <a:off x="7194315" y="2505978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Rectangle 73"/>
            <p:cNvSpPr/>
            <p:nvPr/>
          </p:nvSpPr>
          <p:spPr>
            <a:xfrm>
              <a:off x="7220548" y="3043524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Isosceles Triangle 74"/>
            <p:cNvSpPr/>
            <p:nvPr/>
          </p:nvSpPr>
          <p:spPr>
            <a:xfrm>
              <a:off x="6554127" y="3043524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5982124" y="3052452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Regular Pentagon 76"/>
            <p:cNvSpPr/>
            <p:nvPr/>
          </p:nvSpPr>
          <p:spPr>
            <a:xfrm>
              <a:off x="7789785" y="3052883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Rectangle 77"/>
            <p:cNvSpPr/>
            <p:nvPr/>
          </p:nvSpPr>
          <p:spPr>
            <a:xfrm>
              <a:off x="7212505" y="3656495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Isosceles Triangle 78"/>
            <p:cNvSpPr/>
            <p:nvPr/>
          </p:nvSpPr>
          <p:spPr>
            <a:xfrm>
              <a:off x="7789223" y="3633249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5982124" y="3633249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Regular Pentagon 80"/>
            <p:cNvSpPr/>
            <p:nvPr/>
          </p:nvSpPr>
          <p:spPr>
            <a:xfrm>
              <a:off x="6559359" y="3656495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 81"/>
            <p:cNvSpPr/>
            <p:nvPr/>
          </p:nvSpPr>
          <p:spPr>
            <a:xfrm>
              <a:off x="7815457" y="4169488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Isosceles Triangle 82"/>
            <p:cNvSpPr/>
            <p:nvPr/>
          </p:nvSpPr>
          <p:spPr>
            <a:xfrm>
              <a:off x="6554127" y="4147180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5963770" y="4134366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Regular Pentagon 84"/>
            <p:cNvSpPr/>
            <p:nvPr/>
          </p:nvSpPr>
          <p:spPr>
            <a:xfrm>
              <a:off x="7194313" y="4134366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Rectangle 85"/>
            <p:cNvSpPr/>
            <p:nvPr/>
          </p:nvSpPr>
          <p:spPr>
            <a:xfrm>
              <a:off x="7815457" y="4697715"/>
              <a:ext cx="346315" cy="3536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Isosceles Triangle 86"/>
            <p:cNvSpPr/>
            <p:nvPr/>
          </p:nvSpPr>
          <p:spPr>
            <a:xfrm>
              <a:off x="7155740" y="4668240"/>
              <a:ext cx="398787" cy="353624"/>
            </a:xfrm>
            <a:prstGeom prst="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5963770" y="4665771"/>
              <a:ext cx="367304" cy="35362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Regular Pentagon 88"/>
            <p:cNvSpPr/>
            <p:nvPr/>
          </p:nvSpPr>
          <p:spPr>
            <a:xfrm>
              <a:off x="6554127" y="4665771"/>
              <a:ext cx="398787" cy="353624"/>
            </a:xfrm>
            <a:prstGeom prst="pentagon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0" name="Rectangle 89"/>
          <p:cNvSpPr/>
          <p:nvPr/>
        </p:nvSpPr>
        <p:spPr>
          <a:xfrm>
            <a:off x="9354832" y="1971967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Isosceles Triangle 90"/>
          <p:cNvSpPr/>
          <p:nvPr/>
        </p:nvSpPr>
        <p:spPr>
          <a:xfrm>
            <a:off x="9956445" y="1975298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/>
          <p:cNvSpPr/>
          <p:nvPr/>
        </p:nvSpPr>
        <p:spPr>
          <a:xfrm>
            <a:off x="10579073" y="1971860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egular Pentagon 92"/>
          <p:cNvSpPr/>
          <p:nvPr/>
        </p:nvSpPr>
        <p:spPr>
          <a:xfrm>
            <a:off x="8723603" y="1971860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ectangle 93"/>
          <p:cNvSpPr/>
          <p:nvPr/>
        </p:nvSpPr>
        <p:spPr>
          <a:xfrm>
            <a:off x="9354832" y="2505526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Isosceles Triangle 94"/>
          <p:cNvSpPr/>
          <p:nvPr/>
        </p:nvSpPr>
        <p:spPr>
          <a:xfrm>
            <a:off x="10579073" y="2508857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9973796" y="2504959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gular Pentagon 96"/>
          <p:cNvSpPr/>
          <p:nvPr/>
        </p:nvSpPr>
        <p:spPr>
          <a:xfrm>
            <a:off x="8723603" y="2505419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/>
          <p:cNvSpPr/>
          <p:nvPr/>
        </p:nvSpPr>
        <p:spPr>
          <a:xfrm>
            <a:off x="9973004" y="3051305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Isosceles Triangle 98"/>
          <p:cNvSpPr/>
          <p:nvPr/>
        </p:nvSpPr>
        <p:spPr>
          <a:xfrm>
            <a:off x="9328595" y="3043572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10564941" y="3051305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gular Pentagon 100"/>
          <p:cNvSpPr/>
          <p:nvPr/>
        </p:nvSpPr>
        <p:spPr>
          <a:xfrm>
            <a:off x="8709471" y="3051305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 101"/>
          <p:cNvSpPr/>
          <p:nvPr/>
        </p:nvSpPr>
        <p:spPr>
          <a:xfrm>
            <a:off x="9959433" y="3616299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Isosceles Triangle 102"/>
          <p:cNvSpPr/>
          <p:nvPr/>
        </p:nvSpPr>
        <p:spPr>
          <a:xfrm>
            <a:off x="10554889" y="3618971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9344336" y="3616218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gular Pentagon 104"/>
          <p:cNvSpPr/>
          <p:nvPr/>
        </p:nvSpPr>
        <p:spPr>
          <a:xfrm>
            <a:off x="8709471" y="3601455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/>
          <p:cNvSpPr/>
          <p:nvPr/>
        </p:nvSpPr>
        <p:spPr>
          <a:xfrm>
            <a:off x="10556870" y="4161419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Isosceles Triangle 106"/>
          <p:cNvSpPr/>
          <p:nvPr/>
        </p:nvSpPr>
        <p:spPr>
          <a:xfrm>
            <a:off x="9324433" y="4146809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/>
          <p:cNvSpPr/>
          <p:nvPr/>
        </p:nvSpPr>
        <p:spPr>
          <a:xfrm>
            <a:off x="9956445" y="4152845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gular Pentagon 108"/>
          <p:cNvSpPr/>
          <p:nvPr/>
        </p:nvSpPr>
        <p:spPr>
          <a:xfrm>
            <a:off x="8713107" y="4143219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Rectangle 109"/>
          <p:cNvSpPr/>
          <p:nvPr/>
        </p:nvSpPr>
        <p:spPr>
          <a:xfrm>
            <a:off x="10549719" y="4681351"/>
            <a:ext cx="346315" cy="353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Isosceles Triangle 110"/>
          <p:cNvSpPr/>
          <p:nvPr/>
        </p:nvSpPr>
        <p:spPr>
          <a:xfrm>
            <a:off x="9956445" y="4668318"/>
            <a:ext cx="398787" cy="35362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/>
          <p:cNvSpPr/>
          <p:nvPr/>
        </p:nvSpPr>
        <p:spPr>
          <a:xfrm>
            <a:off x="9348360" y="4703563"/>
            <a:ext cx="367304" cy="3536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gular Pentagon 112"/>
          <p:cNvSpPr/>
          <p:nvPr/>
        </p:nvSpPr>
        <p:spPr>
          <a:xfrm>
            <a:off x="8723603" y="4664880"/>
            <a:ext cx="398787" cy="353624"/>
          </a:xfrm>
          <a:prstGeom prst="pent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313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47796</TotalTime>
  <Words>1960</Words>
  <Application>Microsoft Office PowerPoint</Application>
  <PresentationFormat>Widescreen</PresentationFormat>
  <Paragraphs>434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 work systematically to solve problems</vt:lpstr>
      <vt:lpstr>PowerPoint Presentation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  <vt:lpstr>To work systematically to solve problems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TLHT draw 2D shapes and recognise types of angles</dc:title>
  <dc:creator>Alex Wilkinson-Tough</dc:creator>
  <cp:lastModifiedBy>Natasha Spencer</cp:lastModifiedBy>
  <cp:revision>230</cp:revision>
  <dcterms:created xsi:type="dcterms:W3CDTF">2020-04-15T18:01:40Z</dcterms:created>
  <dcterms:modified xsi:type="dcterms:W3CDTF">2020-06-01T06:26:19Z</dcterms:modified>
</cp:coreProperties>
</file>