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8" r:id="rId2"/>
    <p:sldId id="415" r:id="rId3"/>
    <p:sldId id="299" r:id="rId4"/>
    <p:sldId id="416" r:id="rId5"/>
    <p:sldId id="292" r:id="rId6"/>
    <p:sldId id="417" r:id="rId7"/>
    <p:sldId id="294" r:id="rId8"/>
    <p:sldId id="418" r:id="rId9"/>
    <p:sldId id="296" r:id="rId10"/>
    <p:sldId id="419" r:id="rId11"/>
    <p:sldId id="256" r:id="rId12"/>
    <p:sldId id="258" r:id="rId13"/>
    <p:sldId id="257" r:id="rId14"/>
    <p:sldId id="420" r:id="rId15"/>
    <p:sldId id="421" r:id="rId16"/>
    <p:sldId id="422" r:id="rId17"/>
    <p:sldId id="423" r:id="rId18"/>
    <p:sldId id="424" r:id="rId19"/>
    <p:sldId id="426" r:id="rId20"/>
    <p:sldId id="427" r:id="rId21"/>
    <p:sldId id="428" r:id="rId22"/>
    <p:sldId id="429" r:id="rId23"/>
    <p:sldId id="430" r:id="rId24"/>
    <p:sldId id="425" r:id="rId25"/>
    <p:sldId id="434" r:id="rId26"/>
    <p:sldId id="433" r:id="rId27"/>
    <p:sldId id="431" r:id="rId28"/>
    <p:sldId id="432" r:id="rId29"/>
    <p:sldId id="435" r:id="rId30"/>
    <p:sldId id="436" r:id="rId31"/>
    <p:sldId id="437" r:id="rId32"/>
    <p:sldId id="438" r:id="rId33"/>
    <p:sldId id="439" r:id="rId34"/>
    <p:sldId id="441" r:id="rId35"/>
    <p:sldId id="440" r:id="rId36"/>
    <p:sldId id="442" r:id="rId37"/>
    <p:sldId id="443"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06" autoAdjust="0"/>
    <p:restoredTop sz="94660"/>
  </p:normalViewPr>
  <p:slideViewPr>
    <p:cSldViewPr snapToGrid="0">
      <p:cViewPr>
        <p:scale>
          <a:sx n="70" d="100"/>
          <a:sy n="70" d="100"/>
        </p:scale>
        <p:origin x="-1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440A109-C683-46E0-AD6D-D89E5BDE0D12}" type="datetimeFigureOut">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608260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440A109-C683-46E0-AD6D-D89E5BDE0D12}" type="datetimeFigureOut">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2725981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440A109-C683-46E0-AD6D-D89E5BDE0D12}" type="datetimeFigureOut">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946483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440A109-C683-46E0-AD6D-D89E5BDE0D12}" type="datetimeFigureOut">
              <a:rPr lang="en-GB" smtClean="0"/>
              <a:t>05/05/2020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2317464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440A109-C683-46E0-AD6D-D89E5BDE0D12}" type="datetimeFigureOut">
              <a:rPr lang="en-GB" smtClean="0"/>
              <a:t>05/05/2020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1975002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440A109-C683-46E0-AD6D-D89E5BDE0D12}" type="datetimeFigureOut">
              <a:rPr lang="en-GB" smtClean="0"/>
              <a:t>05/05/2020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37209798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40A109-C683-46E0-AD6D-D89E5BDE0D12}" type="datetimeFigureOut">
              <a:rPr lang="en-GB" smtClean="0"/>
              <a:t>05/05/2020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2136881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440A109-C683-46E0-AD6D-D89E5BDE0D12}" type="datetimeFigureOut">
              <a:rPr lang="en-GB" smtClean="0"/>
              <a:t>05/05/2020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4216382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440A109-C683-46E0-AD6D-D89E5BDE0D12}" type="datetimeFigureOut">
              <a:rPr lang="en-GB" smtClean="0"/>
              <a:t>05/05/2020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1791348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440A109-C683-46E0-AD6D-D89E5BDE0D12}" type="datetimeFigureOut">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1975505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440A109-C683-46E0-AD6D-D89E5BDE0D12}" type="datetimeFigureOut">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EBA508-6030-4AA5-A8AD-A704FF71AD9F}" type="slidenum">
              <a:rPr lang="en-GB" smtClean="0"/>
              <a:t>‹#›</a:t>
            </a:fld>
            <a:endParaRPr lang="en-GB"/>
          </a:p>
        </p:txBody>
      </p:sp>
    </p:spTree>
    <p:extLst>
      <p:ext uri="{BB962C8B-B14F-4D97-AF65-F5344CB8AC3E}">
        <p14:creationId xmlns:p14="http://schemas.microsoft.com/office/powerpoint/2010/main" val="2592552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40A109-C683-46E0-AD6D-D89E5BDE0D12}" type="datetimeFigureOut">
              <a:rPr lang="en-GB" smtClean="0"/>
              <a:t>05/05/2020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EBA508-6030-4AA5-A8AD-A704FF71AD9F}" type="slidenum">
              <a:rPr lang="en-GB" smtClean="0"/>
              <a:t>‹#›</a:t>
            </a:fld>
            <a:endParaRPr lang="en-GB"/>
          </a:p>
        </p:txBody>
      </p:sp>
    </p:spTree>
    <p:extLst>
      <p:ext uri="{BB962C8B-B14F-4D97-AF65-F5344CB8AC3E}">
        <p14:creationId xmlns:p14="http://schemas.microsoft.com/office/powerpoint/2010/main" val="3032091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65112" y="1370231"/>
            <a:ext cx="9013826" cy="4832092"/>
          </a:xfrm>
          <a:prstGeom prst="rect">
            <a:avLst/>
          </a:prstGeom>
          <a:noFill/>
        </p:spPr>
        <p:txBody>
          <a:bodyPr wrap="square" rtlCol="0">
            <a:spAutoFit/>
          </a:bodyPr>
          <a:lstStyle/>
          <a:p>
            <a:pPr marL="514350" indent="-514350">
              <a:buAutoNum type="arabicPeriod"/>
            </a:pPr>
            <a:r>
              <a:rPr lang="en-GB" sz="2800" dirty="0" smtClean="0"/>
              <a:t>724 + 118 </a:t>
            </a:r>
            <a:r>
              <a:rPr lang="en-GB" sz="2800" dirty="0" smtClean="0"/>
              <a:t>=</a:t>
            </a:r>
          </a:p>
          <a:p>
            <a:pPr marL="514350" indent="-514350">
              <a:buAutoNum type="arabicPeriod"/>
            </a:pPr>
            <a:endParaRPr lang="en-GB" sz="2800" dirty="0"/>
          </a:p>
          <a:p>
            <a:pPr marL="514350" indent="-514350">
              <a:buAutoNum type="arabicPeriod"/>
            </a:pPr>
            <a:r>
              <a:rPr lang="en-GB" sz="2800" dirty="0" smtClean="0"/>
              <a:t>How many days are there in September?</a:t>
            </a:r>
            <a:endParaRPr lang="en-GB" sz="2800" dirty="0"/>
          </a:p>
          <a:p>
            <a:pPr marL="514350" indent="-514350">
              <a:buAutoNum type="arabicPeriod"/>
            </a:pPr>
            <a:endParaRPr lang="en-GB" sz="2800" dirty="0"/>
          </a:p>
          <a:p>
            <a:pPr marL="514350" indent="-514350">
              <a:buAutoNum type="arabicPeriod"/>
            </a:pPr>
            <a:r>
              <a:rPr lang="en-GB" sz="2800" dirty="0" smtClean="0"/>
              <a:t>155 - 27</a:t>
            </a:r>
            <a:r>
              <a:rPr lang="en-GB" sz="2800" dirty="0" smtClean="0"/>
              <a:t> </a:t>
            </a:r>
            <a:r>
              <a:rPr lang="en-GB" sz="2800" dirty="0" smtClean="0"/>
              <a:t>= </a:t>
            </a:r>
          </a:p>
          <a:p>
            <a:pPr marL="514350" indent="-514350">
              <a:buAutoNum type="arabicPeriod"/>
            </a:pPr>
            <a:endParaRPr lang="en-GB" sz="2800" dirty="0"/>
          </a:p>
          <a:p>
            <a:pPr marL="514350" indent="-514350">
              <a:buAutoNum type="arabicPeriod"/>
            </a:pPr>
            <a:r>
              <a:rPr lang="en-GB" sz="2800" dirty="0" smtClean="0"/>
              <a:t>How many corners do 5 pentagons have altogether?</a:t>
            </a:r>
            <a:endParaRPr lang="en-GB" sz="2800" dirty="0" smtClean="0"/>
          </a:p>
          <a:p>
            <a:pPr marL="514350" indent="-514350">
              <a:buAutoNum type="arabicPeriod"/>
            </a:pPr>
            <a:endParaRPr lang="en-GB" sz="2800" dirty="0"/>
          </a:p>
          <a:p>
            <a:pPr marL="514350" indent="-514350">
              <a:buAutoNum type="arabicPeriod"/>
            </a:pPr>
            <a:r>
              <a:rPr lang="en-GB" sz="2800" dirty="0" smtClean="0"/>
              <a:t>Complete the number sequence</a:t>
            </a:r>
          </a:p>
          <a:p>
            <a:endParaRPr lang="en-GB" sz="2800" dirty="0"/>
          </a:p>
          <a:p>
            <a:r>
              <a:rPr lang="en-GB" sz="2800" dirty="0" smtClean="0"/>
              <a:t>			</a:t>
            </a:r>
            <a:r>
              <a:rPr lang="en-GB" sz="2800" dirty="0" smtClean="0"/>
              <a:t>48, 44, 40, </a:t>
            </a:r>
            <a:r>
              <a:rPr lang="en-GB" sz="2800" dirty="0" smtClean="0"/>
              <a:t>__, __</a:t>
            </a:r>
            <a:endParaRPr lang="en-GB" sz="2800" dirty="0"/>
          </a:p>
        </p:txBody>
      </p:sp>
      <p:sp>
        <p:nvSpPr>
          <p:cNvPr id="6" name="TextBox 5"/>
          <p:cNvSpPr txBox="1"/>
          <p:nvPr/>
        </p:nvSpPr>
        <p:spPr>
          <a:xfrm>
            <a:off x="0" y="0"/>
            <a:ext cx="2952750" cy="707886"/>
          </a:xfrm>
          <a:prstGeom prst="rect">
            <a:avLst/>
          </a:prstGeom>
          <a:noFill/>
        </p:spPr>
        <p:txBody>
          <a:bodyPr wrap="square" rtlCol="0">
            <a:spAutoFit/>
          </a:bodyPr>
          <a:lstStyle/>
          <a:p>
            <a:pPr algn="ctr"/>
            <a:r>
              <a:rPr lang="en-GB" sz="4000" dirty="0" smtClean="0"/>
              <a:t>Day 1</a:t>
            </a:r>
            <a:endParaRPr lang="en-GB" sz="4000" dirty="0"/>
          </a:p>
        </p:txBody>
      </p:sp>
    </p:spTree>
    <p:extLst>
      <p:ext uri="{BB962C8B-B14F-4D97-AF65-F5344CB8AC3E}">
        <p14:creationId xmlns:p14="http://schemas.microsoft.com/office/powerpoint/2010/main" val="26859556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65112" y="1370231"/>
            <a:ext cx="9013826" cy="4832092"/>
          </a:xfrm>
          <a:prstGeom prst="rect">
            <a:avLst/>
          </a:prstGeom>
          <a:noFill/>
        </p:spPr>
        <p:txBody>
          <a:bodyPr wrap="square" rtlCol="0">
            <a:spAutoFit/>
          </a:bodyPr>
          <a:lstStyle/>
          <a:p>
            <a:pPr marL="514350" indent="-514350">
              <a:buAutoNum type="arabicPeriod"/>
            </a:pPr>
            <a:r>
              <a:rPr lang="en-GB" sz="2800" dirty="0" smtClean="0"/>
              <a:t>724 + 118 = </a:t>
            </a:r>
            <a:r>
              <a:rPr lang="en-GB" sz="2800" dirty="0" smtClean="0">
                <a:solidFill>
                  <a:srgbClr val="FF0000"/>
                </a:solidFill>
              </a:rPr>
              <a:t>842</a:t>
            </a:r>
            <a:endParaRPr lang="en-GB" sz="2800" dirty="0" smtClean="0">
              <a:solidFill>
                <a:srgbClr val="FF0000"/>
              </a:solidFill>
            </a:endParaRPr>
          </a:p>
          <a:p>
            <a:pPr marL="514350" indent="-514350">
              <a:buAutoNum type="arabicPeriod"/>
            </a:pPr>
            <a:endParaRPr lang="en-GB" sz="2800" dirty="0"/>
          </a:p>
          <a:p>
            <a:pPr marL="514350" indent="-514350">
              <a:buAutoNum type="arabicPeriod"/>
            </a:pPr>
            <a:r>
              <a:rPr lang="en-GB" sz="2800" dirty="0" smtClean="0"/>
              <a:t>How many days are there in September? </a:t>
            </a:r>
            <a:r>
              <a:rPr lang="en-GB" sz="2800" dirty="0" smtClean="0">
                <a:solidFill>
                  <a:srgbClr val="FF0000"/>
                </a:solidFill>
              </a:rPr>
              <a:t>30 days</a:t>
            </a:r>
            <a:endParaRPr lang="en-GB" sz="2800" dirty="0">
              <a:solidFill>
                <a:srgbClr val="FF0000"/>
              </a:solidFill>
            </a:endParaRPr>
          </a:p>
          <a:p>
            <a:pPr marL="514350" indent="-514350">
              <a:buAutoNum type="arabicPeriod"/>
            </a:pPr>
            <a:endParaRPr lang="en-GB" sz="2800" dirty="0"/>
          </a:p>
          <a:p>
            <a:pPr marL="514350" indent="-514350">
              <a:buAutoNum type="arabicPeriod"/>
            </a:pPr>
            <a:r>
              <a:rPr lang="en-GB" sz="2800" dirty="0" smtClean="0"/>
              <a:t>155 - 27</a:t>
            </a:r>
            <a:r>
              <a:rPr lang="en-GB" sz="2800" dirty="0" smtClean="0"/>
              <a:t> = </a:t>
            </a:r>
            <a:r>
              <a:rPr lang="en-GB" sz="2800" dirty="0" smtClean="0">
                <a:solidFill>
                  <a:srgbClr val="FF0000"/>
                </a:solidFill>
              </a:rPr>
              <a:t>128</a:t>
            </a:r>
            <a:r>
              <a:rPr lang="en-GB" sz="2800" dirty="0" smtClean="0"/>
              <a:t> </a:t>
            </a:r>
            <a:endParaRPr lang="en-GB" sz="2800" dirty="0" smtClean="0"/>
          </a:p>
          <a:p>
            <a:pPr marL="514350" indent="-514350">
              <a:buAutoNum type="arabicPeriod"/>
            </a:pPr>
            <a:endParaRPr lang="en-GB" sz="2800" dirty="0"/>
          </a:p>
          <a:p>
            <a:pPr marL="514350" indent="-514350">
              <a:buAutoNum type="arabicPeriod"/>
            </a:pPr>
            <a:r>
              <a:rPr lang="en-GB" sz="2800" dirty="0" smtClean="0"/>
              <a:t>How many corners do 5 pentagons have altogether? </a:t>
            </a:r>
            <a:r>
              <a:rPr lang="en-GB" sz="2800" dirty="0" smtClean="0">
                <a:solidFill>
                  <a:srgbClr val="FF0000"/>
                </a:solidFill>
              </a:rPr>
              <a:t>25</a:t>
            </a:r>
            <a:endParaRPr lang="en-GB" sz="2800" dirty="0" smtClean="0">
              <a:solidFill>
                <a:srgbClr val="FF0000"/>
              </a:solidFill>
            </a:endParaRPr>
          </a:p>
          <a:p>
            <a:pPr marL="514350" indent="-514350">
              <a:buAutoNum type="arabicPeriod"/>
            </a:pPr>
            <a:endParaRPr lang="en-GB" sz="2800" dirty="0"/>
          </a:p>
          <a:p>
            <a:pPr marL="514350" indent="-514350">
              <a:buAutoNum type="arabicPeriod"/>
            </a:pPr>
            <a:r>
              <a:rPr lang="en-GB" sz="2800" dirty="0" smtClean="0"/>
              <a:t>Complete the number sequence</a:t>
            </a:r>
          </a:p>
          <a:p>
            <a:endParaRPr lang="en-GB" sz="2800" dirty="0"/>
          </a:p>
          <a:p>
            <a:r>
              <a:rPr lang="en-GB" sz="2800" dirty="0" smtClean="0"/>
              <a:t>			</a:t>
            </a:r>
            <a:r>
              <a:rPr lang="en-GB" sz="2800" dirty="0" smtClean="0"/>
              <a:t>48, 44, 40, </a:t>
            </a:r>
            <a:r>
              <a:rPr lang="en-GB" sz="2800" dirty="0" smtClean="0">
                <a:solidFill>
                  <a:srgbClr val="FF0000"/>
                </a:solidFill>
              </a:rPr>
              <a:t>36</a:t>
            </a:r>
            <a:r>
              <a:rPr lang="en-GB" sz="2800" dirty="0" smtClean="0"/>
              <a:t>, </a:t>
            </a:r>
            <a:r>
              <a:rPr lang="en-GB" sz="2800" dirty="0" smtClean="0">
                <a:solidFill>
                  <a:srgbClr val="FF0000"/>
                </a:solidFill>
              </a:rPr>
              <a:t>32</a:t>
            </a:r>
            <a:endParaRPr lang="en-GB" sz="2800" dirty="0">
              <a:solidFill>
                <a:srgbClr val="FF0000"/>
              </a:solidFill>
            </a:endParaRPr>
          </a:p>
        </p:txBody>
      </p:sp>
      <p:sp>
        <p:nvSpPr>
          <p:cNvPr id="6" name="TextBox 5"/>
          <p:cNvSpPr txBox="1"/>
          <p:nvPr/>
        </p:nvSpPr>
        <p:spPr>
          <a:xfrm>
            <a:off x="0" y="138812"/>
            <a:ext cx="4476466" cy="707886"/>
          </a:xfrm>
          <a:prstGeom prst="rect">
            <a:avLst/>
          </a:prstGeom>
          <a:noFill/>
        </p:spPr>
        <p:txBody>
          <a:bodyPr wrap="square" rtlCol="0">
            <a:spAutoFit/>
          </a:bodyPr>
          <a:lstStyle/>
          <a:p>
            <a:pPr algn="ctr"/>
            <a:r>
              <a:rPr lang="en-GB" sz="4000" dirty="0" smtClean="0"/>
              <a:t>Day </a:t>
            </a:r>
            <a:r>
              <a:rPr lang="en-GB" sz="4000" dirty="0" smtClean="0"/>
              <a:t>1 </a:t>
            </a:r>
            <a:r>
              <a:rPr lang="en-GB" sz="4000" dirty="0" smtClean="0">
                <a:solidFill>
                  <a:srgbClr val="FF0000"/>
                </a:solidFill>
              </a:rPr>
              <a:t>ANSWERS</a:t>
            </a:r>
            <a:endParaRPr lang="en-GB" sz="4000" dirty="0">
              <a:solidFill>
                <a:srgbClr val="FF0000"/>
              </a:solidFill>
            </a:endParaRPr>
          </a:p>
        </p:txBody>
      </p:sp>
    </p:spTree>
    <p:extLst>
      <p:ext uri="{BB962C8B-B14F-4D97-AF65-F5344CB8AC3E}">
        <p14:creationId xmlns:p14="http://schemas.microsoft.com/office/powerpoint/2010/main" val="20671274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61938" y="1093976"/>
            <a:ext cx="9013826" cy="6986528"/>
          </a:xfrm>
          <a:prstGeom prst="rect">
            <a:avLst/>
          </a:prstGeom>
          <a:noFill/>
        </p:spPr>
        <p:txBody>
          <a:bodyPr wrap="square" rtlCol="0">
            <a:spAutoFit/>
          </a:bodyPr>
          <a:lstStyle/>
          <a:p>
            <a:pPr marL="514350" indent="-514350">
              <a:buAutoNum type="arabicPeriod"/>
            </a:pPr>
            <a:r>
              <a:rPr lang="en-GB" sz="2800" dirty="0" smtClean="0"/>
              <a:t>565 + 78 </a:t>
            </a:r>
            <a:r>
              <a:rPr lang="en-GB" sz="2800" dirty="0" smtClean="0"/>
              <a:t>=</a:t>
            </a:r>
          </a:p>
          <a:p>
            <a:pPr marL="514350" indent="-514350">
              <a:buAutoNum type="arabicPeriod"/>
            </a:pPr>
            <a:endParaRPr lang="en-GB" sz="2800" dirty="0"/>
          </a:p>
          <a:p>
            <a:pPr marL="514350" indent="-514350">
              <a:buAutoNum type="arabicPeriod"/>
            </a:pPr>
            <a:r>
              <a:rPr lang="en-GB" sz="2800" dirty="0"/>
              <a:t>9</a:t>
            </a:r>
            <a:r>
              <a:rPr lang="en-GB" sz="2800" dirty="0" smtClean="0"/>
              <a:t> + 5 + 4</a:t>
            </a:r>
            <a:r>
              <a:rPr lang="en-GB" sz="2800" dirty="0" smtClean="0"/>
              <a:t> </a:t>
            </a:r>
            <a:r>
              <a:rPr lang="en-GB" sz="2800" dirty="0"/>
              <a:t>=</a:t>
            </a:r>
            <a:endParaRPr lang="en-GB" sz="2800" dirty="0" smtClean="0"/>
          </a:p>
          <a:p>
            <a:pPr marL="514350" indent="-514350">
              <a:buAutoNum type="arabicPeriod"/>
            </a:pPr>
            <a:endParaRPr lang="en-GB" sz="2800" dirty="0"/>
          </a:p>
          <a:p>
            <a:pPr marL="514350" indent="-514350">
              <a:buAutoNum type="arabicPeriod"/>
            </a:pPr>
            <a:r>
              <a:rPr lang="en-GB" sz="2800" dirty="0" smtClean="0"/>
              <a:t>Complete the part </a:t>
            </a:r>
            <a:r>
              <a:rPr lang="en-GB" sz="2800" dirty="0" err="1" smtClean="0"/>
              <a:t>part</a:t>
            </a:r>
            <a:r>
              <a:rPr lang="en-GB" sz="2800" dirty="0" smtClean="0"/>
              <a:t> whole.</a:t>
            </a:r>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r>
              <a:rPr lang="en-GB" sz="2800" dirty="0" smtClean="0"/>
              <a:t>Put these numbers in </a:t>
            </a:r>
            <a:r>
              <a:rPr lang="en-GB" sz="2800" dirty="0" smtClean="0"/>
              <a:t>ascending </a:t>
            </a:r>
            <a:r>
              <a:rPr lang="en-GB" sz="2800" dirty="0" smtClean="0"/>
              <a:t>order.</a:t>
            </a:r>
          </a:p>
          <a:p>
            <a:r>
              <a:rPr lang="en-GB" sz="2800" dirty="0" smtClean="0"/>
              <a:t>			</a:t>
            </a:r>
            <a:r>
              <a:rPr lang="en-GB" sz="2800" dirty="0" smtClean="0"/>
              <a:t>12, 121, 21, 112, 211 </a:t>
            </a:r>
            <a:endParaRPr lang="en-GB" sz="2800" dirty="0"/>
          </a:p>
          <a:p>
            <a:r>
              <a:rPr lang="en-GB" sz="2800" dirty="0" smtClean="0"/>
              <a:t>5.   What month comes before September?</a:t>
            </a:r>
            <a:endParaRPr lang="en-GB" sz="2800" dirty="0"/>
          </a:p>
          <a:p>
            <a:endParaRPr lang="en-GB" sz="2800" dirty="0" smtClean="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p:txBody>
      </p:sp>
      <p:sp>
        <p:nvSpPr>
          <p:cNvPr id="6" name="TextBox 5"/>
          <p:cNvSpPr txBox="1"/>
          <p:nvPr/>
        </p:nvSpPr>
        <p:spPr>
          <a:xfrm>
            <a:off x="0" y="0"/>
            <a:ext cx="2952750" cy="707886"/>
          </a:xfrm>
          <a:prstGeom prst="rect">
            <a:avLst/>
          </a:prstGeom>
          <a:noFill/>
        </p:spPr>
        <p:txBody>
          <a:bodyPr wrap="square" rtlCol="0">
            <a:spAutoFit/>
          </a:bodyPr>
          <a:lstStyle/>
          <a:p>
            <a:pPr algn="ctr"/>
            <a:r>
              <a:rPr lang="en-GB" sz="4000" dirty="0" smtClean="0"/>
              <a:t>Day 2</a:t>
            </a:r>
            <a:endParaRPr lang="en-GB" sz="4000" dirty="0"/>
          </a:p>
        </p:txBody>
      </p:sp>
      <p:grpSp>
        <p:nvGrpSpPr>
          <p:cNvPr id="19" name="Group 18"/>
          <p:cNvGrpSpPr/>
          <p:nvPr/>
        </p:nvGrpSpPr>
        <p:grpSpPr>
          <a:xfrm>
            <a:off x="4677651" y="2374285"/>
            <a:ext cx="3011324" cy="1911965"/>
            <a:chOff x="7501103" y="3079135"/>
            <a:chExt cx="3011324" cy="1911965"/>
          </a:xfrm>
        </p:grpSpPr>
        <p:sp>
          <p:nvSpPr>
            <p:cNvPr id="2" name="Oval 1"/>
            <p:cNvSpPr/>
            <p:nvPr/>
          </p:nvSpPr>
          <p:spPr>
            <a:xfrm>
              <a:off x="8574197" y="3079135"/>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7" name="Oval 6"/>
            <p:cNvSpPr/>
            <p:nvPr/>
          </p:nvSpPr>
          <p:spPr>
            <a:xfrm>
              <a:off x="7501103" y="417195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600</a:t>
              </a:r>
              <a:endParaRPr lang="en-GB" dirty="0"/>
            </a:p>
          </p:txBody>
        </p:sp>
        <p:sp>
          <p:nvSpPr>
            <p:cNvPr id="8" name="Oval 7"/>
            <p:cNvSpPr/>
            <p:nvPr/>
          </p:nvSpPr>
          <p:spPr>
            <a:xfrm>
              <a:off x="9690101" y="417195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2</a:t>
              </a:r>
            </a:p>
          </p:txBody>
        </p:sp>
        <p:cxnSp>
          <p:nvCxnSpPr>
            <p:cNvPr id="9" name="Straight Connector 8"/>
            <p:cNvCxnSpPr>
              <a:stCxn id="7" idx="0"/>
              <a:endCxn id="2" idx="3"/>
            </p:cNvCxnSpPr>
            <p:nvPr/>
          </p:nvCxnSpPr>
          <p:spPr>
            <a:xfrm flipV="1">
              <a:off x="7912266" y="3778323"/>
              <a:ext cx="782358" cy="39362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8" idx="0"/>
              <a:endCxn id="2" idx="5"/>
            </p:cNvCxnSpPr>
            <p:nvPr/>
          </p:nvCxnSpPr>
          <p:spPr>
            <a:xfrm flipH="1" flipV="1">
              <a:off x="9276096" y="3778323"/>
              <a:ext cx="825168" cy="39362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Oval 14"/>
            <p:cNvSpPr/>
            <p:nvPr/>
          </p:nvSpPr>
          <p:spPr>
            <a:xfrm>
              <a:off x="8591550" y="415802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30</a:t>
              </a:r>
              <a:endParaRPr lang="en-GB" dirty="0"/>
            </a:p>
          </p:txBody>
        </p:sp>
      </p:grpSp>
      <p:cxnSp>
        <p:nvCxnSpPr>
          <p:cNvPr id="16" name="Straight Connector 15"/>
          <p:cNvCxnSpPr>
            <a:endCxn id="2" idx="4"/>
          </p:cNvCxnSpPr>
          <p:nvPr/>
        </p:nvCxnSpPr>
        <p:spPr>
          <a:xfrm flipV="1">
            <a:off x="6161908" y="3193435"/>
            <a:ext cx="0" cy="2527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79047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61938" y="1093976"/>
            <a:ext cx="9013826" cy="6986528"/>
          </a:xfrm>
          <a:prstGeom prst="rect">
            <a:avLst/>
          </a:prstGeom>
          <a:noFill/>
        </p:spPr>
        <p:txBody>
          <a:bodyPr wrap="square" rtlCol="0">
            <a:spAutoFit/>
          </a:bodyPr>
          <a:lstStyle/>
          <a:p>
            <a:pPr marL="514350" indent="-514350">
              <a:buAutoNum type="arabicPeriod"/>
            </a:pPr>
            <a:r>
              <a:rPr lang="en-GB" sz="2800" dirty="0" smtClean="0"/>
              <a:t>565 + 78 = </a:t>
            </a:r>
            <a:r>
              <a:rPr lang="en-GB" sz="2800" dirty="0" smtClean="0">
                <a:solidFill>
                  <a:srgbClr val="FF0000"/>
                </a:solidFill>
              </a:rPr>
              <a:t>643</a:t>
            </a:r>
            <a:endParaRPr lang="en-GB" sz="2800" dirty="0" smtClean="0">
              <a:solidFill>
                <a:srgbClr val="FF0000"/>
              </a:solidFill>
            </a:endParaRPr>
          </a:p>
          <a:p>
            <a:pPr marL="514350" indent="-514350">
              <a:buAutoNum type="arabicPeriod"/>
            </a:pPr>
            <a:endParaRPr lang="en-GB" sz="2800" dirty="0"/>
          </a:p>
          <a:p>
            <a:pPr marL="514350" indent="-514350">
              <a:buAutoNum type="arabicPeriod"/>
            </a:pPr>
            <a:r>
              <a:rPr lang="en-GB" sz="2800" dirty="0"/>
              <a:t>9</a:t>
            </a:r>
            <a:r>
              <a:rPr lang="en-GB" sz="2800" dirty="0" smtClean="0"/>
              <a:t> + 5 + 4</a:t>
            </a:r>
            <a:r>
              <a:rPr lang="en-GB" sz="2800" dirty="0" smtClean="0"/>
              <a:t> = </a:t>
            </a:r>
            <a:r>
              <a:rPr lang="en-GB" sz="2800" dirty="0" smtClean="0">
                <a:solidFill>
                  <a:srgbClr val="FF0000"/>
                </a:solidFill>
              </a:rPr>
              <a:t>18</a:t>
            </a:r>
            <a:endParaRPr lang="en-GB" sz="2800" dirty="0" smtClean="0">
              <a:solidFill>
                <a:srgbClr val="FF0000"/>
              </a:solidFill>
            </a:endParaRPr>
          </a:p>
          <a:p>
            <a:pPr marL="514350" indent="-514350">
              <a:buAutoNum type="arabicPeriod"/>
            </a:pPr>
            <a:endParaRPr lang="en-GB" sz="2800" dirty="0"/>
          </a:p>
          <a:p>
            <a:pPr marL="514350" indent="-514350">
              <a:buAutoNum type="arabicPeriod"/>
            </a:pPr>
            <a:r>
              <a:rPr lang="en-GB" sz="2800" dirty="0" smtClean="0"/>
              <a:t>Complete the part </a:t>
            </a:r>
            <a:r>
              <a:rPr lang="en-GB" sz="2800" dirty="0" err="1" smtClean="0"/>
              <a:t>part</a:t>
            </a:r>
            <a:r>
              <a:rPr lang="en-GB" sz="2800" dirty="0" smtClean="0"/>
              <a:t> whole.</a:t>
            </a:r>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r>
              <a:rPr lang="en-GB" sz="2800" dirty="0" smtClean="0"/>
              <a:t>Put these numbers in </a:t>
            </a:r>
            <a:r>
              <a:rPr lang="en-GB" sz="2800" dirty="0" smtClean="0"/>
              <a:t>ascending </a:t>
            </a:r>
            <a:r>
              <a:rPr lang="en-GB" sz="2800" dirty="0" smtClean="0"/>
              <a:t>order.</a:t>
            </a:r>
          </a:p>
          <a:p>
            <a:r>
              <a:rPr lang="en-GB" sz="2800" dirty="0" smtClean="0"/>
              <a:t>			</a:t>
            </a:r>
            <a:r>
              <a:rPr lang="en-GB" sz="2800" dirty="0" smtClean="0">
                <a:solidFill>
                  <a:srgbClr val="FF0000"/>
                </a:solidFill>
              </a:rPr>
              <a:t>12, 21, 112, 121, 211 </a:t>
            </a:r>
            <a:endParaRPr lang="en-GB" sz="2800" dirty="0">
              <a:solidFill>
                <a:srgbClr val="FF0000"/>
              </a:solidFill>
            </a:endParaRPr>
          </a:p>
          <a:p>
            <a:r>
              <a:rPr lang="en-GB" sz="2800" dirty="0" smtClean="0"/>
              <a:t>5.   What month comes before September? </a:t>
            </a:r>
            <a:r>
              <a:rPr lang="en-GB" sz="2800" dirty="0" smtClean="0">
                <a:solidFill>
                  <a:srgbClr val="FF0000"/>
                </a:solidFill>
              </a:rPr>
              <a:t>August</a:t>
            </a:r>
            <a:endParaRPr lang="en-GB" sz="2800" dirty="0">
              <a:solidFill>
                <a:srgbClr val="FF0000"/>
              </a:solidFill>
            </a:endParaRPr>
          </a:p>
          <a:p>
            <a:endParaRPr lang="en-GB" sz="2800" dirty="0" smtClean="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p:txBody>
      </p:sp>
      <p:sp>
        <p:nvSpPr>
          <p:cNvPr id="6" name="TextBox 5"/>
          <p:cNvSpPr txBox="1"/>
          <p:nvPr/>
        </p:nvSpPr>
        <p:spPr>
          <a:xfrm>
            <a:off x="-1" y="0"/>
            <a:ext cx="4677651" cy="707886"/>
          </a:xfrm>
          <a:prstGeom prst="rect">
            <a:avLst/>
          </a:prstGeom>
          <a:noFill/>
        </p:spPr>
        <p:txBody>
          <a:bodyPr wrap="square" rtlCol="0">
            <a:spAutoFit/>
          </a:bodyPr>
          <a:lstStyle/>
          <a:p>
            <a:pPr algn="ctr"/>
            <a:r>
              <a:rPr lang="en-GB" sz="4000" dirty="0" smtClean="0"/>
              <a:t>Day </a:t>
            </a:r>
            <a:r>
              <a:rPr lang="en-GB" sz="4000" dirty="0" smtClean="0"/>
              <a:t>2 </a:t>
            </a:r>
            <a:r>
              <a:rPr lang="en-GB" sz="4000" dirty="0" smtClean="0">
                <a:solidFill>
                  <a:srgbClr val="FF0000"/>
                </a:solidFill>
              </a:rPr>
              <a:t>ANSWERS</a:t>
            </a:r>
            <a:endParaRPr lang="en-GB" sz="4000" dirty="0">
              <a:solidFill>
                <a:srgbClr val="FF0000"/>
              </a:solidFill>
            </a:endParaRPr>
          </a:p>
        </p:txBody>
      </p:sp>
      <p:grpSp>
        <p:nvGrpSpPr>
          <p:cNvPr id="19" name="Group 18"/>
          <p:cNvGrpSpPr/>
          <p:nvPr/>
        </p:nvGrpSpPr>
        <p:grpSpPr>
          <a:xfrm>
            <a:off x="4677651" y="2374285"/>
            <a:ext cx="3011324" cy="1911965"/>
            <a:chOff x="7501103" y="3079135"/>
            <a:chExt cx="3011324" cy="1911965"/>
          </a:xfrm>
        </p:grpSpPr>
        <p:sp>
          <p:nvSpPr>
            <p:cNvPr id="2" name="Oval 1"/>
            <p:cNvSpPr/>
            <p:nvPr/>
          </p:nvSpPr>
          <p:spPr>
            <a:xfrm>
              <a:off x="8574197" y="3079135"/>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solidFill>
                    <a:srgbClr val="FF0000"/>
                  </a:solidFill>
                </a:rPr>
                <a:t>632</a:t>
              </a:r>
              <a:endParaRPr lang="en-GB" dirty="0">
                <a:solidFill>
                  <a:srgbClr val="FF0000"/>
                </a:solidFill>
              </a:endParaRPr>
            </a:p>
          </p:txBody>
        </p:sp>
        <p:sp>
          <p:nvSpPr>
            <p:cNvPr id="7" name="Oval 6"/>
            <p:cNvSpPr/>
            <p:nvPr/>
          </p:nvSpPr>
          <p:spPr>
            <a:xfrm>
              <a:off x="7501103" y="417195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600</a:t>
              </a:r>
              <a:endParaRPr lang="en-GB" dirty="0"/>
            </a:p>
          </p:txBody>
        </p:sp>
        <p:sp>
          <p:nvSpPr>
            <p:cNvPr id="8" name="Oval 7"/>
            <p:cNvSpPr/>
            <p:nvPr/>
          </p:nvSpPr>
          <p:spPr>
            <a:xfrm>
              <a:off x="9690101" y="417195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2</a:t>
              </a:r>
            </a:p>
          </p:txBody>
        </p:sp>
        <p:cxnSp>
          <p:nvCxnSpPr>
            <p:cNvPr id="9" name="Straight Connector 8"/>
            <p:cNvCxnSpPr>
              <a:stCxn id="7" idx="0"/>
              <a:endCxn id="2" idx="3"/>
            </p:cNvCxnSpPr>
            <p:nvPr/>
          </p:nvCxnSpPr>
          <p:spPr>
            <a:xfrm flipV="1">
              <a:off x="7912266" y="3778323"/>
              <a:ext cx="782358" cy="39362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8" idx="0"/>
              <a:endCxn id="2" idx="5"/>
            </p:cNvCxnSpPr>
            <p:nvPr/>
          </p:nvCxnSpPr>
          <p:spPr>
            <a:xfrm flipH="1" flipV="1">
              <a:off x="9276096" y="3778323"/>
              <a:ext cx="825168" cy="39362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Oval 14"/>
            <p:cNvSpPr/>
            <p:nvPr/>
          </p:nvSpPr>
          <p:spPr>
            <a:xfrm>
              <a:off x="8591550" y="415802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30</a:t>
              </a:r>
              <a:endParaRPr lang="en-GB" dirty="0"/>
            </a:p>
          </p:txBody>
        </p:sp>
      </p:grpSp>
      <p:cxnSp>
        <p:nvCxnSpPr>
          <p:cNvPr id="16" name="Straight Connector 15"/>
          <p:cNvCxnSpPr>
            <a:endCxn id="2" idx="4"/>
          </p:cNvCxnSpPr>
          <p:nvPr/>
        </p:nvCxnSpPr>
        <p:spPr>
          <a:xfrm flipV="1">
            <a:off x="6161908" y="3193435"/>
            <a:ext cx="0" cy="2527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51379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61938" y="1093976"/>
            <a:ext cx="9013826" cy="7848302"/>
          </a:xfrm>
          <a:prstGeom prst="rect">
            <a:avLst/>
          </a:prstGeom>
          <a:noFill/>
        </p:spPr>
        <p:txBody>
          <a:bodyPr wrap="square" rtlCol="0">
            <a:spAutoFit/>
          </a:bodyPr>
          <a:lstStyle/>
          <a:p>
            <a:pPr marL="514350" indent="-514350">
              <a:buAutoNum type="arabicPeriod"/>
            </a:pPr>
            <a:r>
              <a:rPr lang="en-GB" sz="2800" dirty="0" smtClean="0"/>
              <a:t>333 + 78 = </a:t>
            </a:r>
            <a:r>
              <a:rPr lang="en-GB" sz="2800" dirty="0" smtClean="0"/>
              <a:t> </a:t>
            </a:r>
            <a:endParaRPr lang="en-GB" sz="2800" dirty="0" smtClean="0"/>
          </a:p>
          <a:p>
            <a:pPr marL="514350" indent="-514350">
              <a:buAutoNum type="arabicPeriod"/>
            </a:pPr>
            <a:endParaRPr lang="en-GB" sz="2800" dirty="0"/>
          </a:p>
          <a:p>
            <a:pPr marL="514350" indent="-514350">
              <a:buAutoNum type="arabicPeriod"/>
            </a:pPr>
            <a:r>
              <a:rPr lang="en-GB" sz="2800" dirty="0" smtClean="0"/>
              <a:t>What is </a:t>
            </a:r>
            <a:r>
              <a:rPr lang="en-GB" sz="2800" dirty="0" smtClean="0"/>
              <a:t>10</a:t>
            </a:r>
            <a:r>
              <a:rPr lang="en-GB" sz="2800" dirty="0" smtClean="0"/>
              <a:t> </a:t>
            </a:r>
            <a:r>
              <a:rPr lang="en-GB" sz="2800" dirty="0" smtClean="0"/>
              <a:t>less than </a:t>
            </a:r>
            <a:r>
              <a:rPr lang="en-GB" sz="2800" dirty="0" smtClean="0"/>
              <a:t>407</a:t>
            </a:r>
            <a:r>
              <a:rPr lang="en-GB" sz="2800" dirty="0" smtClean="0"/>
              <a:t>?</a:t>
            </a:r>
            <a:endParaRPr lang="en-GB" sz="2800" dirty="0" smtClean="0"/>
          </a:p>
          <a:p>
            <a:pPr marL="514350" indent="-514350">
              <a:buAutoNum type="arabicPeriod"/>
            </a:pPr>
            <a:endParaRPr lang="en-GB" sz="2800" dirty="0"/>
          </a:p>
          <a:p>
            <a:pPr marL="514350" indent="-514350">
              <a:buAutoNum type="arabicPeriod"/>
            </a:pPr>
            <a:r>
              <a:rPr lang="en-GB" sz="2800" dirty="0" smtClean="0"/>
              <a:t>What number is represented by the dienes?</a:t>
            </a:r>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r>
              <a:rPr lang="en-GB" sz="2800" dirty="0" smtClean="0"/>
              <a:t>21 ÷ 3 </a:t>
            </a:r>
            <a:r>
              <a:rPr lang="en-GB" sz="2800" dirty="0" smtClean="0"/>
              <a:t>= </a:t>
            </a:r>
          </a:p>
          <a:p>
            <a:pPr marL="514350" indent="-514350">
              <a:buAutoNum type="arabicPeriod"/>
            </a:pPr>
            <a:endParaRPr lang="en-GB" sz="2800" dirty="0"/>
          </a:p>
          <a:p>
            <a:pPr marL="514350" indent="-514350">
              <a:buAutoNum type="arabicPeriod"/>
            </a:pPr>
            <a:r>
              <a:rPr lang="en-GB" sz="2800" dirty="0" smtClean="0"/>
              <a:t>How many days are there in a leap year?</a:t>
            </a:r>
            <a:endParaRPr lang="en-GB" sz="2800" dirty="0" smtClean="0"/>
          </a:p>
          <a:p>
            <a:r>
              <a:rPr lang="en-GB" sz="2800" dirty="0"/>
              <a:t>	</a:t>
            </a:r>
            <a:r>
              <a:rPr lang="en-GB" sz="2800" dirty="0" smtClean="0"/>
              <a:t>	</a:t>
            </a:r>
          </a:p>
          <a:p>
            <a:pPr marL="514350" indent="-514350">
              <a:buAutoNum type="arabicPeriod"/>
            </a:pPr>
            <a:endParaRPr lang="en-GB" sz="2800" dirty="0"/>
          </a:p>
          <a:p>
            <a:endParaRPr lang="en-GB" sz="2800" dirty="0" smtClean="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p:txBody>
      </p:sp>
      <p:sp>
        <p:nvSpPr>
          <p:cNvPr id="6" name="TextBox 5"/>
          <p:cNvSpPr txBox="1"/>
          <p:nvPr/>
        </p:nvSpPr>
        <p:spPr>
          <a:xfrm>
            <a:off x="0" y="0"/>
            <a:ext cx="2952750" cy="707886"/>
          </a:xfrm>
          <a:prstGeom prst="rect">
            <a:avLst/>
          </a:prstGeom>
          <a:noFill/>
        </p:spPr>
        <p:txBody>
          <a:bodyPr wrap="square" rtlCol="0">
            <a:spAutoFit/>
          </a:bodyPr>
          <a:lstStyle/>
          <a:p>
            <a:pPr algn="ctr"/>
            <a:r>
              <a:rPr lang="en-GB" sz="4000" dirty="0" smtClean="0"/>
              <a:t>Day 3</a:t>
            </a:r>
            <a:endParaRPr lang="en-GB" sz="4000" dirty="0"/>
          </a:p>
        </p:txBody>
      </p:sp>
      <p:pic>
        <p:nvPicPr>
          <p:cNvPr id="2052" name="Picture 4" descr="Dienes Blocks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5197" y="3446204"/>
            <a:ext cx="766033" cy="76384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Dienes Blocks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7801" y="3447513"/>
            <a:ext cx="766033" cy="76384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8" descr="Interlocking Base 10 Blocks Single Cub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8988" t="28537" r="28382" b="30863"/>
          <a:stretch/>
        </p:blipFill>
        <p:spPr bwMode="auto">
          <a:xfrm>
            <a:off x="3700799" y="3452956"/>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Dienes Blocks Clipart"/>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1526" b="18303"/>
          <a:stretch/>
        </p:blipFill>
        <p:spPr bwMode="auto">
          <a:xfrm>
            <a:off x="2929121" y="3379259"/>
            <a:ext cx="156601" cy="911238"/>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Interlocking Base 10 Blocks Single Cub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8988" t="28537" r="28382" b="30863"/>
          <a:stretch/>
        </p:blipFill>
        <p:spPr bwMode="auto">
          <a:xfrm>
            <a:off x="3276105" y="3813042"/>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Interlocking Base 10 Blocks Single Cub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8988" t="28537" r="28382" b="30863"/>
          <a:stretch/>
        </p:blipFill>
        <p:spPr bwMode="auto">
          <a:xfrm>
            <a:off x="4062530" y="3275067"/>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8" descr="Interlocking Base 10 Blocks Single Cub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8988" t="28537" r="28382" b="30863"/>
          <a:stretch/>
        </p:blipFill>
        <p:spPr bwMode="auto">
          <a:xfrm>
            <a:off x="3644723" y="3821756"/>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8" descr="Interlocking Base 10 Blocks Single Cub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8988" t="28537" r="28382" b="30863"/>
          <a:stretch/>
        </p:blipFill>
        <p:spPr bwMode="auto">
          <a:xfrm>
            <a:off x="4048948" y="3647416"/>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4" descr="Dienes Blocks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71067" y="3452956"/>
            <a:ext cx="766033" cy="763845"/>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8" descr="Interlocking Base 10 Blocks Single Cub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8988" t="28537" r="28382" b="30863"/>
          <a:stretch/>
        </p:blipFill>
        <p:spPr bwMode="auto">
          <a:xfrm>
            <a:off x="3306259" y="3424710"/>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8" descr="Interlocking Base 10 Blocks Single Cub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8988" t="28537" r="28382" b="30863"/>
          <a:stretch/>
        </p:blipFill>
        <p:spPr bwMode="auto">
          <a:xfrm>
            <a:off x="4034533" y="4001476"/>
            <a:ext cx="282389" cy="268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65790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61938" y="1093976"/>
            <a:ext cx="9013826" cy="7848302"/>
          </a:xfrm>
          <a:prstGeom prst="rect">
            <a:avLst/>
          </a:prstGeom>
          <a:noFill/>
        </p:spPr>
        <p:txBody>
          <a:bodyPr wrap="square" rtlCol="0">
            <a:spAutoFit/>
          </a:bodyPr>
          <a:lstStyle/>
          <a:p>
            <a:pPr marL="514350" indent="-514350">
              <a:buAutoNum type="arabicPeriod"/>
            </a:pPr>
            <a:r>
              <a:rPr lang="en-GB" sz="2800" dirty="0" smtClean="0"/>
              <a:t>333 + 78 = </a:t>
            </a:r>
            <a:r>
              <a:rPr lang="en-GB" sz="2800" dirty="0" smtClean="0">
                <a:solidFill>
                  <a:srgbClr val="FF0000"/>
                </a:solidFill>
              </a:rPr>
              <a:t>411</a:t>
            </a:r>
            <a:r>
              <a:rPr lang="en-GB" sz="2800" dirty="0" smtClean="0"/>
              <a:t> </a:t>
            </a:r>
            <a:r>
              <a:rPr lang="en-GB" sz="2800" dirty="0" smtClean="0"/>
              <a:t> </a:t>
            </a:r>
            <a:endParaRPr lang="en-GB" sz="2800" dirty="0" smtClean="0"/>
          </a:p>
          <a:p>
            <a:pPr marL="514350" indent="-514350">
              <a:buAutoNum type="arabicPeriod"/>
            </a:pPr>
            <a:endParaRPr lang="en-GB" sz="2800" dirty="0"/>
          </a:p>
          <a:p>
            <a:pPr marL="514350" indent="-514350">
              <a:buAutoNum type="arabicPeriod"/>
            </a:pPr>
            <a:r>
              <a:rPr lang="en-GB" sz="2800" dirty="0" smtClean="0"/>
              <a:t>What is </a:t>
            </a:r>
            <a:r>
              <a:rPr lang="en-GB" sz="2800" dirty="0" smtClean="0"/>
              <a:t>10</a:t>
            </a:r>
            <a:r>
              <a:rPr lang="en-GB" sz="2800" dirty="0" smtClean="0"/>
              <a:t> </a:t>
            </a:r>
            <a:r>
              <a:rPr lang="en-GB" sz="2800" dirty="0" smtClean="0"/>
              <a:t>less than </a:t>
            </a:r>
            <a:r>
              <a:rPr lang="en-GB" sz="2800" dirty="0" smtClean="0"/>
              <a:t>407</a:t>
            </a:r>
            <a:r>
              <a:rPr lang="en-GB" sz="2800" dirty="0" smtClean="0"/>
              <a:t>? </a:t>
            </a:r>
            <a:r>
              <a:rPr lang="en-GB" sz="2800" dirty="0" smtClean="0">
                <a:solidFill>
                  <a:srgbClr val="FF0000"/>
                </a:solidFill>
              </a:rPr>
              <a:t>397</a:t>
            </a:r>
            <a:endParaRPr lang="en-GB" sz="2800" dirty="0" smtClean="0">
              <a:solidFill>
                <a:srgbClr val="FF0000"/>
              </a:solidFill>
            </a:endParaRPr>
          </a:p>
          <a:p>
            <a:pPr marL="514350" indent="-514350">
              <a:buAutoNum type="arabicPeriod"/>
            </a:pPr>
            <a:endParaRPr lang="en-GB" sz="2800" dirty="0"/>
          </a:p>
          <a:p>
            <a:pPr marL="514350" indent="-514350">
              <a:buAutoNum type="arabicPeriod"/>
            </a:pPr>
            <a:r>
              <a:rPr lang="en-GB" sz="2800" dirty="0" smtClean="0"/>
              <a:t>What number is represented by the dienes</a:t>
            </a:r>
            <a:r>
              <a:rPr lang="en-GB" sz="2800" dirty="0" smtClean="0"/>
              <a:t>? </a:t>
            </a:r>
            <a:r>
              <a:rPr lang="en-GB" sz="2800" dirty="0" smtClean="0">
                <a:solidFill>
                  <a:srgbClr val="FF0000"/>
                </a:solidFill>
              </a:rPr>
              <a:t>317</a:t>
            </a:r>
            <a:endParaRPr lang="en-GB" sz="2800" dirty="0" smtClean="0">
              <a:solidFill>
                <a:srgbClr val="FF0000"/>
              </a:solidFill>
            </a:endParaRPr>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r>
              <a:rPr lang="en-GB" sz="2800" dirty="0" smtClean="0"/>
              <a:t>21 ÷ 3 = </a:t>
            </a:r>
            <a:r>
              <a:rPr lang="en-GB" sz="2800" dirty="0" smtClean="0">
                <a:solidFill>
                  <a:srgbClr val="FF0000"/>
                </a:solidFill>
              </a:rPr>
              <a:t>7</a:t>
            </a:r>
            <a:r>
              <a:rPr lang="en-GB" sz="2800" dirty="0" smtClean="0"/>
              <a:t> </a:t>
            </a:r>
            <a:endParaRPr lang="en-GB" sz="2800" dirty="0" smtClean="0"/>
          </a:p>
          <a:p>
            <a:pPr marL="514350" indent="-514350">
              <a:buAutoNum type="arabicPeriod"/>
            </a:pPr>
            <a:endParaRPr lang="en-GB" sz="2800" dirty="0"/>
          </a:p>
          <a:p>
            <a:pPr marL="514350" indent="-514350">
              <a:buAutoNum type="arabicPeriod"/>
            </a:pPr>
            <a:r>
              <a:rPr lang="en-GB" sz="2800" dirty="0" smtClean="0"/>
              <a:t>How many days are there in a leap year? </a:t>
            </a:r>
            <a:r>
              <a:rPr lang="en-GB" sz="2800" dirty="0" smtClean="0">
                <a:solidFill>
                  <a:srgbClr val="FF0000"/>
                </a:solidFill>
              </a:rPr>
              <a:t>366</a:t>
            </a:r>
            <a:endParaRPr lang="en-GB" sz="2800" dirty="0" smtClean="0">
              <a:solidFill>
                <a:srgbClr val="FF0000"/>
              </a:solidFill>
            </a:endParaRPr>
          </a:p>
          <a:p>
            <a:r>
              <a:rPr lang="en-GB" sz="2800" dirty="0"/>
              <a:t>	</a:t>
            </a:r>
            <a:r>
              <a:rPr lang="en-GB" sz="2800" dirty="0" smtClean="0"/>
              <a:t>	</a:t>
            </a:r>
          </a:p>
          <a:p>
            <a:pPr marL="514350" indent="-514350">
              <a:buAutoNum type="arabicPeriod"/>
            </a:pPr>
            <a:endParaRPr lang="en-GB" sz="2800" dirty="0"/>
          </a:p>
          <a:p>
            <a:endParaRPr lang="en-GB" sz="2800" dirty="0" smtClean="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p:txBody>
      </p:sp>
      <p:sp>
        <p:nvSpPr>
          <p:cNvPr id="6" name="TextBox 5"/>
          <p:cNvSpPr txBox="1"/>
          <p:nvPr/>
        </p:nvSpPr>
        <p:spPr>
          <a:xfrm>
            <a:off x="-1" y="0"/>
            <a:ext cx="4344919" cy="707886"/>
          </a:xfrm>
          <a:prstGeom prst="rect">
            <a:avLst/>
          </a:prstGeom>
          <a:noFill/>
        </p:spPr>
        <p:txBody>
          <a:bodyPr wrap="square" rtlCol="0">
            <a:spAutoFit/>
          </a:bodyPr>
          <a:lstStyle/>
          <a:p>
            <a:pPr algn="ctr"/>
            <a:r>
              <a:rPr lang="en-GB" sz="4000" dirty="0" smtClean="0"/>
              <a:t>Day </a:t>
            </a:r>
            <a:r>
              <a:rPr lang="en-GB" sz="4000" dirty="0" smtClean="0"/>
              <a:t>3 </a:t>
            </a:r>
            <a:r>
              <a:rPr lang="en-GB" sz="4000" dirty="0" smtClean="0">
                <a:solidFill>
                  <a:srgbClr val="FF0000"/>
                </a:solidFill>
              </a:rPr>
              <a:t>ANSWERS</a:t>
            </a:r>
            <a:endParaRPr lang="en-GB" sz="4000" dirty="0">
              <a:solidFill>
                <a:srgbClr val="FF0000"/>
              </a:solidFill>
            </a:endParaRPr>
          </a:p>
        </p:txBody>
      </p:sp>
      <p:pic>
        <p:nvPicPr>
          <p:cNvPr id="2052" name="Picture 4" descr="Dienes Blocks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5197" y="3446204"/>
            <a:ext cx="766033" cy="76384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Dienes Blocks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7801" y="3447513"/>
            <a:ext cx="766033" cy="76384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8" descr="Interlocking Base 10 Blocks Single Cub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8988" t="28537" r="28382" b="30863"/>
          <a:stretch/>
        </p:blipFill>
        <p:spPr bwMode="auto">
          <a:xfrm>
            <a:off x="3700799" y="3452956"/>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Dienes Blocks Clipart"/>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1526" b="18303"/>
          <a:stretch/>
        </p:blipFill>
        <p:spPr bwMode="auto">
          <a:xfrm>
            <a:off x="2929121" y="3379259"/>
            <a:ext cx="156601" cy="911238"/>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Interlocking Base 10 Blocks Single Cub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8988" t="28537" r="28382" b="30863"/>
          <a:stretch/>
        </p:blipFill>
        <p:spPr bwMode="auto">
          <a:xfrm>
            <a:off x="3276105" y="3813042"/>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Interlocking Base 10 Blocks Single Cub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8988" t="28537" r="28382" b="30863"/>
          <a:stretch/>
        </p:blipFill>
        <p:spPr bwMode="auto">
          <a:xfrm>
            <a:off x="4062530" y="3275067"/>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8" descr="Interlocking Base 10 Blocks Single Cub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8988" t="28537" r="28382" b="30863"/>
          <a:stretch/>
        </p:blipFill>
        <p:spPr bwMode="auto">
          <a:xfrm>
            <a:off x="3644723" y="3821756"/>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8" descr="Interlocking Base 10 Blocks Single Cub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8988" t="28537" r="28382" b="30863"/>
          <a:stretch/>
        </p:blipFill>
        <p:spPr bwMode="auto">
          <a:xfrm>
            <a:off x="4048948" y="3647416"/>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4" descr="Dienes Blocks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71067" y="3452956"/>
            <a:ext cx="766033" cy="763845"/>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8" descr="Interlocking Base 10 Blocks Single Cub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8988" t="28537" r="28382" b="30863"/>
          <a:stretch/>
        </p:blipFill>
        <p:spPr bwMode="auto">
          <a:xfrm>
            <a:off x="3306259" y="3424710"/>
            <a:ext cx="282389" cy="268943"/>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8" descr="Interlocking Base 10 Blocks Single Cub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8988" t="28537" r="28382" b="30863"/>
          <a:stretch/>
        </p:blipFill>
        <p:spPr bwMode="auto">
          <a:xfrm>
            <a:off x="4034533" y="4001476"/>
            <a:ext cx="282389" cy="268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55581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61938" y="1093976"/>
            <a:ext cx="9013826" cy="7848302"/>
          </a:xfrm>
          <a:prstGeom prst="rect">
            <a:avLst/>
          </a:prstGeom>
          <a:noFill/>
        </p:spPr>
        <p:txBody>
          <a:bodyPr wrap="square" rtlCol="0">
            <a:spAutoFit/>
          </a:bodyPr>
          <a:lstStyle/>
          <a:p>
            <a:pPr marL="514350" indent="-514350">
              <a:buAutoNum type="arabicPeriod"/>
            </a:pPr>
            <a:r>
              <a:rPr lang="en-GB" sz="2800" dirty="0" smtClean="0"/>
              <a:t>525 + 291 </a:t>
            </a:r>
            <a:r>
              <a:rPr lang="en-GB" sz="2800" dirty="0" smtClean="0"/>
              <a:t>= </a:t>
            </a:r>
          </a:p>
          <a:p>
            <a:pPr marL="514350" indent="-514350">
              <a:buAutoNum type="arabicPeriod"/>
            </a:pPr>
            <a:endParaRPr lang="en-GB" sz="2800" dirty="0"/>
          </a:p>
          <a:p>
            <a:pPr marL="514350" indent="-514350">
              <a:buAutoNum type="arabicPeriod"/>
            </a:pPr>
            <a:r>
              <a:rPr lang="en-GB" sz="2800" dirty="0" smtClean="0"/>
              <a:t>111 - 68 </a:t>
            </a:r>
            <a:r>
              <a:rPr lang="en-GB" sz="2800" dirty="0" smtClean="0"/>
              <a:t>= </a:t>
            </a:r>
          </a:p>
          <a:p>
            <a:pPr marL="514350" indent="-514350">
              <a:buAutoNum type="arabicPeriod"/>
            </a:pPr>
            <a:endParaRPr lang="en-GB" sz="2800" dirty="0"/>
          </a:p>
          <a:p>
            <a:pPr marL="514350" indent="-514350">
              <a:buAutoNum type="arabicPeriod"/>
            </a:pPr>
            <a:r>
              <a:rPr lang="en-GB" sz="2800" dirty="0" smtClean="0"/>
              <a:t>Use =&lt;&gt; to make the sentence true.  The number of seconds in a minute ___ the number of minutes in an hour.</a:t>
            </a:r>
            <a:r>
              <a:rPr lang="en-GB" sz="2800" dirty="0" smtClean="0"/>
              <a:t>                                                                                                       </a:t>
            </a:r>
          </a:p>
          <a:p>
            <a:pPr marL="514350" indent="-514350">
              <a:buAutoNum type="arabicPeriod"/>
            </a:pPr>
            <a:r>
              <a:rPr lang="en-GB" sz="2800" dirty="0" smtClean="0"/>
              <a:t>How many right angles can you find in this shape?</a:t>
            </a:r>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r>
              <a:rPr lang="en-GB" sz="2800" dirty="0" smtClean="0"/>
              <a:t>Complete the number sequence..</a:t>
            </a:r>
          </a:p>
          <a:p>
            <a:r>
              <a:rPr lang="en-GB" sz="2800" dirty="0"/>
              <a:t>	</a:t>
            </a:r>
            <a:r>
              <a:rPr lang="en-GB" sz="2800" dirty="0" smtClean="0"/>
              <a:t>		60, 55, 50, __, __</a:t>
            </a:r>
            <a:endParaRPr lang="en-GB" sz="2800" dirty="0"/>
          </a:p>
          <a:p>
            <a:pPr marL="514350" indent="-514350">
              <a:buAutoNum type="arabicPeriod"/>
            </a:pPr>
            <a:endParaRPr lang="en-GB" sz="2800" dirty="0"/>
          </a:p>
          <a:p>
            <a:endParaRPr lang="en-GB" sz="2800" dirty="0" smtClean="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p:txBody>
      </p:sp>
      <p:sp>
        <p:nvSpPr>
          <p:cNvPr id="6" name="TextBox 5"/>
          <p:cNvSpPr txBox="1"/>
          <p:nvPr/>
        </p:nvSpPr>
        <p:spPr>
          <a:xfrm>
            <a:off x="0" y="0"/>
            <a:ext cx="2952750" cy="707886"/>
          </a:xfrm>
          <a:prstGeom prst="rect">
            <a:avLst/>
          </a:prstGeom>
          <a:noFill/>
        </p:spPr>
        <p:txBody>
          <a:bodyPr wrap="square" rtlCol="0">
            <a:spAutoFit/>
          </a:bodyPr>
          <a:lstStyle/>
          <a:p>
            <a:pPr algn="ctr"/>
            <a:r>
              <a:rPr lang="en-GB" sz="4000" dirty="0" smtClean="0"/>
              <a:t>Day 4</a:t>
            </a:r>
            <a:endParaRPr lang="en-GB" sz="4000" dirty="0"/>
          </a:p>
        </p:txBody>
      </p:sp>
      <p:cxnSp>
        <p:nvCxnSpPr>
          <p:cNvPr id="16" name="Straight Connector 15"/>
          <p:cNvCxnSpPr/>
          <p:nvPr/>
        </p:nvCxnSpPr>
        <p:spPr>
          <a:xfrm flipV="1">
            <a:off x="6161908" y="3193435"/>
            <a:ext cx="0" cy="2527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Trapezoid 19"/>
          <p:cNvSpPr/>
          <p:nvPr/>
        </p:nvSpPr>
        <p:spPr>
          <a:xfrm>
            <a:off x="3855490" y="4626591"/>
            <a:ext cx="1180534" cy="736979"/>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218799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61938" y="1093976"/>
            <a:ext cx="9013826" cy="7848302"/>
          </a:xfrm>
          <a:prstGeom prst="rect">
            <a:avLst/>
          </a:prstGeom>
          <a:noFill/>
        </p:spPr>
        <p:txBody>
          <a:bodyPr wrap="square" rtlCol="0">
            <a:spAutoFit/>
          </a:bodyPr>
          <a:lstStyle/>
          <a:p>
            <a:pPr marL="514350" indent="-514350">
              <a:buAutoNum type="arabicPeriod"/>
            </a:pPr>
            <a:r>
              <a:rPr lang="en-GB" sz="2800" dirty="0" smtClean="0"/>
              <a:t>525 + 291 = </a:t>
            </a:r>
            <a:r>
              <a:rPr lang="en-GB" sz="2800" dirty="0" smtClean="0">
                <a:solidFill>
                  <a:srgbClr val="FF0000"/>
                </a:solidFill>
              </a:rPr>
              <a:t>816</a:t>
            </a:r>
            <a:r>
              <a:rPr lang="en-GB" sz="2800" dirty="0" smtClean="0"/>
              <a:t> </a:t>
            </a:r>
            <a:endParaRPr lang="en-GB" sz="2800" dirty="0" smtClean="0"/>
          </a:p>
          <a:p>
            <a:pPr marL="514350" indent="-514350">
              <a:buAutoNum type="arabicPeriod"/>
            </a:pPr>
            <a:endParaRPr lang="en-GB" sz="2800" dirty="0"/>
          </a:p>
          <a:p>
            <a:pPr marL="514350" indent="-514350">
              <a:buAutoNum type="arabicPeriod"/>
            </a:pPr>
            <a:r>
              <a:rPr lang="en-GB" sz="2800" dirty="0" smtClean="0"/>
              <a:t>111 - 68 = </a:t>
            </a:r>
            <a:r>
              <a:rPr lang="en-GB" sz="2800" dirty="0" smtClean="0">
                <a:solidFill>
                  <a:srgbClr val="FF0000"/>
                </a:solidFill>
              </a:rPr>
              <a:t>43</a:t>
            </a:r>
            <a:r>
              <a:rPr lang="en-GB" sz="2800" dirty="0" smtClean="0"/>
              <a:t> </a:t>
            </a:r>
            <a:endParaRPr lang="en-GB" sz="2800" dirty="0" smtClean="0"/>
          </a:p>
          <a:p>
            <a:pPr marL="514350" indent="-514350">
              <a:buAutoNum type="arabicPeriod"/>
            </a:pPr>
            <a:endParaRPr lang="en-GB" sz="2800" dirty="0"/>
          </a:p>
          <a:p>
            <a:pPr marL="514350" indent="-514350">
              <a:buAutoNum type="arabicPeriod"/>
            </a:pPr>
            <a:r>
              <a:rPr lang="en-GB" sz="2800" dirty="0" smtClean="0"/>
              <a:t>Use =&lt;&gt; to make the sentence true.  The number of seconds in a minute</a:t>
            </a:r>
            <a:r>
              <a:rPr lang="en-GB" sz="2800" u="sng" dirty="0" smtClean="0">
                <a:solidFill>
                  <a:srgbClr val="FF0000"/>
                </a:solidFill>
              </a:rPr>
              <a:t> = </a:t>
            </a:r>
            <a:r>
              <a:rPr lang="en-GB" sz="2800" dirty="0" smtClean="0"/>
              <a:t>the number of minutes in an hour.</a:t>
            </a:r>
            <a:r>
              <a:rPr lang="en-GB" sz="2800" dirty="0" smtClean="0"/>
              <a:t>                                                                                                       </a:t>
            </a:r>
          </a:p>
          <a:p>
            <a:pPr marL="514350" indent="-514350">
              <a:buAutoNum type="arabicPeriod"/>
            </a:pPr>
            <a:endParaRPr lang="en-GB" sz="2800" dirty="0" smtClean="0"/>
          </a:p>
          <a:p>
            <a:pPr marL="514350" indent="-514350">
              <a:buAutoNum type="arabicPeriod"/>
            </a:pPr>
            <a:r>
              <a:rPr lang="en-GB" sz="2800" dirty="0" smtClean="0"/>
              <a:t>How many right angles can you find in this shape? </a:t>
            </a:r>
            <a:r>
              <a:rPr lang="en-GB" sz="2800" dirty="0">
                <a:solidFill>
                  <a:srgbClr val="FF0000"/>
                </a:solidFill>
              </a:rPr>
              <a:t>0</a:t>
            </a:r>
            <a:endParaRPr lang="en-GB" sz="2800" dirty="0" smtClean="0">
              <a:solidFill>
                <a:srgbClr val="FF0000"/>
              </a:solidFill>
            </a:endParaRPr>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r>
              <a:rPr lang="en-GB" sz="2800" dirty="0" smtClean="0"/>
              <a:t>Complete the number sequence..</a:t>
            </a:r>
          </a:p>
          <a:p>
            <a:r>
              <a:rPr lang="en-GB" sz="2800" dirty="0"/>
              <a:t>	</a:t>
            </a:r>
            <a:r>
              <a:rPr lang="en-GB" sz="2800" dirty="0" smtClean="0"/>
              <a:t>		60, 55, 50, </a:t>
            </a:r>
            <a:r>
              <a:rPr lang="en-GB" sz="2800" dirty="0" smtClean="0">
                <a:solidFill>
                  <a:srgbClr val="FF0000"/>
                </a:solidFill>
              </a:rPr>
              <a:t>45</a:t>
            </a:r>
            <a:r>
              <a:rPr lang="en-GB" sz="2800" dirty="0" smtClean="0"/>
              <a:t>, </a:t>
            </a:r>
            <a:r>
              <a:rPr lang="en-GB" sz="2800" dirty="0" smtClean="0">
                <a:solidFill>
                  <a:srgbClr val="FF0000"/>
                </a:solidFill>
              </a:rPr>
              <a:t>40</a:t>
            </a:r>
            <a:endParaRPr lang="en-GB" sz="2800" dirty="0">
              <a:solidFill>
                <a:srgbClr val="FF0000"/>
              </a:solidFill>
            </a:endParaRPr>
          </a:p>
          <a:p>
            <a:pPr marL="514350" indent="-514350">
              <a:buAutoNum type="arabicPeriod"/>
            </a:pPr>
            <a:endParaRPr lang="en-GB" sz="2800" dirty="0"/>
          </a:p>
          <a:p>
            <a:endParaRPr lang="en-GB" sz="2800" dirty="0" smtClean="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p:txBody>
      </p:sp>
      <p:sp>
        <p:nvSpPr>
          <p:cNvPr id="6" name="TextBox 5"/>
          <p:cNvSpPr txBox="1"/>
          <p:nvPr/>
        </p:nvSpPr>
        <p:spPr>
          <a:xfrm>
            <a:off x="0" y="0"/>
            <a:ext cx="4339988" cy="707886"/>
          </a:xfrm>
          <a:prstGeom prst="rect">
            <a:avLst/>
          </a:prstGeom>
          <a:noFill/>
        </p:spPr>
        <p:txBody>
          <a:bodyPr wrap="square" rtlCol="0">
            <a:spAutoFit/>
          </a:bodyPr>
          <a:lstStyle/>
          <a:p>
            <a:pPr algn="ctr"/>
            <a:r>
              <a:rPr lang="en-GB" sz="4000" dirty="0" smtClean="0"/>
              <a:t>Day </a:t>
            </a:r>
            <a:r>
              <a:rPr lang="en-GB" sz="4000" dirty="0" smtClean="0"/>
              <a:t>4 </a:t>
            </a:r>
            <a:r>
              <a:rPr lang="en-GB" sz="4000" dirty="0" smtClean="0">
                <a:solidFill>
                  <a:srgbClr val="FF0000"/>
                </a:solidFill>
              </a:rPr>
              <a:t>ANSWERS</a:t>
            </a:r>
            <a:endParaRPr lang="en-GB" sz="4000" dirty="0">
              <a:solidFill>
                <a:srgbClr val="FF0000"/>
              </a:solidFill>
            </a:endParaRPr>
          </a:p>
        </p:txBody>
      </p:sp>
      <p:cxnSp>
        <p:nvCxnSpPr>
          <p:cNvPr id="16" name="Straight Connector 15"/>
          <p:cNvCxnSpPr/>
          <p:nvPr/>
        </p:nvCxnSpPr>
        <p:spPr>
          <a:xfrm flipV="1">
            <a:off x="6161908" y="3193435"/>
            <a:ext cx="0" cy="25277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 name="Trapezoid 2"/>
          <p:cNvSpPr/>
          <p:nvPr/>
        </p:nvSpPr>
        <p:spPr>
          <a:xfrm>
            <a:off x="3855490" y="4626591"/>
            <a:ext cx="1180534" cy="736979"/>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093052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29854" y="732399"/>
            <a:ext cx="9013826" cy="9571851"/>
          </a:xfrm>
          <a:prstGeom prst="rect">
            <a:avLst/>
          </a:prstGeom>
          <a:noFill/>
        </p:spPr>
        <p:txBody>
          <a:bodyPr wrap="square" rtlCol="0">
            <a:spAutoFit/>
          </a:bodyPr>
          <a:lstStyle/>
          <a:p>
            <a:pPr marL="514350" indent="-514350">
              <a:buAutoNum type="arabicPeriod"/>
            </a:pPr>
            <a:r>
              <a:rPr lang="en-GB" sz="2800" dirty="0" smtClean="0"/>
              <a:t>284 + 222 =  </a:t>
            </a:r>
            <a:endParaRPr lang="en-GB" sz="2800" dirty="0" smtClean="0"/>
          </a:p>
          <a:p>
            <a:pPr marL="514350" indent="-514350">
              <a:buAutoNum type="arabicPeriod"/>
            </a:pPr>
            <a:endParaRPr lang="en-GB" sz="2800" dirty="0"/>
          </a:p>
          <a:p>
            <a:pPr marL="514350" indent="-514350">
              <a:buAutoNum type="arabicPeriod"/>
            </a:pPr>
            <a:r>
              <a:rPr lang="en-GB" sz="2800" dirty="0" smtClean="0"/>
              <a:t>183 - 156 =  </a:t>
            </a:r>
            <a:endParaRPr lang="en-GB" sz="2800" dirty="0" smtClean="0"/>
          </a:p>
          <a:p>
            <a:pPr marL="514350" indent="-514350">
              <a:buAutoNum type="arabicPeriod"/>
            </a:pPr>
            <a:endParaRPr lang="en-GB" sz="2800" dirty="0"/>
          </a:p>
          <a:p>
            <a:pPr marL="514350" indent="-514350">
              <a:buAutoNum type="arabicPeriod"/>
            </a:pPr>
            <a:r>
              <a:rPr lang="en-GB" sz="2800" dirty="0" smtClean="0"/>
              <a:t>Complete the part-part whole.</a:t>
            </a:r>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r>
              <a:rPr lang="en-GB" sz="2800" dirty="0" smtClean="0"/>
              <a:t>Complete the number sequence.</a:t>
            </a:r>
          </a:p>
          <a:p>
            <a:r>
              <a:rPr lang="en-GB" sz="2800" dirty="0"/>
              <a:t>	</a:t>
            </a:r>
            <a:r>
              <a:rPr lang="en-GB" sz="2800" dirty="0" smtClean="0"/>
              <a:t>	</a:t>
            </a:r>
            <a:r>
              <a:rPr lang="en-GB" sz="2800" dirty="0" smtClean="0"/>
              <a:t>	1, 4, 7, </a:t>
            </a:r>
            <a:r>
              <a:rPr lang="en-GB" sz="2800" dirty="0" smtClean="0"/>
              <a:t>__</a:t>
            </a:r>
            <a:r>
              <a:rPr lang="en-GB" sz="2800" dirty="0" smtClean="0"/>
              <a:t>, </a:t>
            </a:r>
            <a:r>
              <a:rPr lang="en-GB" sz="2800" dirty="0" smtClean="0"/>
              <a:t>__</a:t>
            </a:r>
            <a:endParaRPr lang="en-GB" sz="2800" dirty="0" smtClean="0"/>
          </a:p>
          <a:p>
            <a:r>
              <a:rPr lang="en-GB" sz="2800" dirty="0" smtClean="0"/>
              <a:t>	</a:t>
            </a:r>
          </a:p>
          <a:p>
            <a:pPr marL="514350" indent="-514350">
              <a:buAutoNum type="arabicPeriod" startAt="5"/>
            </a:pPr>
            <a:r>
              <a:rPr lang="en-GB" sz="2800" dirty="0" smtClean="0"/>
              <a:t>Which month of the year has the least days? </a:t>
            </a:r>
            <a:endParaRPr lang="en-GB" sz="2800" dirty="0"/>
          </a:p>
          <a:p>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a:p>
          <a:p>
            <a:pPr marL="514350" indent="-514350">
              <a:buAutoNum type="arabicPeriod"/>
            </a:pPr>
            <a:endParaRPr lang="en-GB" sz="2800" dirty="0"/>
          </a:p>
          <a:p>
            <a:endParaRPr lang="en-GB" sz="2800" dirty="0" smtClean="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p:txBody>
      </p:sp>
      <p:sp>
        <p:nvSpPr>
          <p:cNvPr id="6" name="TextBox 5"/>
          <p:cNvSpPr txBox="1"/>
          <p:nvPr/>
        </p:nvSpPr>
        <p:spPr>
          <a:xfrm>
            <a:off x="0" y="0"/>
            <a:ext cx="2952750" cy="707886"/>
          </a:xfrm>
          <a:prstGeom prst="rect">
            <a:avLst/>
          </a:prstGeom>
          <a:noFill/>
        </p:spPr>
        <p:txBody>
          <a:bodyPr wrap="square" rtlCol="0">
            <a:spAutoFit/>
          </a:bodyPr>
          <a:lstStyle/>
          <a:p>
            <a:pPr algn="ctr"/>
            <a:r>
              <a:rPr lang="en-GB" sz="4000" dirty="0" smtClean="0"/>
              <a:t>Day 5</a:t>
            </a:r>
            <a:endParaRPr lang="en-GB" sz="4000" dirty="0"/>
          </a:p>
        </p:txBody>
      </p:sp>
      <p:cxnSp>
        <p:nvCxnSpPr>
          <p:cNvPr id="16" name="Straight Connector 15"/>
          <p:cNvCxnSpPr>
            <a:endCxn id="14" idx="4"/>
          </p:cNvCxnSpPr>
          <p:nvPr/>
        </p:nvCxnSpPr>
        <p:spPr>
          <a:xfrm flipV="1">
            <a:off x="5943277" y="3008926"/>
            <a:ext cx="0" cy="25973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3" name="Group 12"/>
          <p:cNvGrpSpPr/>
          <p:nvPr/>
        </p:nvGrpSpPr>
        <p:grpSpPr>
          <a:xfrm>
            <a:off x="4459020" y="2189776"/>
            <a:ext cx="3003220" cy="1911965"/>
            <a:chOff x="7501103" y="3079135"/>
            <a:chExt cx="3003220" cy="1911965"/>
          </a:xfrm>
        </p:grpSpPr>
        <p:sp>
          <p:nvSpPr>
            <p:cNvPr id="14" name="Oval 13"/>
            <p:cNvSpPr/>
            <p:nvPr/>
          </p:nvSpPr>
          <p:spPr>
            <a:xfrm>
              <a:off x="8574197" y="3079135"/>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894</a:t>
              </a:r>
              <a:endParaRPr lang="en-GB" dirty="0"/>
            </a:p>
          </p:txBody>
        </p:sp>
        <p:sp>
          <p:nvSpPr>
            <p:cNvPr id="15" name="Oval 14"/>
            <p:cNvSpPr/>
            <p:nvPr/>
          </p:nvSpPr>
          <p:spPr>
            <a:xfrm>
              <a:off x="7501103" y="417195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solidFill>
                  <a:srgbClr val="FF0000"/>
                </a:solidFill>
              </a:endParaRPr>
            </a:p>
          </p:txBody>
        </p:sp>
        <p:sp>
          <p:nvSpPr>
            <p:cNvPr id="17" name="Oval 16"/>
            <p:cNvSpPr/>
            <p:nvPr/>
          </p:nvSpPr>
          <p:spPr>
            <a:xfrm>
              <a:off x="9681997" y="415802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solidFill>
                  <a:srgbClr val="FF0000"/>
                </a:solidFill>
              </a:endParaRPr>
            </a:p>
          </p:txBody>
        </p:sp>
        <p:cxnSp>
          <p:nvCxnSpPr>
            <p:cNvPr id="18" name="Straight Connector 17"/>
            <p:cNvCxnSpPr>
              <a:stCxn id="15" idx="0"/>
              <a:endCxn id="14" idx="3"/>
            </p:cNvCxnSpPr>
            <p:nvPr/>
          </p:nvCxnSpPr>
          <p:spPr>
            <a:xfrm flipV="1">
              <a:off x="7912266" y="3778323"/>
              <a:ext cx="782358" cy="39362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17" idx="0"/>
              <a:endCxn id="14" idx="5"/>
            </p:cNvCxnSpPr>
            <p:nvPr/>
          </p:nvCxnSpPr>
          <p:spPr>
            <a:xfrm flipH="1" flipV="1">
              <a:off x="9276096" y="3778323"/>
              <a:ext cx="817064" cy="3796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8591550" y="415802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90</a:t>
              </a:r>
              <a:endParaRPr lang="en-GB" dirty="0"/>
            </a:p>
          </p:txBody>
        </p:sp>
      </p:grpSp>
    </p:spTree>
    <p:extLst>
      <p:ext uri="{BB962C8B-B14F-4D97-AF65-F5344CB8AC3E}">
        <p14:creationId xmlns:p14="http://schemas.microsoft.com/office/powerpoint/2010/main" val="17980556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uits And Vegetables Clipart Vegetable Clipart At - Cartoon Fruit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3876" y="361950"/>
            <a:ext cx="2348230" cy="24574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76375" y="384720"/>
            <a:ext cx="8324850" cy="646331"/>
          </a:xfrm>
          <a:prstGeom prst="rect">
            <a:avLst/>
          </a:prstGeom>
          <a:noFill/>
        </p:spPr>
        <p:txBody>
          <a:bodyPr wrap="square" rtlCol="0">
            <a:spAutoFit/>
          </a:bodyPr>
          <a:lstStyle/>
          <a:p>
            <a:pPr algn="ctr"/>
            <a:r>
              <a:rPr lang="en-GB" sz="3600" dirty="0" smtClean="0"/>
              <a:t>Maths- 5 a day</a:t>
            </a:r>
            <a:endParaRPr lang="en-GB" sz="3600" dirty="0"/>
          </a:p>
        </p:txBody>
      </p:sp>
      <p:sp>
        <p:nvSpPr>
          <p:cNvPr id="5" name="TextBox 4"/>
          <p:cNvSpPr txBox="1"/>
          <p:nvPr/>
        </p:nvSpPr>
        <p:spPr>
          <a:xfrm>
            <a:off x="229854" y="732399"/>
            <a:ext cx="9013826" cy="10002738"/>
          </a:xfrm>
          <a:prstGeom prst="rect">
            <a:avLst/>
          </a:prstGeom>
          <a:noFill/>
        </p:spPr>
        <p:txBody>
          <a:bodyPr wrap="square" rtlCol="0">
            <a:spAutoFit/>
          </a:bodyPr>
          <a:lstStyle/>
          <a:p>
            <a:pPr marL="514350" indent="-514350">
              <a:buAutoNum type="arabicPeriod"/>
            </a:pPr>
            <a:r>
              <a:rPr lang="en-GB" sz="2800" dirty="0" smtClean="0"/>
              <a:t>284 + 222 = </a:t>
            </a:r>
            <a:r>
              <a:rPr lang="en-GB" sz="2800" dirty="0" smtClean="0">
                <a:solidFill>
                  <a:srgbClr val="FF0000"/>
                </a:solidFill>
              </a:rPr>
              <a:t>506</a:t>
            </a:r>
            <a:r>
              <a:rPr lang="en-GB" sz="2800" dirty="0" smtClean="0"/>
              <a:t> </a:t>
            </a:r>
            <a:endParaRPr lang="en-GB" sz="2800" dirty="0" smtClean="0"/>
          </a:p>
          <a:p>
            <a:pPr marL="514350" indent="-514350">
              <a:buAutoNum type="arabicPeriod"/>
            </a:pPr>
            <a:endParaRPr lang="en-GB" sz="2800" dirty="0"/>
          </a:p>
          <a:p>
            <a:pPr marL="514350" indent="-514350">
              <a:buAutoNum type="arabicPeriod"/>
            </a:pPr>
            <a:r>
              <a:rPr lang="en-GB" sz="2800" dirty="0" smtClean="0"/>
              <a:t>183 - 156 = </a:t>
            </a:r>
            <a:r>
              <a:rPr lang="en-GB" sz="2800" dirty="0" smtClean="0">
                <a:solidFill>
                  <a:srgbClr val="FF0000"/>
                </a:solidFill>
              </a:rPr>
              <a:t>27</a:t>
            </a:r>
            <a:r>
              <a:rPr lang="en-GB" sz="2800" dirty="0" smtClean="0"/>
              <a:t> </a:t>
            </a:r>
            <a:endParaRPr lang="en-GB" sz="2800" dirty="0" smtClean="0"/>
          </a:p>
          <a:p>
            <a:pPr marL="514350" indent="-514350">
              <a:buAutoNum type="arabicPeriod"/>
            </a:pPr>
            <a:endParaRPr lang="en-GB" sz="2800" dirty="0"/>
          </a:p>
          <a:p>
            <a:pPr marL="514350" indent="-514350">
              <a:buAutoNum type="arabicPeriod"/>
            </a:pPr>
            <a:r>
              <a:rPr lang="en-GB" sz="2800" dirty="0" smtClean="0"/>
              <a:t>Complete the part-part whole.</a:t>
            </a:r>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r>
              <a:rPr lang="en-GB" sz="2800" dirty="0" smtClean="0"/>
              <a:t>Complete the number sequence.</a:t>
            </a:r>
          </a:p>
          <a:p>
            <a:r>
              <a:rPr lang="en-GB" sz="2800" dirty="0"/>
              <a:t>	</a:t>
            </a:r>
            <a:r>
              <a:rPr lang="en-GB" sz="2800" dirty="0" smtClean="0"/>
              <a:t>	</a:t>
            </a:r>
            <a:r>
              <a:rPr lang="en-GB" sz="2800" dirty="0" smtClean="0"/>
              <a:t>	1, 4, 7, </a:t>
            </a:r>
            <a:r>
              <a:rPr lang="en-GB" sz="2800" dirty="0" smtClean="0">
                <a:solidFill>
                  <a:srgbClr val="FF0000"/>
                </a:solidFill>
              </a:rPr>
              <a:t>10</a:t>
            </a:r>
            <a:r>
              <a:rPr lang="en-GB" sz="2800" dirty="0" smtClean="0"/>
              <a:t>, </a:t>
            </a:r>
            <a:r>
              <a:rPr lang="en-GB" sz="2800" dirty="0" smtClean="0">
                <a:solidFill>
                  <a:srgbClr val="FF0000"/>
                </a:solidFill>
              </a:rPr>
              <a:t>13</a:t>
            </a:r>
            <a:endParaRPr lang="en-GB" sz="2800" dirty="0" smtClean="0">
              <a:solidFill>
                <a:srgbClr val="FF0000"/>
              </a:solidFill>
            </a:endParaRPr>
          </a:p>
          <a:p>
            <a:r>
              <a:rPr lang="en-GB" sz="2800" dirty="0" smtClean="0"/>
              <a:t>	</a:t>
            </a:r>
          </a:p>
          <a:p>
            <a:pPr marL="514350" indent="-514350">
              <a:buAutoNum type="arabicPeriod" startAt="5"/>
            </a:pPr>
            <a:r>
              <a:rPr lang="en-GB" sz="2800" dirty="0" smtClean="0"/>
              <a:t>Which month of the year has the least days? </a:t>
            </a:r>
            <a:r>
              <a:rPr lang="en-GB" sz="2800" dirty="0" smtClean="0">
                <a:solidFill>
                  <a:srgbClr val="FF0000"/>
                </a:solidFill>
              </a:rPr>
              <a:t>February</a:t>
            </a:r>
            <a:endParaRPr lang="en-GB" sz="2800" dirty="0" smtClean="0">
              <a:solidFill>
                <a:srgbClr val="FF0000"/>
              </a:solidFill>
            </a:endParaRPr>
          </a:p>
          <a:p>
            <a:endParaRPr lang="en-GB" sz="2800" dirty="0"/>
          </a:p>
          <a:p>
            <a:endParaRPr lang="en-GB" sz="2800" dirty="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a:p>
          <a:p>
            <a:pPr marL="514350" indent="-514350">
              <a:buAutoNum type="arabicPeriod"/>
            </a:pPr>
            <a:endParaRPr lang="en-GB" sz="2800" dirty="0"/>
          </a:p>
          <a:p>
            <a:endParaRPr lang="en-GB" sz="2800" dirty="0" smtClean="0"/>
          </a:p>
          <a:p>
            <a:pPr marL="514350" indent="-514350">
              <a:buAutoNum type="arabicPeriod"/>
            </a:pPr>
            <a:endParaRPr lang="en-GB" sz="2800" dirty="0" smtClean="0"/>
          </a:p>
          <a:p>
            <a:pPr marL="514350" indent="-514350">
              <a:buAutoNum type="arabicPeriod"/>
            </a:pPr>
            <a:endParaRPr lang="en-GB" sz="2800" dirty="0"/>
          </a:p>
          <a:p>
            <a:pPr marL="514350" indent="-514350">
              <a:buAutoNum type="arabicPeriod"/>
            </a:pPr>
            <a:endParaRPr lang="en-GB" sz="2800" dirty="0" smtClean="0"/>
          </a:p>
          <a:p>
            <a:pPr marL="514350" indent="-514350">
              <a:buAutoNum type="arabicPeriod"/>
            </a:pPr>
            <a:endParaRPr lang="en-GB" sz="2800" dirty="0"/>
          </a:p>
        </p:txBody>
      </p:sp>
      <p:sp>
        <p:nvSpPr>
          <p:cNvPr id="6" name="TextBox 5"/>
          <p:cNvSpPr txBox="1"/>
          <p:nvPr/>
        </p:nvSpPr>
        <p:spPr>
          <a:xfrm>
            <a:off x="0" y="0"/>
            <a:ext cx="2952750" cy="707886"/>
          </a:xfrm>
          <a:prstGeom prst="rect">
            <a:avLst/>
          </a:prstGeom>
          <a:noFill/>
        </p:spPr>
        <p:txBody>
          <a:bodyPr wrap="square" rtlCol="0">
            <a:spAutoFit/>
          </a:bodyPr>
          <a:lstStyle/>
          <a:p>
            <a:pPr algn="ctr"/>
            <a:r>
              <a:rPr lang="en-GB" sz="4000" dirty="0" smtClean="0"/>
              <a:t>Day 5</a:t>
            </a:r>
            <a:endParaRPr lang="en-GB" sz="4000" dirty="0"/>
          </a:p>
        </p:txBody>
      </p:sp>
      <p:cxnSp>
        <p:nvCxnSpPr>
          <p:cNvPr id="16" name="Straight Connector 15"/>
          <p:cNvCxnSpPr>
            <a:endCxn id="14" idx="4"/>
          </p:cNvCxnSpPr>
          <p:nvPr/>
        </p:nvCxnSpPr>
        <p:spPr>
          <a:xfrm flipV="1">
            <a:off x="5943277" y="3008926"/>
            <a:ext cx="0" cy="25973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3" name="Group 12"/>
          <p:cNvGrpSpPr/>
          <p:nvPr/>
        </p:nvGrpSpPr>
        <p:grpSpPr>
          <a:xfrm>
            <a:off x="4459020" y="2189776"/>
            <a:ext cx="3003220" cy="1911965"/>
            <a:chOff x="7501103" y="3079135"/>
            <a:chExt cx="3003220" cy="1911965"/>
          </a:xfrm>
        </p:grpSpPr>
        <p:sp>
          <p:nvSpPr>
            <p:cNvPr id="14" name="Oval 13"/>
            <p:cNvSpPr/>
            <p:nvPr/>
          </p:nvSpPr>
          <p:spPr>
            <a:xfrm>
              <a:off x="8574197" y="3079135"/>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894</a:t>
              </a:r>
              <a:endParaRPr lang="en-GB" dirty="0"/>
            </a:p>
          </p:txBody>
        </p:sp>
        <p:sp>
          <p:nvSpPr>
            <p:cNvPr id="15" name="Oval 14"/>
            <p:cNvSpPr/>
            <p:nvPr/>
          </p:nvSpPr>
          <p:spPr>
            <a:xfrm>
              <a:off x="7501103" y="417195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solidFill>
                    <a:srgbClr val="FF0000"/>
                  </a:solidFill>
                </a:rPr>
                <a:t>800</a:t>
              </a:r>
              <a:endParaRPr lang="en-GB" dirty="0">
                <a:solidFill>
                  <a:srgbClr val="FF0000"/>
                </a:solidFill>
              </a:endParaRPr>
            </a:p>
          </p:txBody>
        </p:sp>
        <p:sp>
          <p:nvSpPr>
            <p:cNvPr id="17" name="Oval 16"/>
            <p:cNvSpPr/>
            <p:nvPr/>
          </p:nvSpPr>
          <p:spPr>
            <a:xfrm>
              <a:off x="9681997" y="415802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solidFill>
                    <a:srgbClr val="FF0000"/>
                  </a:solidFill>
                </a:rPr>
                <a:t>4</a:t>
              </a:r>
              <a:endParaRPr lang="en-GB" dirty="0">
                <a:solidFill>
                  <a:srgbClr val="FF0000"/>
                </a:solidFill>
              </a:endParaRPr>
            </a:p>
          </p:txBody>
        </p:sp>
        <p:cxnSp>
          <p:nvCxnSpPr>
            <p:cNvPr id="18" name="Straight Connector 17"/>
            <p:cNvCxnSpPr>
              <a:stCxn id="15" idx="0"/>
              <a:endCxn id="14" idx="3"/>
            </p:cNvCxnSpPr>
            <p:nvPr/>
          </p:nvCxnSpPr>
          <p:spPr>
            <a:xfrm flipV="1">
              <a:off x="7912266" y="3778323"/>
              <a:ext cx="782358" cy="39362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17" idx="0"/>
              <a:endCxn id="14" idx="5"/>
            </p:cNvCxnSpPr>
            <p:nvPr/>
          </p:nvCxnSpPr>
          <p:spPr>
            <a:xfrm flipH="1" flipV="1">
              <a:off x="9276096" y="3778323"/>
              <a:ext cx="817064" cy="3796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8591550" y="4158020"/>
              <a:ext cx="822326" cy="81915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90</a:t>
              </a:r>
              <a:endParaRPr lang="en-GB" dirty="0"/>
            </a:p>
          </p:txBody>
        </p:sp>
      </p:grpSp>
    </p:spTree>
    <p:extLst>
      <p:ext uri="{BB962C8B-B14F-4D97-AF65-F5344CB8AC3E}">
        <p14:creationId xmlns:p14="http://schemas.microsoft.com/office/powerpoint/2010/main" val="8213035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eacher Rose: Cicle Inicial. Segon. &lt;strong&gt;Numbers&lt;/strong&gt;"/>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5161" y="133643"/>
            <a:ext cx="9145125" cy="6724357"/>
          </a:xfrm>
          <a:prstGeom prst="rect">
            <a:avLst/>
          </a:prstGeom>
        </p:spPr>
      </p:pic>
      <p:sp>
        <p:nvSpPr>
          <p:cNvPr id="2" name="Title 1"/>
          <p:cNvSpPr>
            <a:spLocks noGrp="1"/>
          </p:cNvSpPr>
          <p:nvPr>
            <p:ph type="ctrTitle"/>
          </p:nvPr>
        </p:nvSpPr>
        <p:spPr>
          <a:xfrm>
            <a:off x="1641770" y="2625003"/>
            <a:ext cx="9144000" cy="1938091"/>
          </a:xfrm>
          <a:solidFill>
            <a:schemeClr val="bg1"/>
          </a:solidFill>
        </p:spPr>
        <p:txBody>
          <a:bodyPr anchor="ctr" anchorCtr="0">
            <a:normAutofit fontScale="90000"/>
          </a:bodyPr>
          <a:lstStyle/>
          <a:p>
            <a:r>
              <a:rPr lang="en-GB" u="sng" dirty="0" smtClean="0"/>
              <a:t>TLHT </a:t>
            </a:r>
            <a:r>
              <a:rPr lang="en-GB" u="sng" dirty="0" smtClean="0"/>
              <a:t>add</a:t>
            </a:r>
            <a:r>
              <a:rPr lang="en-GB" u="sng" dirty="0" smtClean="0"/>
              <a:t> 3 digit numbers using the formal written method</a:t>
            </a:r>
            <a:endParaRPr lang="en-GB" u="sng" dirty="0"/>
          </a:p>
        </p:txBody>
      </p:sp>
      <p:sp>
        <p:nvSpPr>
          <p:cNvPr id="5" name="Title 1"/>
          <p:cNvSpPr txBox="1">
            <a:spLocks/>
          </p:cNvSpPr>
          <p:nvPr/>
        </p:nvSpPr>
        <p:spPr>
          <a:xfrm>
            <a:off x="1641770" y="205467"/>
            <a:ext cx="9144000" cy="936468"/>
          </a:xfrm>
          <a:prstGeom prst="rect">
            <a:avLst/>
          </a:prstGeom>
          <a:solidFill>
            <a:schemeClr val="bg2"/>
          </a:solidFill>
        </p:spPr>
        <p:txBody>
          <a:bodyPr vert="horz" lIns="91440" tIns="45720" rIns="9144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u="sng" dirty="0" smtClean="0"/>
              <a:t>Week </a:t>
            </a:r>
            <a:r>
              <a:rPr lang="en-GB" u="sng" dirty="0" smtClean="0"/>
              <a:t>6 </a:t>
            </a:r>
            <a:r>
              <a:rPr lang="en-GB" u="sng" dirty="0" smtClean="0"/>
              <a:t>task 1</a:t>
            </a:r>
            <a:endParaRPr lang="en-GB" u="sng" dirty="0"/>
          </a:p>
        </p:txBody>
      </p:sp>
    </p:spTree>
    <p:extLst>
      <p:ext uri="{BB962C8B-B14F-4D97-AF65-F5344CB8AC3E}">
        <p14:creationId xmlns:p14="http://schemas.microsoft.com/office/powerpoint/2010/main" val="21258123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776" y="536582"/>
            <a:ext cx="11057206" cy="5754932"/>
          </a:xfrm>
        </p:spPr>
        <p:txBody>
          <a:bodyPr>
            <a:normAutofit lnSpcReduction="10000"/>
          </a:bodyPr>
          <a:lstStyle/>
          <a:p>
            <a:pPr marL="0" indent="0">
              <a:buNone/>
            </a:pPr>
            <a:r>
              <a:rPr lang="en-GB" sz="4000" dirty="0" smtClean="0"/>
              <a:t>This week we will be revising adding using the formal written method. </a:t>
            </a:r>
          </a:p>
          <a:p>
            <a:pPr marL="0" indent="0">
              <a:buNone/>
            </a:pPr>
            <a:endParaRPr lang="en-GB" sz="4000" dirty="0"/>
          </a:p>
          <a:p>
            <a:pPr marL="0" indent="0">
              <a:buNone/>
            </a:pPr>
            <a:r>
              <a:rPr lang="en-GB" sz="4000" dirty="0" smtClean="0"/>
              <a:t>Remember to use the formal written method to solve every addition.</a:t>
            </a:r>
          </a:p>
          <a:p>
            <a:pPr marL="0" indent="0">
              <a:buNone/>
            </a:pPr>
            <a:endParaRPr lang="en-GB" sz="4000" dirty="0"/>
          </a:p>
          <a:p>
            <a:pPr marL="0" indent="0">
              <a:buNone/>
            </a:pPr>
            <a:r>
              <a:rPr lang="en-GB" sz="4000" dirty="0" smtClean="0"/>
              <a:t>(Also remember you can draw place value discs to help you if you need to)</a:t>
            </a:r>
          </a:p>
          <a:p>
            <a:pPr marL="0" indent="0">
              <a:buNone/>
            </a:pPr>
            <a:endParaRPr lang="en-GB" sz="4000" dirty="0"/>
          </a:p>
          <a:p>
            <a:pPr marL="0" indent="0">
              <a:buNone/>
            </a:pPr>
            <a:r>
              <a:rPr lang="en-GB" sz="4000" dirty="0" smtClean="0"/>
              <a:t>We look forward to seeing all your hard work! </a:t>
            </a:r>
            <a:endParaRPr lang="en-GB" sz="4000" dirty="0"/>
          </a:p>
          <a:p>
            <a:pPr marL="0" indent="0">
              <a:buNone/>
            </a:pPr>
            <a:endParaRPr lang="en-GB" sz="4000" dirty="0" smtClean="0"/>
          </a:p>
          <a:p>
            <a:pPr marL="0" indent="0">
              <a:buNone/>
            </a:pPr>
            <a:endParaRPr lang="en-GB" sz="4000" dirty="0"/>
          </a:p>
          <a:p>
            <a:pPr marL="0" indent="0">
              <a:buNone/>
            </a:pPr>
            <a:endParaRPr lang="en-GB" sz="4000" dirty="0" smtClean="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22750763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2" name="Title 1"/>
          <p:cNvSpPr>
            <a:spLocks noGrp="1"/>
          </p:cNvSpPr>
          <p:nvPr>
            <p:ph type="ctrTitle"/>
          </p:nvPr>
        </p:nvSpPr>
        <p:spPr>
          <a:xfrm>
            <a:off x="0" y="1"/>
            <a:ext cx="12023678" cy="1146412"/>
          </a:xfrm>
          <a:solidFill>
            <a:schemeClr val="bg1"/>
          </a:solidFill>
        </p:spPr>
        <p:txBody>
          <a:bodyPr anchor="ctr" anchorCtr="0">
            <a:normAutofit/>
          </a:bodyPr>
          <a:lstStyle/>
          <a:p>
            <a:r>
              <a:rPr lang="en-GB" sz="3600" u="sng" dirty="0" smtClean="0"/>
              <a:t>TLHT </a:t>
            </a:r>
            <a:r>
              <a:rPr lang="en-GB" sz="3600" u="sng" dirty="0" smtClean="0"/>
              <a:t>add</a:t>
            </a:r>
            <a:r>
              <a:rPr lang="en-GB" sz="3600" u="sng" dirty="0" smtClean="0"/>
              <a:t> 3 digit numbers using the formal written method</a:t>
            </a:r>
            <a:endParaRPr lang="en-GB" sz="3600" u="sng" dirty="0"/>
          </a:p>
        </p:txBody>
      </p:sp>
      <p:sp>
        <p:nvSpPr>
          <p:cNvPr id="23" name="TextBox 22"/>
          <p:cNvSpPr txBox="1"/>
          <p:nvPr/>
        </p:nvSpPr>
        <p:spPr>
          <a:xfrm>
            <a:off x="450376" y="1215722"/>
            <a:ext cx="10822674" cy="5201424"/>
          </a:xfrm>
          <a:prstGeom prst="rect">
            <a:avLst/>
          </a:prstGeom>
          <a:noFill/>
        </p:spPr>
        <p:txBody>
          <a:bodyPr wrap="square" rtlCol="0">
            <a:spAutoFit/>
          </a:bodyPr>
          <a:lstStyle/>
          <a:p>
            <a:r>
              <a:rPr lang="en-GB" sz="4000" dirty="0" smtClean="0"/>
              <a:t>Glossary</a:t>
            </a:r>
          </a:p>
          <a:p>
            <a:endParaRPr lang="en-GB" sz="4000" dirty="0"/>
          </a:p>
          <a:p>
            <a:r>
              <a:rPr lang="en-GB" sz="2800" b="1" dirty="0" smtClean="0"/>
              <a:t>Addition</a:t>
            </a:r>
            <a:r>
              <a:rPr lang="en-GB" sz="2800" dirty="0" smtClean="0"/>
              <a:t> – joining two or more amounts together</a:t>
            </a:r>
          </a:p>
          <a:p>
            <a:endParaRPr lang="en-GB" sz="2800" dirty="0"/>
          </a:p>
          <a:p>
            <a:r>
              <a:rPr lang="en-GB" sz="2800" b="1" dirty="0" smtClean="0"/>
              <a:t>Digit</a:t>
            </a:r>
            <a:r>
              <a:rPr lang="en-GB" sz="2800" dirty="0" smtClean="0"/>
              <a:t>- the symbols 0,1,2,3,4,5,6,7,8,9 that can be used to make numbers</a:t>
            </a:r>
          </a:p>
          <a:p>
            <a:endParaRPr lang="en-GB" sz="2800" dirty="0"/>
          </a:p>
          <a:p>
            <a:r>
              <a:rPr lang="en-GB" sz="2800" b="1" dirty="0" smtClean="0"/>
              <a:t>Place value column </a:t>
            </a:r>
            <a:r>
              <a:rPr lang="en-GB" sz="2800" dirty="0" smtClean="0"/>
              <a:t>– the position of a digit in a number showing its value.</a:t>
            </a:r>
          </a:p>
          <a:p>
            <a:endParaRPr lang="en-GB" sz="2800" dirty="0"/>
          </a:p>
          <a:p>
            <a:r>
              <a:rPr lang="en-GB" sz="2800" b="1" dirty="0" smtClean="0"/>
              <a:t>Exchange and rename </a:t>
            </a:r>
            <a:r>
              <a:rPr lang="en-GB" sz="2800" dirty="0" smtClean="0"/>
              <a:t>– swapping equal values from different place value columns </a:t>
            </a:r>
            <a:r>
              <a:rPr lang="en-GB" sz="2800" dirty="0" err="1" smtClean="0"/>
              <a:t>e.g</a:t>
            </a:r>
            <a:r>
              <a:rPr lang="en-GB" sz="2800" dirty="0" smtClean="0"/>
              <a:t> 10 ones become 1 ten.</a:t>
            </a:r>
            <a:endParaRPr lang="en-GB" sz="2800" dirty="0"/>
          </a:p>
        </p:txBody>
      </p:sp>
    </p:spTree>
    <p:extLst>
      <p:ext uri="{BB962C8B-B14F-4D97-AF65-F5344CB8AC3E}">
        <p14:creationId xmlns:p14="http://schemas.microsoft.com/office/powerpoint/2010/main" val="5991937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2" name="Title 1"/>
          <p:cNvSpPr>
            <a:spLocks noGrp="1"/>
          </p:cNvSpPr>
          <p:nvPr>
            <p:ph type="ctrTitle"/>
          </p:nvPr>
        </p:nvSpPr>
        <p:spPr>
          <a:xfrm>
            <a:off x="50326" y="17353"/>
            <a:ext cx="12023678" cy="1146412"/>
          </a:xfrm>
          <a:solidFill>
            <a:schemeClr val="bg1"/>
          </a:solidFill>
        </p:spPr>
        <p:txBody>
          <a:bodyPr anchor="ctr" anchorCtr="0">
            <a:normAutofit/>
          </a:bodyPr>
          <a:lstStyle/>
          <a:p>
            <a:r>
              <a:rPr lang="en-GB" sz="3600" u="sng" dirty="0" smtClean="0"/>
              <a:t>TLHT </a:t>
            </a:r>
            <a:r>
              <a:rPr lang="en-GB" sz="3600" u="sng" dirty="0" smtClean="0"/>
              <a:t>add</a:t>
            </a:r>
            <a:r>
              <a:rPr lang="en-GB" sz="3600" u="sng" dirty="0" smtClean="0"/>
              <a:t> 3 digit numbers using the formal written method</a:t>
            </a:r>
            <a:endParaRPr lang="en-GB" sz="3600" u="sng" dirty="0"/>
          </a:p>
        </p:txBody>
      </p:sp>
      <p:sp>
        <p:nvSpPr>
          <p:cNvPr id="4" name="TextBox 3"/>
          <p:cNvSpPr txBox="1"/>
          <p:nvPr/>
        </p:nvSpPr>
        <p:spPr>
          <a:xfrm>
            <a:off x="559558" y="1138117"/>
            <a:ext cx="10904562" cy="523220"/>
          </a:xfrm>
          <a:prstGeom prst="rect">
            <a:avLst/>
          </a:prstGeom>
          <a:noFill/>
        </p:spPr>
        <p:txBody>
          <a:bodyPr wrap="square" rtlCol="0">
            <a:spAutoFit/>
          </a:bodyPr>
          <a:lstStyle/>
          <a:p>
            <a:pPr algn="ctr"/>
            <a:r>
              <a:rPr lang="en-GB" sz="2800" dirty="0" smtClean="0"/>
              <a:t>This is how we set out formal written addition.</a:t>
            </a:r>
            <a:endParaRPr lang="en-GB" sz="2800" dirty="0"/>
          </a:p>
        </p:txBody>
      </p:sp>
      <p:sp>
        <p:nvSpPr>
          <p:cNvPr id="5" name="TextBox 4"/>
          <p:cNvSpPr txBox="1"/>
          <p:nvPr/>
        </p:nvSpPr>
        <p:spPr>
          <a:xfrm>
            <a:off x="559558" y="1744170"/>
            <a:ext cx="10454185" cy="830997"/>
          </a:xfrm>
          <a:prstGeom prst="rect">
            <a:avLst/>
          </a:prstGeom>
          <a:noFill/>
        </p:spPr>
        <p:txBody>
          <a:bodyPr wrap="square" rtlCol="0">
            <a:spAutoFit/>
          </a:bodyPr>
          <a:lstStyle/>
          <a:p>
            <a:pPr algn="ctr"/>
            <a:r>
              <a:rPr lang="en-GB" sz="4800" dirty="0"/>
              <a:t>2</a:t>
            </a:r>
            <a:r>
              <a:rPr lang="en-GB" sz="4800" dirty="0" smtClean="0"/>
              <a:t>34 + 105 = 339  </a:t>
            </a:r>
            <a:endParaRPr lang="en-GB" sz="4800" dirty="0"/>
          </a:p>
        </p:txBody>
      </p:sp>
      <p:sp>
        <p:nvSpPr>
          <p:cNvPr id="6" name="TextBox 5"/>
          <p:cNvSpPr txBox="1"/>
          <p:nvPr/>
        </p:nvSpPr>
        <p:spPr>
          <a:xfrm>
            <a:off x="4831308" y="3111690"/>
            <a:ext cx="573206" cy="830997"/>
          </a:xfrm>
          <a:prstGeom prst="rect">
            <a:avLst/>
          </a:prstGeom>
          <a:noFill/>
        </p:spPr>
        <p:txBody>
          <a:bodyPr wrap="square" rtlCol="0">
            <a:spAutoFit/>
          </a:bodyPr>
          <a:lstStyle/>
          <a:p>
            <a:pPr algn="ctr"/>
            <a:r>
              <a:rPr lang="en-GB" sz="4800" dirty="0" smtClean="0"/>
              <a:t>2</a:t>
            </a:r>
            <a:endParaRPr lang="en-GB" sz="4800" dirty="0"/>
          </a:p>
        </p:txBody>
      </p:sp>
      <p:sp>
        <p:nvSpPr>
          <p:cNvPr id="9" name="TextBox 8"/>
          <p:cNvSpPr txBox="1"/>
          <p:nvPr/>
        </p:nvSpPr>
        <p:spPr>
          <a:xfrm>
            <a:off x="5448869" y="3111689"/>
            <a:ext cx="573206" cy="830997"/>
          </a:xfrm>
          <a:prstGeom prst="rect">
            <a:avLst/>
          </a:prstGeom>
          <a:noFill/>
        </p:spPr>
        <p:txBody>
          <a:bodyPr wrap="square" rtlCol="0">
            <a:spAutoFit/>
          </a:bodyPr>
          <a:lstStyle/>
          <a:p>
            <a:pPr algn="ctr"/>
            <a:r>
              <a:rPr lang="en-GB" sz="4800" dirty="0"/>
              <a:t>3</a:t>
            </a:r>
            <a:endParaRPr lang="en-GB" sz="4800" dirty="0"/>
          </a:p>
        </p:txBody>
      </p:sp>
      <p:sp>
        <p:nvSpPr>
          <p:cNvPr id="10" name="TextBox 9"/>
          <p:cNvSpPr txBox="1"/>
          <p:nvPr/>
        </p:nvSpPr>
        <p:spPr>
          <a:xfrm>
            <a:off x="6011839" y="3111690"/>
            <a:ext cx="573206" cy="830997"/>
          </a:xfrm>
          <a:prstGeom prst="rect">
            <a:avLst/>
          </a:prstGeom>
          <a:noFill/>
        </p:spPr>
        <p:txBody>
          <a:bodyPr wrap="square" rtlCol="0">
            <a:spAutoFit/>
          </a:bodyPr>
          <a:lstStyle/>
          <a:p>
            <a:pPr algn="ctr"/>
            <a:r>
              <a:rPr lang="en-GB" sz="4800" dirty="0"/>
              <a:t>4</a:t>
            </a:r>
            <a:endParaRPr lang="en-GB" sz="4800" dirty="0"/>
          </a:p>
        </p:txBody>
      </p:sp>
      <p:sp>
        <p:nvSpPr>
          <p:cNvPr id="11" name="TextBox 10"/>
          <p:cNvSpPr txBox="1"/>
          <p:nvPr/>
        </p:nvSpPr>
        <p:spPr>
          <a:xfrm>
            <a:off x="4833015" y="3831988"/>
            <a:ext cx="573206" cy="830997"/>
          </a:xfrm>
          <a:prstGeom prst="rect">
            <a:avLst/>
          </a:prstGeom>
          <a:noFill/>
        </p:spPr>
        <p:txBody>
          <a:bodyPr wrap="square" rtlCol="0">
            <a:spAutoFit/>
          </a:bodyPr>
          <a:lstStyle/>
          <a:p>
            <a:pPr algn="ctr"/>
            <a:r>
              <a:rPr lang="en-GB" sz="4800" dirty="0"/>
              <a:t>1</a:t>
            </a:r>
            <a:endParaRPr lang="en-GB" sz="4800" dirty="0"/>
          </a:p>
        </p:txBody>
      </p:sp>
      <p:sp>
        <p:nvSpPr>
          <p:cNvPr id="12" name="TextBox 11"/>
          <p:cNvSpPr txBox="1"/>
          <p:nvPr/>
        </p:nvSpPr>
        <p:spPr>
          <a:xfrm>
            <a:off x="5465929" y="3831988"/>
            <a:ext cx="573206" cy="830997"/>
          </a:xfrm>
          <a:prstGeom prst="rect">
            <a:avLst/>
          </a:prstGeom>
          <a:noFill/>
        </p:spPr>
        <p:txBody>
          <a:bodyPr wrap="square" rtlCol="0">
            <a:spAutoFit/>
          </a:bodyPr>
          <a:lstStyle/>
          <a:p>
            <a:pPr algn="ctr"/>
            <a:r>
              <a:rPr lang="en-GB" sz="4800" dirty="0"/>
              <a:t>0</a:t>
            </a:r>
            <a:endParaRPr lang="en-GB" sz="4800" dirty="0"/>
          </a:p>
        </p:txBody>
      </p:sp>
      <p:sp>
        <p:nvSpPr>
          <p:cNvPr id="13" name="TextBox 12"/>
          <p:cNvSpPr txBox="1"/>
          <p:nvPr/>
        </p:nvSpPr>
        <p:spPr>
          <a:xfrm>
            <a:off x="6066430" y="3831988"/>
            <a:ext cx="573206" cy="830997"/>
          </a:xfrm>
          <a:prstGeom prst="rect">
            <a:avLst/>
          </a:prstGeom>
          <a:noFill/>
        </p:spPr>
        <p:txBody>
          <a:bodyPr wrap="square" rtlCol="0">
            <a:spAutoFit/>
          </a:bodyPr>
          <a:lstStyle/>
          <a:p>
            <a:pPr algn="ctr"/>
            <a:r>
              <a:rPr lang="en-GB" sz="4800" dirty="0"/>
              <a:t>5</a:t>
            </a:r>
            <a:endParaRPr lang="en-GB" sz="4800" dirty="0"/>
          </a:p>
        </p:txBody>
      </p:sp>
      <p:cxnSp>
        <p:nvCxnSpPr>
          <p:cNvPr id="8" name="Straight Connector 7"/>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18" name="TextBox 17"/>
          <p:cNvSpPr txBox="1"/>
          <p:nvPr/>
        </p:nvSpPr>
        <p:spPr>
          <a:xfrm>
            <a:off x="4860310" y="4589439"/>
            <a:ext cx="573206" cy="830997"/>
          </a:xfrm>
          <a:prstGeom prst="rect">
            <a:avLst/>
          </a:prstGeom>
          <a:noFill/>
        </p:spPr>
        <p:txBody>
          <a:bodyPr wrap="square" rtlCol="0">
            <a:spAutoFit/>
          </a:bodyPr>
          <a:lstStyle/>
          <a:p>
            <a:pPr algn="ctr"/>
            <a:r>
              <a:rPr lang="en-GB" sz="4800" dirty="0"/>
              <a:t>3</a:t>
            </a:r>
            <a:endParaRPr lang="en-GB" sz="4800" dirty="0"/>
          </a:p>
        </p:txBody>
      </p:sp>
      <p:sp>
        <p:nvSpPr>
          <p:cNvPr id="19" name="TextBox 18"/>
          <p:cNvSpPr txBox="1"/>
          <p:nvPr/>
        </p:nvSpPr>
        <p:spPr>
          <a:xfrm>
            <a:off x="5488959" y="4586788"/>
            <a:ext cx="573206" cy="830997"/>
          </a:xfrm>
          <a:prstGeom prst="rect">
            <a:avLst/>
          </a:prstGeom>
          <a:noFill/>
        </p:spPr>
        <p:txBody>
          <a:bodyPr wrap="square" rtlCol="0">
            <a:spAutoFit/>
          </a:bodyPr>
          <a:lstStyle/>
          <a:p>
            <a:pPr algn="ctr"/>
            <a:r>
              <a:rPr lang="en-GB" sz="4800" dirty="0"/>
              <a:t>3</a:t>
            </a:r>
            <a:endParaRPr lang="en-GB" sz="4800" dirty="0"/>
          </a:p>
        </p:txBody>
      </p:sp>
      <p:sp>
        <p:nvSpPr>
          <p:cNvPr id="20" name="TextBox 19"/>
          <p:cNvSpPr txBox="1"/>
          <p:nvPr/>
        </p:nvSpPr>
        <p:spPr>
          <a:xfrm>
            <a:off x="6085195" y="4561003"/>
            <a:ext cx="573206" cy="830997"/>
          </a:xfrm>
          <a:prstGeom prst="rect">
            <a:avLst/>
          </a:prstGeom>
          <a:noFill/>
        </p:spPr>
        <p:txBody>
          <a:bodyPr wrap="square" rtlCol="0">
            <a:spAutoFit/>
          </a:bodyPr>
          <a:lstStyle/>
          <a:p>
            <a:pPr algn="ctr"/>
            <a:r>
              <a:rPr lang="en-GB" sz="4800" dirty="0" smtClean="0"/>
              <a:t>9</a:t>
            </a:r>
            <a:endParaRPr lang="en-GB" sz="4800" dirty="0"/>
          </a:p>
        </p:txBody>
      </p:sp>
      <p:cxnSp>
        <p:nvCxnSpPr>
          <p:cNvPr id="15" name="Straight Arrow Connector 14"/>
          <p:cNvCxnSpPr/>
          <p:nvPr/>
        </p:nvCxnSpPr>
        <p:spPr>
          <a:xfrm>
            <a:off x="3004457" y="2744671"/>
            <a:ext cx="1725895" cy="684102"/>
          </a:xfrm>
          <a:prstGeom prst="straightConnector1">
            <a:avLst/>
          </a:prstGeom>
          <a:ln w="38100">
            <a:solidFill>
              <a:srgbClr val="FF0000"/>
            </a:solidFill>
            <a:tailEnd type="triangle"/>
          </a:ln>
        </p:spPr>
        <p:style>
          <a:lnRef idx="1">
            <a:schemeClr val="accent2"/>
          </a:lnRef>
          <a:fillRef idx="0">
            <a:schemeClr val="accent2"/>
          </a:fillRef>
          <a:effectRef idx="0">
            <a:schemeClr val="accent2"/>
          </a:effectRef>
          <a:fontRef idx="minor">
            <a:schemeClr val="tx1"/>
          </a:fontRef>
        </p:style>
      </p:cxnSp>
      <p:cxnSp>
        <p:nvCxnSpPr>
          <p:cNvPr id="31" name="Straight Arrow Connector 30"/>
          <p:cNvCxnSpPr>
            <a:endCxn id="20" idx="3"/>
          </p:cNvCxnSpPr>
          <p:nvPr/>
        </p:nvCxnSpPr>
        <p:spPr>
          <a:xfrm flipH="1" flipV="1">
            <a:off x="6658401" y="4976502"/>
            <a:ext cx="1125513" cy="8492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7997587" y="4758558"/>
            <a:ext cx="3016156" cy="646331"/>
          </a:xfrm>
          <a:prstGeom prst="rect">
            <a:avLst/>
          </a:prstGeom>
          <a:noFill/>
        </p:spPr>
        <p:txBody>
          <a:bodyPr wrap="square" rtlCol="0">
            <a:spAutoFit/>
          </a:bodyPr>
          <a:lstStyle/>
          <a:p>
            <a:r>
              <a:rPr lang="en-GB" b="1" dirty="0" smtClean="0">
                <a:solidFill>
                  <a:srgbClr val="FF0000"/>
                </a:solidFill>
              </a:rPr>
              <a:t>The answer goes between the two lines underneath.</a:t>
            </a:r>
            <a:endParaRPr lang="en-GB" b="1" dirty="0">
              <a:solidFill>
                <a:srgbClr val="FF0000"/>
              </a:solidFill>
            </a:endParaRPr>
          </a:p>
        </p:txBody>
      </p:sp>
      <p:sp>
        <p:nvSpPr>
          <p:cNvPr id="33" name="TextBox 32"/>
          <p:cNvSpPr txBox="1"/>
          <p:nvPr/>
        </p:nvSpPr>
        <p:spPr>
          <a:xfrm>
            <a:off x="449526" y="2289877"/>
            <a:ext cx="3016156" cy="923330"/>
          </a:xfrm>
          <a:prstGeom prst="rect">
            <a:avLst/>
          </a:prstGeom>
          <a:noFill/>
        </p:spPr>
        <p:txBody>
          <a:bodyPr wrap="square" rtlCol="0">
            <a:spAutoFit/>
          </a:bodyPr>
          <a:lstStyle/>
          <a:p>
            <a:r>
              <a:rPr lang="en-GB" b="1" dirty="0" smtClean="0">
                <a:solidFill>
                  <a:srgbClr val="FF0000"/>
                </a:solidFill>
              </a:rPr>
              <a:t>The first number  in the addition goes above the second.</a:t>
            </a:r>
            <a:endParaRPr lang="en-GB" b="1" dirty="0">
              <a:solidFill>
                <a:srgbClr val="FF0000"/>
              </a:solidFill>
            </a:endParaRPr>
          </a:p>
        </p:txBody>
      </p:sp>
      <p:cxnSp>
        <p:nvCxnSpPr>
          <p:cNvPr id="35" name="Straight Arrow Connector 34"/>
          <p:cNvCxnSpPr/>
          <p:nvPr/>
        </p:nvCxnSpPr>
        <p:spPr>
          <a:xfrm flipV="1">
            <a:off x="2292824" y="4358078"/>
            <a:ext cx="1662468" cy="70334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393651" y="5158031"/>
            <a:ext cx="3016156" cy="923330"/>
          </a:xfrm>
          <a:prstGeom prst="rect">
            <a:avLst/>
          </a:prstGeom>
          <a:noFill/>
        </p:spPr>
        <p:txBody>
          <a:bodyPr wrap="square" rtlCol="0">
            <a:spAutoFit/>
          </a:bodyPr>
          <a:lstStyle/>
          <a:p>
            <a:r>
              <a:rPr lang="en-GB" b="1" dirty="0" smtClean="0">
                <a:solidFill>
                  <a:srgbClr val="FF0000"/>
                </a:solidFill>
              </a:rPr>
              <a:t>You must write the addition symbol to the left of the second number.</a:t>
            </a:r>
            <a:endParaRPr lang="en-GB" b="1" dirty="0">
              <a:solidFill>
                <a:srgbClr val="FF0000"/>
              </a:solidFill>
            </a:endParaRPr>
          </a:p>
        </p:txBody>
      </p:sp>
      <p:sp>
        <p:nvSpPr>
          <p:cNvPr id="37" name="TextBox 36"/>
          <p:cNvSpPr txBox="1"/>
          <p:nvPr/>
        </p:nvSpPr>
        <p:spPr>
          <a:xfrm>
            <a:off x="4821072" y="2391392"/>
            <a:ext cx="573206" cy="830997"/>
          </a:xfrm>
          <a:prstGeom prst="rect">
            <a:avLst/>
          </a:prstGeom>
          <a:noFill/>
        </p:spPr>
        <p:txBody>
          <a:bodyPr wrap="square" rtlCol="0">
            <a:spAutoFit/>
          </a:bodyPr>
          <a:lstStyle/>
          <a:p>
            <a:pPr algn="ctr"/>
            <a:r>
              <a:rPr lang="en-GB" sz="4800" dirty="0" smtClean="0"/>
              <a:t>H</a:t>
            </a:r>
            <a:endParaRPr lang="en-GB" sz="4800" dirty="0"/>
          </a:p>
        </p:txBody>
      </p:sp>
      <p:sp>
        <p:nvSpPr>
          <p:cNvPr id="39" name="TextBox 38"/>
          <p:cNvSpPr txBox="1"/>
          <p:nvPr/>
        </p:nvSpPr>
        <p:spPr>
          <a:xfrm>
            <a:off x="5438633" y="2391391"/>
            <a:ext cx="573206" cy="830997"/>
          </a:xfrm>
          <a:prstGeom prst="rect">
            <a:avLst/>
          </a:prstGeom>
          <a:noFill/>
        </p:spPr>
        <p:txBody>
          <a:bodyPr wrap="square" rtlCol="0">
            <a:spAutoFit/>
          </a:bodyPr>
          <a:lstStyle/>
          <a:p>
            <a:pPr algn="ctr"/>
            <a:r>
              <a:rPr lang="en-GB" sz="4800" dirty="0" smtClean="0"/>
              <a:t>T</a:t>
            </a:r>
            <a:endParaRPr lang="en-GB" sz="4800" dirty="0"/>
          </a:p>
        </p:txBody>
      </p:sp>
      <p:sp>
        <p:nvSpPr>
          <p:cNvPr id="40" name="TextBox 39"/>
          <p:cNvSpPr txBox="1"/>
          <p:nvPr/>
        </p:nvSpPr>
        <p:spPr>
          <a:xfrm>
            <a:off x="6055343" y="2404760"/>
            <a:ext cx="573206" cy="830997"/>
          </a:xfrm>
          <a:prstGeom prst="rect">
            <a:avLst/>
          </a:prstGeom>
          <a:noFill/>
        </p:spPr>
        <p:txBody>
          <a:bodyPr wrap="square" rtlCol="0">
            <a:spAutoFit/>
          </a:bodyPr>
          <a:lstStyle/>
          <a:p>
            <a:pPr algn="ctr"/>
            <a:r>
              <a:rPr lang="en-GB" sz="4800" dirty="0" smtClean="0"/>
              <a:t>O</a:t>
            </a:r>
            <a:endParaRPr lang="en-GB" sz="4800" dirty="0"/>
          </a:p>
        </p:txBody>
      </p:sp>
      <p:cxnSp>
        <p:nvCxnSpPr>
          <p:cNvPr id="43" name="Straight Arrow Connector 42"/>
          <p:cNvCxnSpPr>
            <a:endCxn id="11" idx="1"/>
          </p:cNvCxnSpPr>
          <p:nvPr/>
        </p:nvCxnSpPr>
        <p:spPr>
          <a:xfrm>
            <a:off x="1433015" y="3047135"/>
            <a:ext cx="3400000" cy="1200352"/>
          </a:xfrm>
          <a:prstGeom prst="straightConnector1">
            <a:avLst/>
          </a:prstGeom>
          <a:ln w="38100">
            <a:solidFill>
              <a:srgbClr val="FF0000"/>
            </a:solidFill>
            <a:tailEnd type="triangle"/>
          </a:ln>
        </p:spPr>
        <p:style>
          <a:lnRef idx="1">
            <a:schemeClr val="accent2"/>
          </a:lnRef>
          <a:fillRef idx="0">
            <a:schemeClr val="accent2"/>
          </a:fillRef>
          <a:effectRef idx="0">
            <a:schemeClr val="accent2"/>
          </a:effectRef>
          <a:fontRef idx="minor">
            <a:schemeClr val="tx1"/>
          </a:fontRef>
        </p:style>
      </p:cxnSp>
      <p:sp>
        <p:nvSpPr>
          <p:cNvPr id="48" name="TextBox 47"/>
          <p:cNvSpPr txBox="1"/>
          <p:nvPr/>
        </p:nvSpPr>
        <p:spPr>
          <a:xfrm>
            <a:off x="7997587" y="2661061"/>
            <a:ext cx="3016156" cy="1200329"/>
          </a:xfrm>
          <a:prstGeom prst="rect">
            <a:avLst/>
          </a:prstGeom>
          <a:noFill/>
        </p:spPr>
        <p:txBody>
          <a:bodyPr wrap="square" rtlCol="0">
            <a:spAutoFit/>
          </a:bodyPr>
          <a:lstStyle/>
          <a:p>
            <a:r>
              <a:rPr lang="en-GB" b="1" dirty="0" smtClean="0">
                <a:solidFill>
                  <a:srgbClr val="FF0000"/>
                </a:solidFill>
              </a:rPr>
              <a:t>Put the digits of the two numbers you are adding in the correct place value column.</a:t>
            </a:r>
            <a:endParaRPr lang="en-GB" b="1" dirty="0">
              <a:solidFill>
                <a:srgbClr val="FF0000"/>
              </a:solidFill>
            </a:endParaRPr>
          </a:p>
        </p:txBody>
      </p:sp>
      <p:cxnSp>
        <p:nvCxnSpPr>
          <p:cNvPr id="50" name="Straight Arrow Connector 49"/>
          <p:cNvCxnSpPr/>
          <p:nvPr/>
        </p:nvCxnSpPr>
        <p:spPr>
          <a:xfrm flipH="1" flipV="1">
            <a:off x="6749668" y="2820258"/>
            <a:ext cx="1034246" cy="35541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70352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2" name="Title 1"/>
          <p:cNvSpPr>
            <a:spLocks noGrp="1"/>
          </p:cNvSpPr>
          <p:nvPr>
            <p:ph type="ctrTitle"/>
          </p:nvPr>
        </p:nvSpPr>
        <p:spPr>
          <a:xfrm>
            <a:off x="50326" y="17353"/>
            <a:ext cx="12023678" cy="1146412"/>
          </a:xfrm>
          <a:solidFill>
            <a:schemeClr val="bg1"/>
          </a:solidFill>
        </p:spPr>
        <p:txBody>
          <a:bodyPr anchor="ctr" anchorCtr="0">
            <a:normAutofit/>
          </a:bodyPr>
          <a:lstStyle/>
          <a:p>
            <a:r>
              <a:rPr lang="en-GB" sz="3600" u="sng" dirty="0" smtClean="0"/>
              <a:t>TLHT </a:t>
            </a:r>
            <a:r>
              <a:rPr lang="en-GB" sz="3600" u="sng" dirty="0" smtClean="0"/>
              <a:t>add</a:t>
            </a:r>
            <a:r>
              <a:rPr lang="en-GB" sz="3600" u="sng" dirty="0" smtClean="0"/>
              <a:t> 3 digit numbers using the formal written method</a:t>
            </a:r>
            <a:endParaRPr lang="en-GB" sz="3600" u="sng" dirty="0"/>
          </a:p>
        </p:txBody>
      </p:sp>
      <p:sp>
        <p:nvSpPr>
          <p:cNvPr id="4" name="TextBox 3"/>
          <p:cNvSpPr txBox="1"/>
          <p:nvPr/>
        </p:nvSpPr>
        <p:spPr>
          <a:xfrm>
            <a:off x="559558" y="1138117"/>
            <a:ext cx="10904562" cy="954107"/>
          </a:xfrm>
          <a:prstGeom prst="rect">
            <a:avLst/>
          </a:prstGeom>
          <a:noFill/>
        </p:spPr>
        <p:txBody>
          <a:bodyPr wrap="square" rtlCol="0">
            <a:spAutoFit/>
          </a:bodyPr>
          <a:lstStyle/>
          <a:p>
            <a:pPr algn="ctr"/>
            <a:r>
              <a:rPr lang="en-GB" sz="2800" dirty="0" smtClean="0"/>
              <a:t>To use the written method we add one column at a time starting with the lowest value column.</a:t>
            </a:r>
            <a:endParaRPr lang="en-GB" sz="2800" dirty="0"/>
          </a:p>
        </p:txBody>
      </p:sp>
      <p:grpSp>
        <p:nvGrpSpPr>
          <p:cNvPr id="2" name="Group 1"/>
          <p:cNvGrpSpPr/>
          <p:nvPr/>
        </p:nvGrpSpPr>
        <p:grpSpPr>
          <a:xfrm>
            <a:off x="573207" y="2788260"/>
            <a:ext cx="2893326" cy="3029045"/>
            <a:chOff x="3862316" y="2391391"/>
            <a:chExt cx="2893326" cy="3029045"/>
          </a:xfrm>
        </p:grpSpPr>
        <p:sp>
          <p:nvSpPr>
            <p:cNvPr id="6" name="TextBox 5"/>
            <p:cNvSpPr txBox="1"/>
            <p:nvPr/>
          </p:nvSpPr>
          <p:spPr>
            <a:xfrm>
              <a:off x="4831308" y="3111690"/>
              <a:ext cx="573206" cy="830997"/>
            </a:xfrm>
            <a:prstGeom prst="rect">
              <a:avLst/>
            </a:prstGeom>
            <a:noFill/>
          </p:spPr>
          <p:txBody>
            <a:bodyPr wrap="square" rtlCol="0">
              <a:spAutoFit/>
            </a:bodyPr>
            <a:lstStyle/>
            <a:p>
              <a:pPr algn="ctr"/>
              <a:r>
                <a:rPr lang="en-GB" sz="4800" dirty="0" smtClean="0"/>
                <a:t>2</a:t>
              </a:r>
              <a:endParaRPr lang="en-GB" sz="4800" dirty="0"/>
            </a:p>
          </p:txBody>
        </p:sp>
        <p:sp>
          <p:nvSpPr>
            <p:cNvPr id="9" name="TextBox 8"/>
            <p:cNvSpPr txBox="1"/>
            <p:nvPr/>
          </p:nvSpPr>
          <p:spPr>
            <a:xfrm>
              <a:off x="5448869" y="3111689"/>
              <a:ext cx="573206" cy="830997"/>
            </a:xfrm>
            <a:prstGeom prst="rect">
              <a:avLst/>
            </a:prstGeom>
            <a:noFill/>
          </p:spPr>
          <p:txBody>
            <a:bodyPr wrap="square" rtlCol="0">
              <a:spAutoFit/>
            </a:bodyPr>
            <a:lstStyle/>
            <a:p>
              <a:pPr algn="ctr"/>
              <a:r>
                <a:rPr lang="en-GB" sz="4800" dirty="0"/>
                <a:t>3</a:t>
              </a:r>
              <a:endParaRPr lang="en-GB" sz="4800" dirty="0"/>
            </a:p>
          </p:txBody>
        </p:sp>
        <p:sp>
          <p:nvSpPr>
            <p:cNvPr id="10" name="TextBox 9"/>
            <p:cNvSpPr txBox="1"/>
            <p:nvPr/>
          </p:nvSpPr>
          <p:spPr>
            <a:xfrm>
              <a:off x="6011839" y="3111690"/>
              <a:ext cx="573206" cy="830997"/>
            </a:xfrm>
            <a:prstGeom prst="rect">
              <a:avLst/>
            </a:prstGeom>
            <a:noFill/>
          </p:spPr>
          <p:txBody>
            <a:bodyPr wrap="square" rtlCol="0">
              <a:spAutoFit/>
            </a:bodyPr>
            <a:lstStyle/>
            <a:p>
              <a:pPr algn="ctr"/>
              <a:r>
                <a:rPr lang="en-GB" sz="4800" dirty="0">
                  <a:solidFill>
                    <a:srgbClr val="FF0000"/>
                  </a:solidFill>
                </a:rPr>
                <a:t>4</a:t>
              </a:r>
              <a:endParaRPr lang="en-GB" sz="4800" dirty="0">
                <a:solidFill>
                  <a:srgbClr val="FF0000"/>
                </a:solidFill>
              </a:endParaRPr>
            </a:p>
          </p:txBody>
        </p:sp>
        <p:sp>
          <p:nvSpPr>
            <p:cNvPr id="11" name="TextBox 10"/>
            <p:cNvSpPr txBox="1"/>
            <p:nvPr/>
          </p:nvSpPr>
          <p:spPr>
            <a:xfrm>
              <a:off x="4833015" y="3831988"/>
              <a:ext cx="573206" cy="830997"/>
            </a:xfrm>
            <a:prstGeom prst="rect">
              <a:avLst/>
            </a:prstGeom>
            <a:noFill/>
          </p:spPr>
          <p:txBody>
            <a:bodyPr wrap="square" rtlCol="0">
              <a:spAutoFit/>
            </a:bodyPr>
            <a:lstStyle/>
            <a:p>
              <a:pPr algn="ctr"/>
              <a:r>
                <a:rPr lang="en-GB" sz="4800" dirty="0"/>
                <a:t>1</a:t>
              </a:r>
              <a:endParaRPr lang="en-GB" sz="4800" dirty="0"/>
            </a:p>
          </p:txBody>
        </p:sp>
        <p:sp>
          <p:nvSpPr>
            <p:cNvPr id="12" name="TextBox 11"/>
            <p:cNvSpPr txBox="1"/>
            <p:nvPr/>
          </p:nvSpPr>
          <p:spPr>
            <a:xfrm>
              <a:off x="5465929" y="3831988"/>
              <a:ext cx="573206" cy="830997"/>
            </a:xfrm>
            <a:prstGeom prst="rect">
              <a:avLst/>
            </a:prstGeom>
            <a:noFill/>
          </p:spPr>
          <p:txBody>
            <a:bodyPr wrap="square" rtlCol="0">
              <a:spAutoFit/>
            </a:bodyPr>
            <a:lstStyle/>
            <a:p>
              <a:pPr algn="ctr"/>
              <a:r>
                <a:rPr lang="en-GB" sz="4800" dirty="0"/>
                <a:t>0</a:t>
              </a:r>
              <a:endParaRPr lang="en-GB" sz="4800" dirty="0"/>
            </a:p>
          </p:txBody>
        </p:sp>
        <p:sp>
          <p:nvSpPr>
            <p:cNvPr id="13" name="TextBox 12"/>
            <p:cNvSpPr txBox="1"/>
            <p:nvPr/>
          </p:nvSpPr>
          <p:spPr>
            <a:xfrm>
              <a:off x="6066430" y="3831988"/>
              <a:ext cx="573206" cy="830997"/>
            </a:xfrm>
            <a:prstGeom prst="rect">
              <a:avLst/>
            </a:prstGeom>
            <a:noFill/>
          </p:spPr>
          <p:txBody>
            <a:bodyPr wrap="square" rtlCol="0">
              <a:spAutoFit/>
            </a:bodyPr>
            <a:lstStyle/>
            <a:p>
              <a:pPr algn="ctr"/>
              <a:r>
                <a:rPr lang="en-GB" sz="4800" dirty="0">
                  <a:solidFill>
                    <a:srgbClr val="FF0000"/>
                  </a:solidFill>
                </a:rPr>
                <a:t>5</a:t>
              </a:r>
              <a:endParaRPr lang="en-GB" sz="4800" dirty="0">
                <a:solidFill>
                  <a:srgbClr val="FF0000"/>
                </a:solidFill>
              </a:endParaRPr>
            </a:p>
          </p:txBody>
        </p:sp>
        <p:cxnSp>
          <p:nvCxnSpPr>
            <p:cNvPr id="8" name="Straight Connector 7"/>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18" name="TextBox 17"/>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19" name="TextBox 18"/>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20" name="TextBox 19"/>
            <p:cNvSpPr txBox="1"/>
            <p:nvPr/>
          </p:nvSpPr>
          <p:spPr>
            <a:xfrm>
              <a:off x="6085195" y="4561003"/>
              <a:ext cx="573206" cy="830997"/>
            </a:xfrm>
            <a:prstGeom prst="rect">
              <a:avLst/>
            </a:prstGeom>
            <a:noFill/>
          </p:spPr>
          <p:txBody>
            <a:bodyPr wrap="square" rtlCol="0">
              <a:spAutoFit/>
            </a:bodyPr>
            <a:lstStyle/>
            <a:p>
              <a:pPr algn="ctr"/>
              <a:r>
                <a:rPr lang="en-GB" sz="4800" dirty="0" smtClean="0">
                  <a:solidFill>
                    <a:srgbClr val="FF0000"/>
                  </a:solidFill>
                </a:rPr>
                <a:t>9</a:t>
              </a:r>
              <a:endParaRPr lang="en-GB" sz="4800" dirty="0">
                <a:solidFill>
                  <a:srgbClr val="FF0000"/>
                </a:solidFill>
              </a:endParaRPr>
            </a:p>
          </p:txBody>
        </p:sp>
        <p:sp>
          <p:nvSpPr>
            <p:cNvPr id="37" name="TextBox 36"/>
            <p:cNvSpPr txBox="1"/>
            <p:nvPr/>
          </p:nvSpPr>
          <p:spPr>
            <a:xfrm>
              <a:off x="4821072" y="2391392"/>
              <a:ext cx="573206" cy="830997"/>
            </a:xfrm>
            <a:prstGeom prst="rect">
              <a:avLst/>
            </a:prstGeom>
            <a:noFill/>
          </p:spPr>
          <p:txBody>
            <a:bodyPr wrap="square" rtlCol="0">
              <a:spAutoFit/>
            </a:bodyPr>
            <a:lstStyle/>
            <a:p>
              <a:pPr algn="ctr"/>
              <a:r>
                <a:rPr lang="en-GB" sz="4800" dirty="0" smtClean="0"/>
                <a:t>H</a:t>
              </a:r>
              <a:endParaRPr lang="en-GB" sz="4800" dirty="0"/>
            </a:p>
          </p:txBody>
        </p:sp>
        <p:sp>
          <p:nvSpPr>
            <p:cNvPr id="39" name="TextBox 38"/>
            <p:cNvSpPr txBox="1"/>
            <p:nvPr/>
          </p:nvSpPr>
          <p:spPr>
            <a:xfrm>
              <a:off x="5438633" y="2391391"/>
              <a:ext cx="573206" cy="830997"/>
            </a:xfrm>
            <a:prstGeom prst="rect">
              <a:avLst/>
            </a:prstGeom>
            <a:noFill/>
          </p:spPr>
          <p:txBody>
            <a:bodyPr wrap="square" rtlCol="0">
              <a:spAutoFit/>
            </a:bodyPr>
            <a:lstStyle/>
            <a:p>
              <a:pPr algn="ctr"/>
              <a:r>
                <a:rPr lang="en-GB" sz="4800" dirty="0" smtClean="0"/>
                <a:t>T</a:t>
              </a:r>
              <a:endParaRPr lang="en-GB" sz="4800" dirty="0"/>
            </a:p>
          </p:txBody>
        </p:sp>
        <p:sp>
          <p:nvSpPr>
            <p:cNvPr id="40" name="TextBox 39"/>
            <p:cNvSpPr txBox="1"/>
            <p:nvPr/>
          </p:nvSpPr>
          <p:spPr>
            <a:xfrm>
              <a:off x="6055343" y="2404760"/>
              <a:ext cx="573206" cy="830997"/>
            </a:xfrm>
            <a:prstGeom prst="rect">
              <a:avLst/>
            </a:prstGeom>
            <a:noFill/>
          </p:spPr>
          <p:txBody>
            <a:bodyPr wrap="square" rtlCol="0">
              <a:spAutoFit/>
            </a:bodyPr>
            <a:lstStyle/>
            <a:p>
              <a:pPr algn="ctr"/>
              <a:r>
                <a:rPr lang="en-GB" sz="4800" dirty="0" smtClean="0">
                  <a:solidFill>
                    <a:srgbClr val="FF0000"/>
                  </a:solidFill>
                </a:rPr>
                <a:t>O</a:t>
              </a:r>
              <a:endParaRPr lang="en-GB" sz="4800" dirty="0">
                <a:solidFill>
                  <a:srgbClr val="FF0000"/>
                </a:solidFill>
              </a:endParaRPr>
            </a:p>
          </p:txBody>
        </p:sp>
      </p:grpSp>
      <p:sp>
        <p:nvSpPr>
          <p:cNvPr id="7" name="TextBox 6"/>
          <p:cNvSpPr txBox="1"/>
          <p:nvPr/>
        </p:nvSpPr>
        <p:spPr>
          <a:xfrm>
            <a:off x="2879679" y="4019154"/>
            <a:ext cx="368489" cy="523220"/>
          </a:xfrm>
          <a:prstGeom prst="rect">
            <a:avLst/>
          </a:prstGeom>
          <a:noFill/>
        </p:spPr>
        <p:txBody>
          <a:bodyPr wrap="square" rtlCol="0">
            <a:spAutoFit/>
          </a:bodyPr>
          <a:lstStyle/>
          <a:p>
            <a:r>
              <a:rPr lang="en-GB" sz="2800" dirty="0" smtClean="0">
                <a:solidFill>
                  <a:srgbClr val="FF0000"/>
                </a:solidFill>
              </a:rPr>
              <a:t>+</a:t>
            </a:r>
            <a:endParaRPr lang="en-GB" sz="2800" dirty="0">
              <a:solidFill>
                <a:srgbClr val="FF0000"/>
              </a:solidFill>
            </a:endParaRPr>
          </a:p>
        </p:txBody>
      </p:sp>
      <p:grpSp>
        <p:nvGrpSpPr>
          <p:cNvPr id="34" name="Group 33"/>
          <p:cNvGrpSpPr/>
          <p:nvPr/>
        </p:nvGrpSpPr>
        <p:grpSpPr>
          <a:xfrm>
            <a:off x="4478176" y="2760632"/>
            <a:ext cx="2893326" cy="3029045"/>
            <a:chOff x="3862316" y="2391391"/>
            <a:chExt cx="2893326" cy="3029045"/>
          </a:xfrm>
        </p:grpSpPr>
        <p:sp>
          <p:nvSpPr>
            <p:cNvPr id="38" name="TextBox 37"/>
            <p:cNvSpPr txBox="1"/>
            <p:nvPr/>
          </p:nvSpPr>
          <p:spPr>
            <a:xfrm>
              <a:off x="4831308" y="3111690"/>
              <a:ext cx="573206" cy="830997"/>
            </a:xfrm>
            <a:prstGeom prst="rect">
              <a:avLst/>
            </a:prstGeom>
            <a:noFill/>
          </p:spPr>
          <p:txBody>
            <a:bodyPr wrap="square" rtlCol="0">
              <a:spAutoFit/>
            </a:bodyPr>
            <a:lstStyle/>
            <a:p>
              <a:pPr algn="ctr"/>
              <a:r>
                <a:rPr lang="en-GB" sz="4800" dirty="0" smtClean="0"/>
                <a:t>2</a:t>
              </a:r>
              <a:endParaRPr lang="en-GB" sz="4800" dirty="0"/>
            </a:p>
          </p:txBody>
        </p:sp>
        <p:sp>
          <p:nvSpPr>
            <p:cNvPr id="41" name="TextBox 40"/>
            <p:cNvSpPr txBox="1"/>
            <p:nvPr/>
          </p:nvSpPr>
          <p:spPr>
            <a:xfrm>
              <a:off x="5448869" y="3111689"/>
              <a:ext cx="573206" cy="830997"/>
            </a:xfrm>
            <a:prstGeom prst="rect">
              <a:avLst/>
            </a:prstGeom>
            <a:noFill/>
          </p:spPr>
          <p:txBody>
            <a:bodyPr wrap="square" rtlCol="0">
              <a:spAutoFit/>
            </a:bodyPr>
            <a:lstStyle/>
            <a:p>
              <a:pPr algn="ctr"/>
              <a:r>
                <a:rPr lang="en-GB" sz="4800" dirty="0">
                  <a:solidFill>
                    <a:srgbClr val="FF0000"/>
                  </a:solidFill>
                </a:rPr>
                <a:t>3</a:t>
              </a:r>
              <a:endParaRPr lang="en-GB" sz="4800" dirty="0">
                <a:solidFill>
                  <a:srgbClr val="FF0000"/>
                </a:solidFill>
              </a:endParaRPr>
            </a:p>
          </p:txBody>
        </p:sp>
        <p:sp>
          <p:nvSpPr>
            <p:cNvPr id="42" name="TextBox 41"/>
            <p:cNvSpPr txBox="1"/>
            <p:nvPr/>
          </p:nvSpPr>
          <p:spPr>
            <a:xfrm>
              <a:off x="6011839" y="3111690"/>
              <a:ext cx="573206" cy="830997"/>
            </a:xfrm>
            <a:prstGeom prst="rect">
              <a:avLst/>
            </a:prstGeom>
            <a:noFill/>
          </p:spPr>
          <p:txBody>
            <a:bodyPr wrap="square" rtlCol="0">
              <a:spAutoFit/>
            </a:bodyPr>
            <a:lstStyle/>
            <a:p>
              <a:pPr algn="ctr"/>
              <a:r>
                <a:rPr lang="en-GB" sz="4800" dirty="0"/>
                <a:t>4</a:t>
              </a:r>
              <a:endParaRPr lang="en-GB" sz="4800" dirty="0"/>
            </a:p>
          </p:txBody>
        </p:sp>
        <p:sp>
          <p:nvSpPr>
            <p:cNvPr id="44" name="TextBox 43"/>
            <p:cNvSpPr txBox="1"/>
            <p:nvPr/>
          </p:nvSpPr>
          <p:spPr>
            <a:xfrm>
              <a:off x="4833015" y="3831988"/>
              <a:ext cx="573206" cy="830997"/>
            </a:xfrm>
            <a:prstGeom prst="rect">
              <a:avLst/>
            </a:prstGeom>
            <a:noFill/>
          </p:spPr>
          <p:txBody>
            <a:bodyPr wrap="square" rtlCol="0">
              <a:spAutoFit/>
            </a:bodyPr>
            <a:lstStyle/>
            <a:p>
              <a:pPr algn="ctr"/>
              <a:r>
                <a:rPr lang="en-GB" sz="4800" dirty="0"/>
                <a:t>1</a:t>
              </a:r>
              <a:endParaRPr lang="en-GB" sz="4800" dirty="0"/>
            </a:p>
          </p:txBody>
        </p:sp>
        <p:sp>
          <p:nvSpPr>
            <p:cNvPr id="45" name="TextBox 44"/>
            <p:cNvSpPr txBox="1"/>
            <p:nvPr/>
          </p:nvSpPr>
          <p:spPr>
            <a:xfrm>
              <a:off x="5465929" y="3831988"/>
              <a:ext cx="573206" cy="830997"/>
            </a:xfrm>
            <a:prstGeom prst="rect">
              <a:avLst/>
            </a:prstGeom>
            <a:noFill/>
          </p:spPr>
          <p:txBody>
            <a:bodyPr wrap="square" rtlCol="0">
              <a:spAutoFit/>
            </a:bodyPr>
            <a:lstStyle/>
            <a:p>
              <a:pPr algn="ctr"/>
              <a:r>
                <a:rPr lang="en-GB" sz="4800" dirty="0">
                  <a:solidFill>
                    <a:srgbClr val="FF0000"/>
                  </a:solidFill>
                </a:rPr>
                <a:t>0</a:t>
              </a:r>
              <a:endParaRPr lang="en-GB" sz="4800" dirty="0">
                <a:solidFill>
                  <a:srgbClr val="FF0000"/>
                </a:solidFill>
              </a:endParaRPr>
            </a:p>
          </p:txBody>
        </p:sp>
        <p:sp>
          <p:nvSpPr>
            <p:cNvPr id="46" name="TextBox 45"/>
            <p:cNvSpPr txBox="1"/>
            <p:nvPr/>
          </p:nvSpPr>
          <p:spPr>
            <a:xfrm>
              <a:off x="6066430" y="3831988"/>
              <a:ext cx="573206" cy="830997"/>
            </a:xfrm>
            <a:prstGeom prst="rect">
              <a:avLst/>
            </a:prstGeom>
            <a:noFill/>
          </p:spPr>
          <p:txBody>
            <a:bodyPr wrap="square" rtlCol="0">
              <a:spAutoFit/>
            </a:bodyPr>
            <a:lstStyle/>
            <a:p>
              <a:pPr algn="ctr"/>
              <a:r>
                <a:rPr lang="en-GB" sz="4800" dirty="0"/>
                <a:t>5</a:t>
              </a:r>
              <a:endParaRPr lang="en-GB" sz="4800" dirty="0"/>
            </a:p>
          </p:txBody>
        </p:sp>
        <p:cxnSp>
          <p:nvCxnSpPr>
            <p:cNvPr id="47" name="Straight Connector 46"/>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52" name="TextBox 51"/>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53" name="TextBox 52"/>
            <p:cNvSpPr txBox="1"/>
            <p:nvPr/>
          </p:nvSpPr>
          <p:spPr>
            <a:xfrm>
              <a:off x="5488959" y="4586788"/>
              <a:ext cx="573206" cy="830997"/>
            </a:xfrm>
            <a:prstGeom prst="rect">
              <a:avLst/>
            </a:prstGeom>
            <a:noFill/>
          </p:spPr>
          <p:txBody>
            <a:bodyPr wrap="square" rtlCol="0">
              <a:spAutoFit/>
            </a:bodyPr>
            <a:lstStyle/>
            <a:p>
              <a:pPr algn="ctr"/>
              <a:r>
                <a:rPr lang="en-GB" sz="4800" dirty="0" smtClean="0">
                  <a:solidFill>
                    <a:srgbClr val="FF0000"/>
                  </a:solidFill>
                </a:rPr>
                <a:t>3</a:t>
              </a:r>
              <a:endParaRPr lang="en-GB" sz="4800" dirty="0">
                <a:solidFill>
                  <a:srgbClr val="FF0000"/>
                </a:solidFill>
              </a:endParaRPr>
            </a:p>
          </p:txBody>
        </p:sp>
        <p:sp>
          <p:nvSpPr>
            <p:cNvPr id="54" name="TextBox 53"/>
            <p:cNvSpPr txBox="1"/>
            <p:nvPr/>
          </p:nvSpPr>
          <p:spPr>
            <a:xfrm>
              <a:off x="6085195" y="4561003"/>
              <a:ext cx="573206" cy="830997"/>
            </a:xfrm>
            <a:prstGeom prst="rect">
              <a:avLst/>
            </a:prstGeom>
            <a:noFill/>
          </p:spPr>
          <p:txBody>
            <a:bodyPr wrap="square" rtlCol="0">
              <a:spAutoFit/>
            </a:bodyPr>
            <a:lstStyle/>
            <a:p>
              <a:pPr algn="ctr"/>
              <a:r>
                <a:rPr lang="en-GB" sz="4800" dirty="0" smtClean="0"/>
                <a:t>9</a:t>
              </a:r>
              <a:endParaRPr lang="en-GB" sz="4800" dirty="0"/>
            </a:p>
          </p:txBody>
        </p:sp>
        <p:sp>
          <p:nvSpPr>
            <p:cNvPr id="55" name="TextBox 54"/>
            <p:cNvSpPr txBox="1"/>
            <p:nvPr/>
          </p:nvSpPr>
          <p:spPr>
            <a:xfrm>
              <a:off x="4821072" y="2391392"/>
              <a:ext cx="573206" cy="830997"/>
            </a:xfrm>
            <a:prstGeom prst="rect">
              <a:avLst/>
            </a:prstGeom>
            <a:noFill/>
          </p:spPr>
          <p:txBody>
            <a:bodyPr wrap="square" rtlCol="0">
              <a:spAutoFit/>
            </a:bodyPr>
            <a:lstStyle/>
            <a:p>
              <a:pPr algn="ctr"/>
              <a:r>
                <a:rPr lang="en-GB" sz="4800" dirty="0" smtClean="0"/>
                <a:t>H</a:t>
              </a:r>
              <a:endParaRPr lang="en-GB" sz="4800" dirty="0"/>
            </a:p>
          </p:txBody>
        </p:sp>
        <p:sp>
          <p:nvSpPr>
            <p:cNvPr id="56" name="TextBox 55"/>
            <p:cNvSpPr txBox="1"/>
            <p:nvPr/>
          </p:nvSpPr>
          <p:spPr>
            <a:xfrm>
              <a:off x="5438633" y="2391391"/>
              <a:ext cx="573206" cy="830997"/>
            </a:xfrm>
            <a:prstGeom prst="rect">
              <a:avLst/>
            </a:prstGeom>
            <a:noFill/>
          </p:spPr>
          <p:txBody>
            <a:bodyPr wrap="square" rtlCol="0">
              <a:spAutoFit/>
            </a:bodyPr>
            <a:lstStyle/>
            <a:p>
              <a:pPr algn="ctr"/>
              <a:r>
                <a:rPr lang="en-GB" sz="4800" dirty="0" smtClean="0">
                  <a:solidFill>
                    <a:srgbClr val="FF0000"/>
                  </a:solidFill>
                </a:rPr>
                <a:t>T</a:t>
              </a:r>
              <a:endParaRPr lang="en-GB" sz="4800" dirty="0">
                <a:solidFill>
                  <a:srgbClr val="FF0000"/>
                </a:solidFill>
              </a:endParaRPr>
            </a:p>
          </p:txBody>
        </p:sp>
        <p:sp>
          <p:nvSpPr>
            <p:cNvPr id="57" name="TextBox 56"/>
            <p:cNvSpPr txBox="1"/>
            <p:nvPr/>
          </p:nvSpPr>
          <p:spPr>
            <a:xfrm>
              <a:off x="6055343" y="2404760"/>
              <a:ext cx="573206" cy="830997"/>
            </a:xfrm>
            <a:prstGeom prst="rect">
              <a:avLst/>
            </a:prstGeom>
            <a:noFill/>
          </p:spPr>
          <p:txBody>
            <a:bodyPr wrap="square" rtlCol="0">
              <a:spAutoFit/>
            </a:bodyPr>
            <a:lstStyle/>
            <a:p>
              <a:pPr algn="ctr"/>
              <a:r>
                <a:rPr lang="en-GB" sz="4800" dirty="0" smtClean="0"/>
                <a:t>O</a:t>
              </a:r>
              <a:endParaRPr lang="en-GB" sz="4800" dirty="0"/>
            </a:p>
          </p:txBody>
        </p:sp>
      </p:grpSp>
      <p:sp>
        <p:nvSpPr>
          <p:cNvPr id="58" name="TextBox 57"/>
          <p:cNvSpPr txBox="1"/>
          <p:nvPr/>
        </p:nvSpPr>
        <p:spPr>
          <a:xfrm>
            <a:off x="6184147" y="3998427"/>
            <a:ext cx="368489" cy="523220"/>
          </a:xfrm>
          <a:prstGeom prst="rect">
            <a:avLst/>
          </a:prstGeom>
          <a:noFill/>
        </p:spPr>
        <p:txBody>
          <a:bodyPr wrap="square" rtlCol="0">
            <a:spAutoFit/>
          </a:bodyPr>
          <a:lstStyle/>
          <a:p>
            <a:r>
              <a:rPr lang="en-GB" sz="2800" dirty="0" smtClean="0">
                <a:solidFill>
                  <a:srgbClr val="FF0000"/>
                </a:solidFill>
              </a:rPr>
              <a:t>+</a:t>
            </a:r>
            <a:endParaRPr lang="en-GB" sz="2800" dirty="0">
              <a:solidFill>
                <a:srgbClr val="FF0000"/>
              </a:solidFill>
            </a:endParaRPr>
          </a:p>
        </p:txBody>
      </p:sp>
      <p:grpSp>
        <p:nvGrpSpPr>
          <p:cNvPr id="59" name="Group 58"/>
          <p:cNvGrpSpPr/>
          <p:nvPr/>
        </p:nvGrpSpPr>
        <p:grpSpPr>
          <a:xfrm>
            <a:off x="8217673" y="2762098"/>
            <a:ext cx="2893326" cy="3029045"/>
            <a:chOff x="3862316" y="2391391"/>
            <a:chExt cx="2893326" cy="3029045"/>
          </a:xfrm>
        </p:grpSpPr>
        <p:sp>
          <p:nvSpPr>
            <p:cNvPr id="60" name="TextBox 59"/>
            <p:cNvSpPr txBox="1"/>
            <p:nvPr/>
          </p:nvSpPr>
          <p:spPr>
            <a:xfrm>
              <a:off x="4831308" y="3111690"/>
              <a:ext cx="573206" cy="830997"/>
            </a:xfrm>
            <a:prstGeom prst="rect">
              <a:avLst/>
            </a:prstGeom>
            <a:noFill/>
          </p:spPr>
          <p:txBody>
            <a:bodyPr wrap="square" rtlCol="0">
              <a:spAutoFit/>
            </a:bodyPr>
            <a:lstStyle/>
            <a:p>
              <a:pPr algn="ctr"/>
              <a:r>
                <a:rPr lang="en-GB" sz="4800" dirty="0" smtClean="0">
                  <a:solidFill>
                    <a:srgbClr val="FF0000"/>
                  </a:solidFill>
                </a:rPr>
                <a:t>2</a:t>
              </a:r>
              <a:endParaRPr lang="en-GB" sz="4800" dirty="0">
                <a:solidFill>
                  <a:srgbClr val="FF0000"/>
                </a:solidFill>
              </a:endParaRPr>
            </a:p>
          </p:txBody>
        </p:sp>
        <p:sp>
          <p:nvSpPr>
            <p:cNvPr id="61" name="TextBox 60"/>
            <p:cNvSpPr txBox="1"/>
            <p:nvPr/>
          </p:nvSpPr>
          <p:spPr>
            <a:xfrm>
              <a:off x="5448869" y="3111689"/>
              <a:ext cx="573206" cy="830997"/>
            </a:xfrm>
            <a:prstGeom prst="rect">
              <a:avLst/>
            </a:prstGeom>
            <a:noFill/>
          </p:spPr>
          <p:txBody>
            <a:bodyPr wrap="square" rtlCol="0">
              <a:spAutoFit/>
            </a:bodyPr>
            <a:lstStyle/>
            <a:p>
              <a:pPr algn="ctr"/>
              <a:r>
                <a:rPr lang="en-GB" sz="4800" dirty="0"/>
                <a:t>3</a:t>
              </a:r>
              <a:endParaRPr lang="en-GB" sz="4800" dirty="0"/>
            </a:p>
          </p:txBody>
        </p:sp>
        <p:sp>
          <p:nvSpPr>
            <p:cNvPr id="62" name="TextBox 61"/>
            <p:cNvSpPr txBox="1"/>
            <p:nvPr/>
          </p:nvSpPr>
          <p:spPr>
            <a:xfrm>
              <a:off x="6011839" y="3111690"/>
              <a:ext cx="573206" cy="830997"/>
            </a:xfrm>
            <a:prstGeom prst="rect">
              <a:avLst/>
            </a:prstGeom>
            <a:noFill/>
          </p:spPr>
          <p:txBody>
            <a:bodyPr wrap="square" rtlCol="0">
              <a:spAutoFit/>
            </a:bodyPr>
            <a:lstStyle/>
            <a:p>
              <a:pPr algn="ctr"/>
              <a:r>
                <a:rPr lang="en-GB" sz="4800" dirty="0"/>
                <a:t>4</a:t>
              </a:r>
              <a:endParaRPr lang="en-GB" sz="4800" dirty="0"/>
            </a:p>
          </p:txBody>
        </p:sp>
        <p:sp>
          <p:nvSpPr>
            <p:cNvPr id="63" name="TextBox 62"/>
            <p:cNvSpPr txBox="1"/>
            <p:nvPr/>
          </p:nvSpPr>
          <p:spPr>
            <a:xfrm>
              <a:off x="4833015" y="3831988"/>
              <a:ext cx="573206" cy="830997"/>
            </a:xfrm>
            <a:prstGeom prst="rect">
              <a:avLst/>
            </a:prstGeom>
            <a:noFill/>
          </p:spPr>
          <p:txBody>
            <a:bodyPr wrap="square" rtlCol="0">
              <a:spAutoFit/>
            </a:bodyPr>
            <a:lstStyle/>
            <a:p>
              <a:pPr algn="ctr"/>
              <a:r>
                <a:rPr lang="en-GB" sz="4800" dirty="0">
                  <a:solidFill>
                    <a:srgbClr val="FF0000"/>
                  </a:solidFill>
                </a:rPr>
                <a:t>1</a:t>
              </a:r>
              <a:endParaRPr lang="en-GB" sz="4800" dirty="0">
                <a:solidFill>
                  <a:srgbClr val="FF0000"/>
                </a:solidFill>
              </a:endParaRPr>
            </a:p>
          </p:txBody>
        </p:sp>
        <p:sp>
          <p:nvSpPr>
            <p:cNvPr id="64" name="TextBox 63"/>
            <p:cNvSpPr txBox="1"/>
            <p:nvPr/>
          </p:nvSpPr>
          <p:spPr>
            <a:xfrm>
              <a:off x="5465929" y="3831988"/>
              <a:ext cx="573206" cy="830997"/>
            </a:xfrm>
            <a:prstGeom prst="rect">
              <a:avLst/>
            </a:prstGeom>
            <a:noFill/>
          </p:spPr>
          <p:txBody>
            <a:bodyPr wrap="square" rtlCol="0">
              <a:spAutoFit/>
            </a:bodyPr>
            <a:lstStyle/>
            <a:p>
              <a:pPr algn="ctr"/>
              <a:r>
                <a:rPr lang="en-GB" sz="4800" dirty="0"/>
                <a:t>0</a:t>
              </a:r>
              <a:endParaRPr lang="en-GB" sz="4800" dirty="0"/>
            </a:p>
          </p:txBody>
        </p:sp>
        <p:sp>
          <p:nvSpPr>
            <p:cNvPr id="65" name="TextBox 64"/>
            <p:cNvSpPr txBox="1"/>
            <p:nvPr/>
          </p:nvSpPr>
          <p:spPr>
            <a:xfrm>
              <a:off x="6066430" y="3831988"/>
              <a:ext cx="573206" cy="830997"/>
            </a:xfrm>
            <a:prstGeom prst="rect">
              <a:avLst/>
            </a:prstGeom>
            <a:noFill/>
          </p:spPr>
          <p:txBody>
            <a:bodyPr wrap="square" rtlCol="0">
              <a:spAutoFit/>
            </a:bodyPr>
            <a:lstStyle/>
            <a:p>
              <a:pPr algn="ctr"/>
              <a:r>
                <a:rPr lang="en-GB" sz="4800" dirty="0"/>
                <a:t>5</a:t>
              </a:r>
              <a:endParaRPr lang="en-GB" sz="4800" dirty="0"/>
            </a:p>
          </p:txBody>
        </p:sp>
        <p:cxnSp>
          <p:nvCxnSpPr>
            <p:cNvPr id="66" name="Straight Connector 65"/>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69" name="TextBox 68"/>
            <p:cNvSpPr txBox="1"/>
            <p:nvPr/>
          </p:nvSpPr>
          <p:spPr>
            <a:xfrm>
              <a:off x="4860310" y="4589439"/>
              <a:ext cx="573206" cy="830997"/>
            </a:xfrm>
            <a:prstGeom prst="rect">
              <a:avLst/>
            </a:prstGeom>
            <a:noFill/>
          </p:spPr>
          <p:txBody>
            <a:bodyPr wrap="square" rtlCol="0">
              <a:spAutoFit/>
            </a:bodyPr>
            <a:lstStyle/>
            <a:p>
              <a:pPr algn="ctr"/>
              <a:r>
                <a:rPr lang="en-GB" sz="4800" dirty="0" smtClean="0">
                  <a:solidFill>
                    <a:srgbClr val="FF0000"/>
                  </a:solidFill>
                </a:rPr>
                <a:t>3</a:t>
              </a:r>
              <a:endParaRPr lang="en-GB" sz="4800" dirty="0">
                <a:solidFill>
                  <a:srgbClr val="FF0000"/>
                </a:solidFill>
              </a:endParaRPr>
            </a:p>
          </p:txBody>
        </p:sp>
        <p:sp>
          <p:nvSpPr>
            <p:cNvPr id="70" name="TextBox 69"/>
            <p:cNvSpPr txBox="1"/>
            <p:nvPr/>
          </p:nvSpPr>
          <p:spPr>
            <a:xfrm>
              <a:off x="5488959" y="4586788"/>
              <a:ext cx="573206" cy="830997"/>
            </a:xfrm>
            <a:prstGeom prst="rect">
              <a:avLst/>
            </a:prstGeom>
            <a:noFill/>
          </p:spPr>
          <p:txBody>
            <a:bodyPr wrap="square" rtlCol="0">
              <a:spAutoFit/>
            </a:bodyPr>
            <a:lstStyle/>
            <a:p>
              <a:pPr algn="ctr"/>
              <a:r>
                <a:rPr lang="en-GB" sz="4800" dirty="0" smtClean="0"/>
                <a:t>3</a:t>
              </a:r>
              <a:endParaRPr lang="en-GB" sz="4800" dirty="0"/>
            </a:p>
          </p:txBody>
        </p:sp>
        <p:sp>
          <p:nvSpPr>
            <p:cNvPr id="71" name="TextBox 70"/>
            <p:cNvSpPr txBox="1"/>
            <p:nvPr/>
          </p:nvSpPr>
          <p:spPr>
            <a:xfrm>
              <a:off x="6085195" y="4561003"/>
              <a:ext cx="573206" cy="830997"/>
            </a:xfrm>
            <a:prstGeom prst="rect">
              <a:avLst/>
            </a:prstGeom>
            <a:noFill/>
          </p:spPr>
          <p:txBody>
            <a:bodyPr wrap="square" rtlCol="0">
              <a:spAutoFit/>
            </a:bodyPr>
            <a:lstStyle/>
            <a:p>
              <a:pPr algn="ctr"/>
              <a:r>
                <a:rPr lang="en-GB" sz="4800" dirty="0" smtClean="0"/>
                <a:t>9</a:t>
              </a:r>
              <a:endParaRPr lang="en-GB" sz="4800" dirty="0"/>
            </a:p>
          </p:txBody>
        </p:sp>
        <p:sp>
          <p:nvSpPr>
            <p:cNvPr id="72" name="TextBox 71"/>
            <p:cNvSpPr txBox="1"/>
            <p:nvPr/>
          </p:nvSpPr>
          <p:spPr>
            <a:xfrm>
              <a:off x="4821072" y="2391392"/>
              <a:ext cx="573206" cy="830997"/>
            </a:xfrm>
            <a:prstGeom prst="rect">
              <a:avLst/>
            </a:prstGeom>
            <a:noFill/>
          </p:spPr>
          <p:txBody>
            <a:bodyPr wrap="square" rtlCol="0">
              <a:spAutoFit/>
            </a:bodyPr>
            <a:lstStyle/>
            <a:p>
              <a:pPr algn="ctr"/>
              <a:r>
                <a:rPr lang="en-GB" sz="4800" dirty="0" smtClean="0">
                  <a:solidFill>
                    <a:srgbClr val="FF0000"/>
                  </a:solidFill>
                </a:rPr>
                <a:t>H</a:t>
              </a:r>
              <a:endParaRPr lang="en-GB" sz="4800" dirty="0">
                <a:solidFill>
                  <a:srgbClr val="FF0000"/>
                </a:solidFill>
              </a:endParaRPr>
            </a:p>
          </p:txBody>
        </p:sp>
        <p:sp>
          <p:nvSpPr>
            <p:cNvPr id="73" name="TextBox 72"/>
            <p:cNvSpPr txBox="1"/>
            <p:nvPr/>
          </p:nvSpPr>
          <p:spPr>
            <a:xfrm>
              <a:off x="5438633" y="2391391"/>
              <a:ext cx="573206" cy="830997"/>
            </a:xfrm>
            <a:prstGeom prst="rect">
              <a:avLst/>
            </a:prstGeom>
            <a:noFill/>
          </p:spPr>
          <p:txBody>
            <a:bodyPr wrap="square" rtlCol="0">
              <a:spAutoFit/>
            </a:bodyPr>
            <a:lstStyle/>
            <a:p>
              <a:pPr algn="ctr"/>
              <a:r>
                <a:rPr lang="en-GB" sz="4800" dirty="0" smtClean="0"/>
                <a:t>T</a:t>
              </a:r>
              <a:endParaRPr lang="en-GB" sz="4800" dirty="0"/>
            </a:p>
          </p:txBody>
        </p:sp>
        <p:sp>
          <p:nvSpPr>
            <p:cNvPr id="74" name="TextBox 73"/>
            <p:cNvSpPr txBox="1"/>
            <p:nvPr/>
          </p:nvSpPr>
          <p:spPr>
            <a:xfrm>
              <a:off x="6055343" y="2404760"/>
              <a:ext cx="573206" cy="830997"/>
            </a:xfrm>
            <a:prstGeom prst="rect">
              <a:avLst/>
            </a:prstGeom>
            <a:noFill/>
          </p:spPr>
          <p:txBody>
            <a:bodyPr wrap="square" rtlCol="0">
              <a:spAutoFit/>
            </a:bodyPr>
            <a:lstStyle/>
            <a:p>
              <a:pPr algn="ctr"/>
              <a:r>
                <a:rPr lang="en-GB" sz="4800" dirty="0" smtClean="0"/>
                <a:t>O</a:t>
              </a:r>
              <a:endParaRPr lang="en-GB" sz="4800" dirty="0"/>
            </a:p>
          </p:txBody>
        </p:sp>
      </p:grpSp>
      <p:sp>
        <p:nvSpPr>
          <p:cNvPr id="75" name="TextBox 74"/>
          <p:cNvSpPr txBox="1"/>
          <p:nvPr/>
        </p:nvSpPr>
        <p:spPr>
          <a:xfrm>
            <a:off x="9318025" y="3998427"/>
            <a:ext cx="368489" cy="523220"/>
          </a:xfrm>
          <a:prstGeom prst="rect">
            <a:avLst/>
          </a:prstGeom>
          <a:noFill/>
        </p:spPr>
        <p:txBody>
          <a:bodyPr wrap="square" rtlCol="0">
            <a:spAutoFit/>
          </a:bodyPr>
          <a:lstStyle/>
          <a:p>
            <a:r>
              <a:rPr lang="en-GB" sz="2800" dirty="0" smtClean="0">
                <a:solidFill>
                  <a:srgbClr val="FF0000"/>
                </a:solidFill>
              </a:rPr>
              <a:t>+</a:t>
            </a:r>
            <a:endParaRPr lang="en-GB" sz="2800" dirty="0">
              <a:solidFill>
                <a:srgbClr val="FF0000"/>
              </a:solidFill>
            </a:endParaRPr>
          </a:p>
        </p:txBody>
      </p:sp>
      <p:sp>
        <p:nvSpPr>
          <p:cNvPr id="14" name="TextBox 13"/>
          <p:cNvSpPr txBox="1"/>
          <p:nvPr/>
        </p:nvSpPr>
        <p:spPr>
          <a:xfrm>
            <a:off x="231589" y="2086370"/>
            <a:ext cx="1476516" cy="646331"/>
          </a:xfrm>
          <a:prstGeom prst="rect">
            <a:avLst/>
          </a:prstGeom>
          <a:noFill/>
        </p:spPr>
        <p:txBody>
          <a:bodyPr wrap="square" rtlCol="0">
            <a:spAutoFit/>
          </a:bodyPr>
          <a:lstStyle/>
          <a:p>
            <a:r>
              <a:rPr lang="en-GB" sz="3600" dirty="0" smtClean="0">
                <a:solidFill>
                  <a:srgbClr val="FF0000"/>
                </a:solidFill>
              </a:rPr>
              <a:t>Step 1</a:t>
            </a:r>
            <a:endParaRPr lang="en-GB" sz="3600" dirty="0">
              <a:solidFill>
                <a:srgbClr val="FF0000"/>
              </a:solidFill>
            </a:endParaRPr>
          </a:p>
        </p:txBody>
      </p:sp>
      <p:sp>
        <p:nvSpPr>
          <p:cNvPr id="76" name="TextBox 75"/>
          <p:cNvSpPr txBox="1"/>
          <p:nvPr/>
        </p:nvSpPr>
        <p:spPr>
          <a:xfrm>
            <a:off x="4136558" y="2089297"/>
            <a:ext cx="1476516" cy="646331"/>
          </a:xfrm>
          <a:prstGeom prst="rect">
            <a:avLst/>
          </a:prstGeom>
          <a:noFill/>
        </p:spPr>
        <p:txBody>
          <a:bodyPr wrap="square" rtlCol="0">
            <a:spAutoFit/>
          </a:bodyPr>
          <a:lstStyle/>
          <a:p>
            <a:r>
              <a:rPr lang="en-GB" sz="3600" dirty="0" smtClean="0">
                <a:solidFill>
                  <a:srgbClr val="FF0000"/>
                </a:solidFill>
              </a:rPr>
              <a:t>Step 2</a:t>
            </a:r>
            <a:endParaRPr lang="en-GB" sz="3600" dirty="0">
              <a:solidFill>
                <a:srgbClr val="FF0000"/>
              </a:solidFill>
            </a:endParaRPr>
          </a:p>
        </p:txBody>
      </p:sp>
      <p:sp>
        <p:nvSpPr>
          <p:cNvPr id="77" name="TextBox 76"/>
          <p:cNvSpPr txBox="1"/>
          <p:nvPr/>
        </p:nvSpPr>
        <p:spPr>
          <a:xfrm>
            <a:off x="7986516" y="2131489"/>
            <a:ext cx="1476516" cy="646331"/>
          </a:xfrm>
          <a:prstGeom prst="rect">
            <a:avLst/>
          </a:prstGeom>
          <a:noFill/>
        </p:spPr>
        <p:txBody>
          <a:bodyPr wrap="square" rtlCol="0">
            <a:spAutoFit/>
          </a:bodyPr>
          <a:lstStyle/>
          <a:p>
            <a:r>
              <a:rPr lang="en-GB" sz="3600" dirty="0" smtClean="0">
                <a:solidFill>
                  <a:srgbClr val="FF0000"/>
                </a:solidFill>
              </a:rPr>
              <a:t>Step 3</a:t>
            </a:r>
            <a:endParaRPr lang="en-GB" sz="3600" dirty="0">
              <a:solidFill>
                <a:srgbClr val="FF0000"/>
              </a:solidFill>
            </a:endParaRPr>
          </a:p>
        </p:txBody>
      </p:sp>
    </p:spTree>
    <p:extLst>
      <p:ext uri="{BB962C8B-B14F-4D97-AF65-F5344CB8AC3E}">
        <p14:creationId xmlns:p14="http://schemas.microsoft.com/office/powerpoint/2010/main" val="5477354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2" name="Title 1"/>
          <p:cNvSpPr>
            <a:spLocks noGrp="1"/>
          </p:cNvSpPr>
          <p:nvPr>
            <p:ph type="ctrTitle"/>
          </p:nvPr>
        </p:nvSpPr>
        <p:spPr>
          <a:xfrm>
            <a:off x="50326" y="17353"/>
            <a:ext cx="12023678" cy="1146412"/>
          </a:xfrm>
          <a:solidFill>
            <a:schemeClr val="bg1"/>
          </a:solidFill>
        </p:spPr>
        <p:txBody>
          <a:bodyPr anchor="ctr" anchorCtr="0">
            <a:normAutofit/>
          </a:bodyPr>
          <a:lstStyle/>
          <a:p>
            <a:r>
              <a:rPr lang="en-GB" sz="3600" u="sng" dirty="0" smtClean="0"/>
              <a:t>TLHT </a:t>
            </a:r>
            <a:r>
              <a:rPr lang="en-GB" sz="3600" u="sng" dirty="0" smtClean="0"/>
              <a:t>add</a:t>
            </a:r>
            <a:r>
              <a:rPr lang="en-GB" sz="3600" u="sng" dirty="0" smtClean="0"/>
              <a:t> 3 digit numbers using the formal written method</a:t>
            </a:r>
            <a:endParaRPr lang="en-GB" sz="3600" u="sng" dirty="0"/>
          </a:p>
        </p:txBody>
      </p:sp>
      <p:sp>
        <p:nvSpPr>
          <p:cNvPr id="4" name="TextBox 3"/>
          <p:cNvSpPr txBox="1"/>
          <p:nvPr/>
        </p:nvSpPr>
        <p:spPr>
          <a:xfrm>
            <a:off x="559558" y="1138117"/>
            <a:ext cx="10904562" cy="954107"/>
          </a:xfrm>
          <a:prstGeom prst="rect">
            <a:avLst/>
          </a:prstGeom>
          <a:noFill/>
        </p:spPr>
        <p:txBody>
          <a:bodyPr wrap="square" rtlCol="0">
            <a:spAutoFit/>
          </a:bodyPr>
          <a:lstStyle/>
          <a:p>
            <a:pPr algn="ctr"/>
            <a:r>
              <a:rPr lang="en-GB" sz="2800" dirty="0" smtClean="0"/>
              <a:t>Solve these three addition calculations. Make sure you start in the lowest place value column.</a:t>
            </a:r>
            <a:endParaRPr lang="en-GB" sz="2800" dirty="0"/>
          </a:p>
        </p:txBody>
      </p:sp>
      <p:grpSp>
        <p:nvGrpSpPr>
          <p:cNvPr id="2" name="Group 1"/>
          <p:cNvGrpSpPr/>
          <p:nvPr/>
        </p:nvGrpSpPr>
        <p:grpSpPr>
          <a:xfrm>
            <a:off x="573207" y="2788260"/>
            <a:ext cx="2893326" cy="3029045"/>
            <a:chOff x="3862316" y="2391391"/>
            <a:chExt cx="2893326" cy="3029045"/>
          </a:xfrm>
        </p:grpSpPr>
        <p:sp>
          <p:nvSpPr>
            <p:cNvPr id="6" name="TextBox 5"/>
            <p:cNvSpPr txBox="1"/>
            <p:nvPr/>
          </p:nvSpPr>
          <p:spPr>
            <a:xfrm>
              <a:off x="4831308" y="3111690"/>
              <a:ext cx="573206" cy="830997"/>
            </a:xfrm>
            <a:prstGeom prst="rect">
              <a:avLst/>
            </a:prstGeom>
            <a:noFill/>
          </p:spPr>
          <p:txBody>
            <a:bodyPr wrap="square" rtlCol="0">
              <a:spAutoFit/>
            </a:bodyPr>
            <a:lstStyle/>
            <a:p>
              <a:pPr algn="ctr"/>
              <a:r>
                <a:rPr lang="en-GB" sz="4800" dirty="0"/>
                <a:t>3</a:t>
              </a:r>
              <a:endParaRPr lang="en-GB" sz="4800" dirty="0"/>
            </a:p>
          </p:txBody>
        </p:sp>
        <p:sp>
          <p:nvSpPr>
            <p:cNvPr id="9" name="TextBox 8"/>
            <p:cNvSpPr txBox="1"/>
            <p:nvPr/>
          </p:nvSpPr>
          <p:spPr>
            <a:xfrm>
              <a:off x="5448879" y="3126851"/>
              <a:ext cx="573206" cy="830997"/>
            </a:xfrm>
            <a:prstGeom prst="rect">
              <a:avLst/>
            </a:prstGeom>
            <a:noFill/>
          </p:spPr>
          <p:txBody>
            <a:bodyPr wrap="square" rtlCol="0">
              <a:spAutoFit/>
            </a:bodyPr>
            <a:lstStyle/>
            <a:p>
              <a:pPr algn="ctr"/>
              <a:r>
                <a:rPr lang="en-GB" sz="4800" dirty="0" smtClean="0"/>
                <a:t>2</a:t>
              </a:r>
              <a:endParaRPr lang="en-GB" sz="4800" dirty="0"/>
            </a:p>
          </p:txBody>
        </p:sp>
        <p:sp>
          <p:nvSpPr>
            <p:cNvPr id="10" name="TextBox 9"/>
            <p:cNvSpPr txBox="1"/>
            <p:nvPr/>
          </p:nvSpPr>
          <p:spPr>
            <a:xfrm>
              <a:off x="6066006" y="3126852"/>
              <a:ext cx="573206" cy="830997"/>
            </a:xfrm>
            <a:prstGeom prst="rect">
              <a:avLst/>
            </a:prstGeom>
            <a:noFill/>
          </p:spPr>
          <p:txBody>
            <a:bodyPr wrap="square" rtlCol="0">
              <a:spAutoFit/>
            </a:bodyPr>
            <a:lstStyle/>
            <a:p>
              <a:pPr algn="ctr"/>
              <a:r>
                <a:rPr lang="en-GB" sz="4800" dirty="0" smtClean="0"/>
                <a:t>2</a:t>
              </a:r>
              <a:endParaRPr lang="en-GB" sz="4800" dirty="0"/>
            </a:p>
          </p:txBody>
        </p:sp>
        <p:sp>
          <p:nvSpPr>
            <p:cNvPr id="11" name="TextBox 10"/>
            <p:cNvSpPr txBox="1"/>
            <p:nvPr/>
          </p:nvSpPr>
          <p:spPr>
            <a:xfrm>
              <a:off x="4833015" y="3831988"/>
              <a:ext cx="573206" cy="830997"/>
            </a:xfrm>
            <a:prstGeom prst="rect">
              <a:avLst/>
            </a:prstGeom>
            <a:noFill/>
          </p:spPr>
          <p:txBody>
            <a:bodyPr wrap="square" rtlCol="0">
              <a:spAutoFit/>
            </a:bodyPr>
            <a:lstStyle/>
            <a:p>
              <a:pPr algn="ctr"/>
              <a:r>
                <a:rPr lang="en-GB" sz="4800" dirty="0"/>
                <a:t>1</a:t>
              </a:r>
              <a:endParaRPr lang="en-GB" sz="4800" dirty="0"/>
            </a:p>
          </p:txBody>
        </p:sp>
        <p:sp>
          <p:nvSpPr>
            <p:cNvPr id="12" name="TextBox 11"/>
            <p:cNvSpPr txBox="1"/>
            <p:nvPr/>
          </p:nvSpPr>
          <p:spPr>
            <a:xfrm>
              <a:off x="5465929" y="3831988"/>
              <a:ext cx="573206" cy="830997"/>
            </a:xfrm>
            <a:prstGeom prst="rect">
              <a:avLst/>
            </a:prstGeom>
            <a:noFill/>
          </p:spPr>
          <p:txBody>
            <a:bodyPr wrap="square" rtlCol="0">
              <a:spAutoFit/>
            </a:bodyPr>
            <a:lstStyle/>
            <a:p>
              <a:pPr algn="ctr"/>
              <a:r>
                <a:rPr lang="en-GB" sz="4800" dirty="0" smtClean="0"/>
                <a:t>4</a:t>
              </a:r>
              <a:endParaRPr lang="en-GB" sz="4800" dirty="0"/>
            </a:p>
          </p:txBody>
        </p:sp>
        <p:sp>
          <p:nvSpPr>
            <p:cNvPr id="13" name="TextBox 12"/>
            <p:cNvSpPr txBox="1"/>
            <p:nvPr/>
          </p:nvSpPr>
          <p:spPr>
            <a:xfrm>
              <a:off x="6066430" y="3831988"/>
              <a:ext cx="573206" cy="830997"/>
            </a:xfrm>
            <a:prstGeom prst="rect">
              <a:avLst/>
            </a:prstGeom>
            <a:noFill/>
          </p:spPr>
          <p:txBody>
            <a:bodyPr wrap="square" rtlCol="0">
              <a:spAutoFit/>
            </a:bodyPr>
            <a:lstStyle/>
            <a:p>
              <a:pPr algn="ctr"/>
              <a:r>
                <a:rPr lang="en-GB" sz="4800" dirty="0" smtClean="0"/>
                <a:t>2</a:t>
              </a:r>
              <a:endParaRPr lang="en-GB" sz="4800" dirty="0"/>
            </a:p>
          </p:txBody>
        </p:sp>
        <p:cxnSp>
          <p:nvCxnSpPr>
            <p:cNvPr id="8" name="Straight Connector 7"/>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18" name="TextBox 17"/>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19" name="TextBox 18"/>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37" name="TextBox 36"/>
            <p:cNvSpPr txBox="1"/>
            <p:nvPr/>
          </p:nvSpPr>
          <p:spPr>
            <a:xfrm>
              <a:off x="4821072" y="2391392"/>
              <a:ext cx="573206" cy="830997"/>
            </a:xfrm>
            <a:prstGeom prst="rect">
              <a:avLst/>
            </a:prstGeom>
            <a:noFill/>
          </p:spPr>
          <p:txBody>
            <a:bodyPr wrap="square" rtlCol="0">
              <a:spAutoFit/>
            </a:bodyPr>
            <a:lstStyle/>
            <a:p>
              <a:pPr algn="ctr"/>
              <a:r>
                <a:rPr lang="en-GB" sz="4800" dirty="0" smtClean="0"/>
                <a:t>H</a:t>
              </a:r>
              <a:endParaRPr lang="en-GB" sz="4800" dirty="0"/>
            </a:p>
          </p:txBody>
        </p:sp>
        <p:sp>
          <p:nvSpPr>
            <p:cNvPr id="39" name="TextBox 38"/>
            <p:cNvSpPr txBox="1"/>
            <p:nvPr/>
          </p:nvSpPr>
          <p:spPr>
            <a:xfrm>
              <a:off x="5438633" y="2391391"/>
              <a:ext cx="573206" cy="830997"/>
            </a:xfrm>
            <a:prstGeom prst="rect">
              <a:avLst/>
            </a:prstGeom>
            <a:noFill/>
          </p:spPr>
          <p:txBody>
            <a:bodyPr wrap="square" rtlCol="0">
              <a:spAutoFit/>
            </a:bodyPr>
            <a:lstStyle/>
            <a:p>
              <a:pPr algn="ctr"/>
              <a:r>
                <a:rPr lang="en-GB" sz="4800" dirty="0" smtClean="0"/>
                <a:t>T</a:t>
              </a:r>
              <a:endParaRPr lang="en-GB" sz="4800" dirty="0"/>
            </a:p>
          </p:txBody>
        </p:sp>
        <p:sp>
          <p:nvSpPr>
            <p:cNvPr id="40" name="TextBox 39"/>
            <p:cNvSpPr txBox="1"/>
            <p:nvPr/>
          </p:nvSpPr>
          <p:spPr>
            <a:xfrm>
              <a:off x="6055343" y="2404760"/>
              <a:ext cx="573206" cy="830997"/>
            </a:xfrm>
            <a:prstGeom prst="rect">
              <a:avLst/>
            </a:prstGeom>
            <a:noFill/>
          </p:spPr>
          <p:txBody>
            <a:bodyPr wrap="square" rtlCol="0">
              <a:spAutoFit/>
            </a:bodyPr>
            <a:lstStyle/>
            <a:p>
              <a:pPr algn="ctr"/>
              <a:r>
                <a:rPr lang="en-GB" sz="4800" dirty="0" smtClean="0"/>
                <a:t>O</a:t>
              </a:r>
              <a:endParaRPr lang="en-GB" sz="4800" dirty="0"/>
            </a:p>
          </p:txBody>
        </p:sp>
      </p:grpSp>
      <p:grpSp>
        <p:nvGrpSpPr>
          <p:cNvPr id="34" name="Group 33"/>
          <p:cNvGrpSpPr/>
          <p:nvPr/>
        </p:nvGrpSpPr>
        <p:grpSpPr>
          <a:xfrm>
            <a:off x="4478176" y="2760632"/>
            <a:ext cx="2893326" cy="3029045"/>
            <a:chOff x="3862316" y="2391391"/>
            <a:chExt cx="2893326" cy="3029045"/>
          </a:xfrm>
        </p:grpSpPr>
        <p:sp>
          <p:nvSpPr>
            <p:cNvPr id="38" name="TextBox 37"/>
            <p:cNvSpPr txBox="1"/>
            <p:nvPr/>
          </p:nvSpPr>
          <p:spPr>
            <a:xfrm>
              <a:off x="4831308" y="3111690"/>
              <a:ext cx="573206" cy="830997"/>
            </a:xfrm>
            <a:prstGeom prst="rect">
              <a:avLst/>
            </a:prstGeom>
            <a:noFill/>
          </p:spPr>
          <p:txBody>
            <a:bodyPr wrap="square" rtlCol="0">
              <a:spAutoFit/>
            </a:bodyPr>
            <a:lstStyle/>
            <a:p>
              <a:pPr algn="ctr"/>
              <a:r>
                <a:rPr lang="en-GB" sz="4800" dirty="0"/>
                <a:t>7</a:t>
              </a:r>
              <a:endParaRPr lang="en-GB" sz="4800" dirty="0"/>
            </a:p>
          </p:txBody>
        </p:sp>
        <p:sp>
          <p:nvSpPr>
            <p:cNvPr id="41" name="TextBox 40"/>
            <p:cNvSpPr txBox="1"/>
            <p:nvPr/>
          </p:nvSpPr>
          <p:spPr>
            <a:xfrm>
              <a:off x="5448869" y="3111689"/>
              <a:ext cx="573206" cy="830997"/>
            </a:xfrm>
            <a:prstGeom prst="rect">
              <a:avLst/>
            </a:prstGeom>
            <a:noFill/>
          </p:spPr>
          <p:txBody>
            <a:bodyPr wrap="square" rtlCol="0">
              <a:spAutoFit/>
            </a:bodyPr>
            <a:lstStyle/>
            <a:p>
              <a:pPr algn="ctr"/>
              <a:r>
                <a:rPr lang="en-GB" sz="4800" dirty="0" smtClean="0"/>
                <a:t>0</a:t>
              </a:r>
              <a:endParaRPr lang="en-GB" sz="4800" dirty="0"/>
            </a:p>
          </p:txBody>
        </p:sp>
        <p:sp>
          <p:nvSpPr>
            <p:cNvPr id="42" name="TextBox 41"/>
            <p:cNvSpPr txBox="1"/>
            <p:nvPr/>
          </p:nvSpPr>
          <p:spPr>
            <a:xfrm>
              <a:off x="6080081" y="3127252"/>
              <a:ext cx="573206" cy="830997"/>
            </a:xfrm>
            <a:prstGeom prst="rect">
              <a:avLst/>
            </a:prstGeom>
            <a:noFill/>
          </p:spPr>
          <p:txBody>
            <a:bodyPr wrap="square" rtlCol="0">
              <a:spAutoFit/>
            </a:bodyPr>
            <a:lstStyle/>
            <a:p>
              <a:pPr algn="ctr"/>
              <a:r>
                <a:rPr lang="en-GB" sz="4800" dirty="0" smtClean="0"/>
                <a:t>3</a:t>
              </a:r>
              <a:endParaRPr lang="en-GB" sz="4800" dirty="0"/>
            </a:p>
          </p:txBody>
        </p:sp>
        <p:sp>
          <p:nvSpPr>
            <p:cNvPr id="44" name="TextBox 43"/>
            <p:cNvSpPr txBox="1"/>
            <p:nvPr/>
          </p:nvSpPr>
          <p:spPr>
            <a:xfrm>
              <a:off x="4833015" y="3831988"/>
              <a:ext cx="573206" cy="830997"/>
            </a:xfrm>
            <a:prstGeom prst="rect">
              <a:avLst/>
            </a:prstGeom>
            <a:noFill/>
          </p:spPr>
          <p:txBody>
            <a:bodyPr wrap="square" rtlCol="0">
              <a:spAutoFit/>
            </a:bodyPr>
            <a:lstStyle/>
            <a:p>
              <a:pPr algn="ctr"/>
              <a:r>
                <a:rPr lang="en-GB" sz="4800" dirty="0" smtClean="0"/>
                <a:t>2</a:t>
              </a:r>
              <a:endParaRPr lang="en-GB" sz="4800" dirty="0"/>
            </a:p>
          </p:txBody>
        </p:sp>
        <p:sp>
          <p:nvSpPr>
            <p:cNvPr id="45" name="TextBox 44"/>
            <p:cNvSpPr txBox="1"/>
            <p:nvPr/>
          </p:nvSpPr>
          <p:spPr>
            <a:xfrm>
              <a:off x="5465929" y="3831988"/>
              <a:ext cx="573206" cy="830997"/>
            </a:xfrm>
            <a:prstGeom prst="rect">
              <a:avLst/>
            </a:prstGeom>
            <a:noFill/>
          </p:spPr>
          <p:txBody>
            <a:bodyPr wrap="square" rtlCol="0">
              <a:spAutoFit/>
            </a:bodyPr>
            <a:lstStyle/>
            <a:p>
              <a:pPr algn="ctr"/>
              <a:r>
                <a:rPr lang="en-GB" sz="4800" dirty="0" smtClean="0"/>
                <a:t>6</a:t>
              </a:r>
              <a:endParaRPr lang="en-GB" sz="4800" dirty="0"/>
            </a:p>
          </p:txBody>
        </p:sp>
        <p:sp>
          <p:nvSpPr>
            <p:cNvPr id="46" name="TextBox 45"/>
            <p:cNvSpPr txBox="1"/>
            <p:nvPr/>
          </p:nvSpPr>
          <p:spPr>
            <a:xfrm>
              <a:off x="6066430" y="3831988"/>
              <a:ext cx="573206" cy="830997"/>
            </a:xfrm>
            <a:prstGeom prst="rect">
              <a:avLst/>
            </a:prstGeom>
            <a:noFill/>
          </p:spPr>
          <p:txBody>
            <a:bodyPr wrap="square" rtlCol="0">
              <a:spAutoFit/>
            </a:bodyPr>
            <a:lstStyle/>
            <a:p>
              <a:pPr algn="ctr"/>
              <a:r>
                <a:rPr lang="en-GB" sz="4800" dirty="0" smtClean="0"/>
                <a:t>2</a:t>
              </a:r>
              <a:endParaRPr lang="en-GB" sz="4800" dirty="0"/>
            </a:p>
          </p:txBody>
        </p:sp>
        <p:cxnSp>
          <p:nvCxnSpPr>
            <p:cNvPr id="47" name="Straight Connector 46"/>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52" name="TextBox 51"/>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55" name="TextBox 54"/>
            <p:cNvSpPr txBox="1"/>
            <p:nvPr/>
          </p:nvSpPr>
          <p:spPr>
            <a:xfrm>
              <a:off x="4821072" y="2391392"/>
              <a:ext cx="573206" cy="830997"/>
            </a:xfrm>
            <a:prstGeom prst="rect">
              <a:avLst/>
            </a:prstGeom>
            <a:noFill/>
          </p:spPr>
          <p:txBody>
            <a:bodyPr wrap="square" rtlCol="0">
              <a:spAutoFit/>
            </a:bodyPr>
            <a:lstStyle/>
            <a:p>
              <a:pPr algn="ctr"/>
              <a:r>
                <a:rPr lang="en-GB" sz="4800" dirty="0" smtClean="0"/>
                <a:t>H</a:t>
              </a:r>
              <a:endParaRPr lang="en-GB" sz="4800" dirty="0"/>
            </a:p>
          </p:txBody>
        </p:sp>
        <p:sp>
          <p:nvSpPr>
            <p:cNvPr id="56" name="TextBox 55"/>
            <p:cNvSpPr txBox="1"/>
            <p:nvPr/>
          </p:nvSpPr>
          <p:spPr>
            <a:xfrm>
              <a:off x="5438633" y="2391391"/>
              <a:ext cx="573206" cy="830997"/>
            </a:xfrm>
            <a:prstGeom prst="rect">
              <a:avLst/>
            </a:prstGeom>
            <a:noFill/>
          </p:spPr>
          <p:txBody>
            <a:bodyPr wrap="square" rtlCol="0">
              <a:spAutoFit/>
            </a:bodyPr>
            <a:lstStyle/>
            <a:p>
              <a:pPr algn="ctr"/>
              <a:r>
                <a:rPr lang="en-GB" sz="4800" dirty="0" smtClean="0"/>
                <a:t>T</a:t>
              </a:r>
              <a:endParaRPr lang="en-GB" sz="4800" dirty="0"/>
            </a:p>
          </p:txBody>
        </p:sp>
        <p:sp>
          <p:nvSpPr>
            <p:cNvPr id="57" name="TextBox 56"/>
            <p:cNvSpPr txBox="1"/>
            <p:nvPr/>
          </p:nvSpPr>
          <p:spPr>
            <a:xfrm>
              <a:off x="6055343" y="2404760"/>
              <a:ext cx="573206" cy="830997"/>
            </a:xfrm>
            <a:prstGeom prst="rect">
              <a:avLst/>
            </a:prstGeom>
            <a:noFill/>
          </p:spPr>
          <p:txBody>
            <a:bodyPr wrap="square" rtlCol="0">
              <a:spAutoFit/>
            </a:bodyPr>
            <a:lstStyle/>
            <a:p>
              <a:pPr algn="ctr"/>
              <a:r>
                <a:rPr lang="en-GB" sz="4800" dirty="0" smtClean="0"/>
                <a:t>O</a:t>
              </a:r>
              <a:endParaRPr lang="en-GB" sz="4800" dirty="0"/>
            </a:p>
          </p:txBody>
        </p:sp>
      </p:grpSp>
      <p:grpSp>
        <p:nvGrpSpPr>
          <p:cNvPr id="59" name="Group 58"/>
          <p:cNvGrpSpPr/>
          <p:nvPr/>
        </p:nvGrpSpPr>
        <p:grpSpPr>
          <a:xfrm>
            <a:off x="8217673" y="2762098"/>
            <a:ext cx="2893326" cy="2983552"/>
            <a:chOff x="3862316" y="2391391"/>
            <a:chExt cx="2893326" cy="2983552"/>
          </a:xfrm>
        </p:grpSpPr>
        <p:sp>
          <p:nvSpPr>
            <p:cNvPr id="60" name="TextBox 59"/>
            <p:cNvSpPr txBox="1"/>
            <p:nvPr/>
          </p:nvSpPr>
          <p:spPr>
            <a:xfrm>
              <a:off x="4831308" y="3111690"/>
              <a:ext cx="573206" cy="830997"/>
            </a:xfrm>
            <a:prstGeom prst="rect">
              <a:avLst/>
            </a:prstGeom>
            <a:noFill/>
          </p:spPr>
          <p:txBody>
            <a:bodyPr wrap="square" rtlCol="0">
              <a:spAutoFit/>
            </a:bodyPr>
            <a:lstStyle/>
            <a:p>
              <a:pPr algn="ctr"/>
              <a:r>
                <a:rPr lang="en-GB" sz="4800" dirty="0"/>
                <a:t>5</a:t>
              </a:r>
              <a:endParaRPr lang="en-GB" sz="4800" dirty="0"/>
            </a:p>
          </p:txBody>
        </p:sp>
        <p:sp>
          <p:nvSpPr>
            <p:cNvPr id="61" name="TextBox 60"/>
            <p:cNvSpPr txBox="1"/>
            <p:nvPr/>
          </p:nvSpPr>
          <p:spPr>
            <a:xfrm>
              <a:off x="5448869" y="3111689"/>
              <a:ext cx="573206" cy="830997"/>
            </a:xfrm>
            <a:prstGeom prst="rect">
              <a:avLst/>
            </a:prstGeom>
            <a:noFill/>
          </p:spPr>
          <p:txBody>
            <a:bodyPr wrap="square" rtlCol="0">
              <a:spAutoFit/>
            </a:bodyPr>
            <a:lstStyle/>
            <a:p>
              <a:pPr algn="ctr"/>
              <a:r>
                <a:rPr lang="en-GB" sz="4800" dirty="0" smtClean="0"/>
                <a:t>7</a:t>
              </a:r>
              <a:endParaRPr lang="en-GB" sz="4800" dirty="0"/>
            </a:p>
          </p:txBody>
        </p:sp>
        <p:sp>
          <p:nvSpPr>
            <p:cNvPr id="62" name="TextBox 61"/>
            <p:cNvSpPr txBox="1"/>
            <p:nvPr/>
          </p:nvSpPr>
          <p:spPr>
            <a:xfrm>
              <a:off x="6011839" y="3111690"/>
              <a:ext cx="573206" cy="830997"/>
            </a:xfrm>
            <a:prstGeom prst="rect">
              <a:avLst/>
            </a:prstGeom>
            <a:noFill/>
          </p:spPr>
          <p:txBody>
            <a:bodyPr wrap="square" rtlCol="0">
              <a:spAutoFit/>
            </a:bodyPr>
            <a:lstStyle/>
            <a:p>
              <a:pPr algn="ctr"/>
              <a:r>
                <a:rPr lang="en-GB" sz="4800" dirty="0" smtClean="0"/>
                <a:t>0</a:t>
              </a:r>
              <a:endParaRPr lang="en-GB" sz="4800" dirty="0"/>
            </a:p>
          </p:txBody>
        </p:sp>
        <p:sp>
          <p:nvSpPr>
            <p:cNvPr id="63" name="TextBox 62"/>
            <p:cNvSpPr txBox="1"/>
            <p:nvPr/>
          </p:nvSpPr>
          <p:spPr>
            <a:xfrm>
              <a:off x="4833015" y="3831988"/>
              <a:ext cx="573206" cy="830997"/>
            </a:xfrm>
            <a:prstGeom prst="rect">
              <a:avLst/>
            </a:prstGeom>
            <a:noFill/>
          </p:spPr>
          <p:txBody>
            <a:bodyPr wrap="square" rtlCol="0">
              <a:spAutoFit/>
            </a:bodyPr>
            <a:lstStyle/>
            <a:p>
              <a:pPr algn="ctr"/>
              <a:r>
                <a:rPr lang="en-GB" sz="4800" dirty="0"/>
                <a:t>3</a:t>
              </a:r>
              <a:endParaRPr lang="en-GB" sz="4800" dirty="0"/>
            </a:p>
          </p:txBody>
        </p:sp>
        <p:sp>
          <p:nvSpPr>
            <p:cNvPr id="64" name="TextBox 63"/>
            <p:cNvSpPr txBox="1"/>
            <p:nvPr/>
          </p:nvSpPr>
          <p:spPr>
            <a:xfrm>
              <a:off x="5465929" y="3831988"/>
              <a:ext cx="573206" cy="830997"/>
            </a:xfrm>
            <a:prstGeom prst="rect">
              <a:avLst/>
            </a:prstGeom>
            <a:noFill/>
          </p:spPr>
          <p:txBody>
            <a:bodyPr wrap="square" rtlCol="0">
              <a:spAutoFit/>
            </a:bodyPr>
            <a:lstStyle/>
            <a:p>
              <a:pPr algn="ctr"/>
              <a:r>
                <a:rPr lang="en-GB" sz="4800" dirty="0" smtClean="0"/>
                <a:t>1</a:t>
              </a:r>
              <a:endParaRPr lang="en-GB" sz="4800" dirty="0"/>
            </a:p>
          </p:txBody>
        </p:sp>
        <p:sp>
          <p:nvSpPr>
            <p:cNvPr id="65" name="TextBox 64"/>
            <p:cNvSpPr txBox="1"/>
            <p:nvPr/>
          </p:nvSpPr>
          <p:spPr>
            <a:xfrm>
              <a:off x="6066430" y="3831988"/>
              <a:ext cx="573206" cy="830997"/>
            </a:xfrm>
            <a:prstGeom prst="rect">
              <a:avLst/>
            </a:prstGeom>
            <a:noFill/>
          </p:spPr>
          <p:txBody>
            <a:bodyPr wrap="square" rtlCol="0">
              <a:spAutoFit/>
            </a:bodyPr>
            <a:lstStyle/>
            <a:p>
              <a:pPr algn="ctr"/>
              <a:r>
                <a:rPr lang="en-GB" sz="4800" dirty="0" smtClean="0"/>
                <a:t>9</a:t>
              </a:r>
              <a:endParaRPr lang="en-GB" sz="4800" dirty="0"/>
            </a:p>
          </p:txBody>
        </p:sp>
        <p:cxnSp>
          <p:nvCxnSpPr>
            <p:cNvPr id="66" name="Straight Connector 65"/>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72" name="TextBox 71"/>
            <p:cNvSpPr txBox="1"/>
            <p:nvPr/>
          </p:nvSpPr>
          <p:spPr>
            <a:xfrm>
              <a:off x="4821072" y="2391392"/>
              <a:ext cx="573206" cy="830997"/>
            </a:xfrm>
            <a:prstGeom prst="rect">
              <a:avLst/>
            </a:prstGeom>
            <a:noFill/>
          </p:spPr>
          <p:txBody>
            <a:bodyPr wrap="square" rtlCol="0">
              <a:spAutoFit/>
            </a:bodyPr>
            <a:lstStyle/>
            <a:p>
              <a:pPr algn="ctr"/>
              <a:r>
                <a:rPr lang="en-GB" sz="4800" dirty="0" smtClean="0"/>
                <a:t>H</a:t>
              </a:r>
              <a:endParaRPr lang="en-GB" sz="4800" dirty="0"/>
            </a:p>
          </p:txBody>
        </p:sp>
        <p:sp>
          <p:nvSpPr>
            <p:cNvPr id="73" name="TextBox 72"/>
            <p:cNvSpPr txBox="1"/>
            <p:nvPr/>
          </p:nvSpPr>
          <p:spPr>
            <a:xfrm>
              <a:off x="5438633" y="2391391"/>
              <a:ext cx="573206" cy="830997"/>
            </a:xfrm>
            <a:prstGeom prst="rect">
              <a:avLst/>
            </a:prstGeom>
            <a:noFill/>
          </p:spPr>
          <p:txBody>
            <a:bodyPr wrap="square" rtlCol="0">
              <a:spAutoFit/>
            </a:bodyPr>
            <a:lstStyle/>
            <a:p>
              <a:pPr algn="ctr"/>
              <a:r>
                <a:rPr lang="en-GB" sz="4800" dirty="0" smtClean="0"/>
                <a:t>T</a:t>
              </a:r>
              <a:endParaRPr lang="en-GB" sz="4800" dirty="0"/>
            </a:p>
          </p:txBody>
        </p:sp>
        <p:sp>
          <p:nvSpPr>
            <p:cNvPr id="74" name="TextBox 73"/>
            <p:cNvSpPr txBox="1"/>
            <p:nvPr/>
          </p:nvSpPr>
          <p:spPr>
            <a:xfrm>
              <a:off x="6055343" y="2404760"/>
              <a:ext cx="573206" cy="830997"/>
            </a:xfrm>
            <a:prstGeom prst="rect">
              <a:avLst/>
            </a:prstGeom>
            <a:noFill/>
          </p:spPr>
          <p:txBody>
            <a:bodyPr wrap="square" rtlCol="0">
              <a:spAutoFit/>
            </a:bodyPr>
            <a:lstStyle/>
            <a:p>
              <a:pPr algn="ctr"/>
              <a:r>
                <a:rPr lang="en-GB" sz="4800" dirty="0" smtClean="0"/>
                <a:t>O</a:t>
              </a:r>
              <a:endParaRPr lang="en-GB" sz="4800" dirty="0"/>
            </a:p>
          </p:txBody>
        </p:sp>
      </p:grpSp>
    </p:spTree>
    <p:extLst>
      <p:ext uri="{BB962C8B-B14F-4D97-AF65-F5344CB8AC3E}">
        <p14:creationId xmlns:p14="http://schemas.microsoft.com/office/powerpoint/2010/main" val="4933618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2" name="Title 1"/>
          <p:cNvSpPr>
            <a:spLocks noGrp="1"/>
          </p:cNvSpPr>
          <p:nvPr>
            <p:ph type="ctrTitle"/>
          </p:nvPr>
        </p:nvSpPr>
        <p:spPr>
          <a:xfrm>
            <a:off x="50326" y="17353"/>
            <a:ext cx="12023678" cy="1146412"/>
          </a:xfrm>
          <a:solidFill>
            <a:schemeClr val="bg1"/>
          </a:solidFill>
        </p:spPr>
        <p:txBody>
          <a:bodyPr anchor="ctr" anchorCtr="0">
            <a:normAutofit/>
          </a:bodyPr>
          <a:lstStyle/>
          <a:p>
            <a:r>
              <a:rPr lang="en-GB" sz="3600" u="sng" dirty="0" smtClean="0"/>
              <a:t>TLHT </a:t>
            </a:r>
            <a:r>
              <a:rPr lang="en-GB" sz="3600" u="sng" dirty="0" smtClean="0"/>
              <a:t>add</a:t>
            </a:r>
            <a:r>
              <a:rPr lang="en-GB" sz="3600" u="sng" dirty="0" smtClean="0"/>
              <a:t> 3 digit numbers using the formal written method</a:t>
            </a:r>
            <a:endParaRPr lang="en-GB" sz="3600" u="sng" dirty="0"/>
          </a:p>
        </p:txBody>
      </p:sp>
      <p:sp>
        <p:nvSpPr>
          <p:cNvPr id="4" name="TextBox 3"/>
          <p:cNvSpPr txBox="1"/>
          <p:nvPr/>
        </p:nvSpPr>
        <p:spPr>
          <a:xfrm>
            <a:off x="559558" y="1138117"/>
            <a:ext cx="10904562" cy="954107"/>
          </a:xfrm>
          <a:prstGeom prst="rect">
            <a:avLst/>
          </a:prstGeom>
          <a:noFill/>
        </p:spPr>
        <p:txBody>
          <a:bodyPr wrap="square" rtlCol="0">
            <a:spAutoFit/>
          </a:bodyPr>
          <a:lstStyle/>
          <a:p>
            <a:pPr algn="ctr"/>
            <a:r>
              <a:rPr lang="en-GB" sz="2800" dirty="0" smtClean="0"/>
              <a:t>Solve these three addition calculations. Make sure you start in the lowest place value column. </a:t>
            </a:r>
            <a:r>
              <a:rPr lang="en-GB" sz="2800" dirty="0" smtClean="0">
                <a:solidFill>
                  <a:srgbClr val="FF0000"/>
                </a:solidFill>
              </a:rPr>
              <a:t>ANSWERS</a:t>
            </a:r>
            <a:endParaRPr lang="en-GB" sz="2800" dirty="0">
              <a:solidFill>
                <a:srgbClr val="FF0000"/>
              </a:solidFill>
            </a:endParaRPr>
          </a:p>
        </p:txBody>
      </p:sp>
      <p:grpSp>
        <p:nvGrpSpPr>
          <p:cNvPr id="2" name="Group 1"/>
          <p:cNvGrpSpPr/>
          <p:nvPr/>
        </p:nvGrpSpPr>
        <p:grpSpPr>
          <a:xfrm>
            <a:off x="573207" y="2788260"/>
            <a:ext cx="2893326" cy="3029045"/>
            <a:chOff x="3862316" y="2391391"/>
            <a:chExt cx="2893326" cy="3029045"/>
          </a:xfrm>
        </p:grpSpPr>
        <p:sp>
          <p:nvSpPr>
            <p:cNvPr id="6" name="TextBox 5"/>
            <p:cNvSpPr txBox="1"/>
            <p:nvPr/>
          </p:nvSpPr>
          <p:spPr>
            <a:xfrm>
              <a:off x="4831308" y="3111690"/>
              <a:ext cx="573206" cy="830997"/>
            </a:xfrm>
            <a:prstGeom prst="rect">
              <a:avLst/>
            </a:prstGeom>
            <a:noFill/>
          </p:spPr>
          <p:txBody>
            <a:bodyPr wrap="square" rtlCol="0">
              <a:spAutoFit/>
            </a:bodyPr>
            <a:lstStyle/>
            <a:p>
              <a:pPr algn="ctr"/>
              <a:r>
                <a:rPr lang="en-GB" sz="4800" dirty="0"/>
                <a:t>3</a:t>
              </a:r>
              <a:endParaRPr lang="en-GB" sz="4800" dirty="0"/>
            </a:p>
          </p:txBody>
        </p:sp>
        <p:sp>
          <p:nvSpPr>
            <p:cNvPr id="9" name="TextBox 8"/>
            <p:cNvSpPr txBox="1"/>
            <p:nvPr/>
          </p:nvSpPr>
          <p:spPr>
            <a:xfrm>
              <a:off x="5448879" y="3126851"/>
              <a:ext cx="573206" cy="830997"/>
            </a:xfrm>
            <a:prstGeom prst="rect">
              <a:avLst/>
            </a:prstGeom>
            <a:noFill/>
          </p:spPr>
          <p:txBody>
            <a:bodyPr wrap="square" rtlCol="0">
              <a:spAutoFit/>
            </a:bodyPr>
            <a:lstStyle/>
            <a:p>
              <a:pPr algn="ctr"/>
              <a:r>
                <a:rPr lang="en-GB" sz="4800" dirty="0" smtClean="0"/>
                <a:t>2</a:t>
              </a:r>
              <a:endParaRPr lang="en-GB" sz="4800" dirty="0"/>
            </a:p>
          </p:txBody>
        </p:sp>
        <p:sp>
          <p:nvSpPr>
            <p:cNvPr id="10" name="TextBox 9"/>
            <p:cNvSpPr txBox="1"/>
            <p:nvPr/>
          </p:nvSpPr>
          <p:spPr>
            <a:xfrm>
              <a:off x="6066006" y="3126852"/>
              <a:ext cx="573206" cy="830997"/>
            </a:xfrm>
            <a:prstGeom prst="rect">
              <a:avLst/>
            </a:prstGeom>
            <a:noFill/>
          </p:spPr>
          <p:txBody>
            <a:bodyPr wrap="square" rtlCol="0">
              <a:spAutoFit/>
            </a:bodyPr>
            <a:lstStyle/>
            <a:p>
              <a:pPr algn="ctr"/>
              <a:r>
                <a:rPr lang="en-GB" sz="4800" dirty="0" smtClean="0"/>
                <a:t>2</a:t>
              </a:r>
              <a:endParaRPr lang="en-GB" sz="4800" dirty="0"/>
            </a:p>
          </p:txBody>
        </p:sp>
        <p:sp>
          <p:nvSpPr>
            <p:cNvPr id="11" name="TextBox 10"/>
            <p:cNvSpPr txBox="1"/>
            <p:nvPr/>
          </p:nvSpPr>
          <p:spPr>
            <a:xfrm>
              <a:off x="4833015" y="3831988"/>
              <a:ext cx="573206" cy="830997"/>
            </a:xfrm>
            <a:prstGeom prst="rect">
              <a:avLst/>
            </a:prstGeom>
            <a:noFill/>
          </p:spPr>
          <p:txBody>
            <a:bodyPr wrap="square" rtlCol="0">
              <a:spAutoFit/>
            </a:bodyPr>
            <a:lstStyle/>
            <a:p>
              <a:pPr algn="ctr"/>
              <a:r>
                <a:rPr lang="en-GB" sz="4800" dirty="0"/>
                <a:t>1</a:t>
              </a:r>
              <a:endParaRPr lang="en-GB" sz="4800" dirty="0"/>
            </a:p>
          </p:txBody>
        </p:sp>
        <p:sp>
          <p:nvSpPr>
            <p:cNvPr id="12" name="TextBox 11"/>
            <p:cNvSpPr txBox="1"/>
            <p:nvPr/>
          </p:nvSpPr>
          <p:spPr>
            <a:xfrm>
              <a:off x="5465929" y="3831988"/>
              <a:ext cx="573206" cy="830997"/>
            </a:xfrm>
            <a:prstGeom prst="rect">
              <a:avLst/>
            </a:prstGeom>
            <a:noFill/>
          </p:spPr>
          <p:txBody>
            <a:bodyPr wrap="square" rtlCol="0">
              <a:spAutoFit/>
            </a:bodyPr>
            <a:lstStyle/>
            <a:p>
              <a:pPr algn="ctr"/>
              <a:r>
                <a:rPr lang="en-GB" sz="4800" dirty="0" smtClean="0"/>
                <a:t>4</a:t>
              </a:r>
              <a:endParaRPr lang="en-GB" sz="4800" dirty="0"/>
            </a:p>
          </p:txBody>
        </p:sp>
        <p:sp>
          <p:nvSpPr>
            <p:cNvPr id="13" name="TextBox 12"/>
            <p:cNvSpPr txBox="1"/>
            <p:nvPr/>
          </p:nvSpPr>
          <p:spPr>
            <a:xfrm>
              <a:off x="6066430" y="3831988"/>
              <a:ext cx="573206" cy="830997"/>
            </a:xfrm>
            <a:prstGeom prst="rect">
              <a:avLst/>
            </a:prstGeom>
            <a:noFill/>
          </p:spPr>
          <p:txBody>
            <a:bodyPr wrap="square" rtlCol="0">
              <a:spAutoFit/>
            </a:bodyPr>
            <a:lstStyle/>
            <a:p>
              <a:pPr algn="ctr"/>
              <a:r>
                <a:rPr lang="en-GB" sz="4800" dirty="0" smtClean="0"/>
                <a:t>2</a:t>
              </a:r>
              <a:endParaRPr lang="en-GB" sz="4800" dirty="0"/>
            </a:p>
          </p:txBody>
        </p:sp>
        <p:cxnSp>
          <p:nvCxnSpPr>
            <p:cNvPr id="8" name="Straight Connector 7"/>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18" name="TextBox 17"/>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19" name="TextBox 18"/>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37" name="TextBox 36"/>
            <p:cNvSpPr txBox="1"/>
            <p:nvPr/>
          </p:nvSpPr>
          <p:spPr>
            <a:xfrm>
              <a:off x="4821072" y="2391392"/>
              <a:ext cx="573206" cy="830997"/>
            </a:xfrm>
            <a:prstGeom prst="rect">
              <a:avLst/>
            </a:prstGeom>
            <a:noFill/>
          </p:spPr>
          <p:txBody>
            <a:bodyPr wrap="square" rtlCol="0">
              <a:spAutoFit/>
            </a:bodyPr>
            <a:lstStyle/>
            <a:p>
              <a:pPr algn="ctr"/>
              <a:r>
                <a:rPr lang="en-GB" sz="4800" dirty="0" smtClean="0"/>
                <a:t>H</a:t>
              </a:r>
              <a:endParaRPr lang="en-GB" sz="4800" dirty="0"/>
            </a:p>
          </p:txBody>
        </p:sp>
        <p:sp>
          <p:nvSpPr>
            <p:cNvPr id="39" name="TextBox 38"/>
            <p:cNvSpPr txBox="1"/>
            <p:nvPr/>
          </p:nvSpPr>
          <p:spPr>
            <a:xfrm>
              <a:off x="5438633" y="2391391"/>
              <a:ext cx="573206" cy="830997"/>
            </a:xfrm>
            <a:prstGeom prst="rect">
              <a:avLst/>
            </a:prstGeom>
            <a:noFill/>
          </p:spPr>
          <p:txBody>
            <a:bodyPr wrap="square" rtlCol="0">
              <a:spAutoFit/>
            </a:bodyPr>
            <a:lstStyle/>
            <a:p>
              <a:pPr algn="ctr"/>
              <a:r>
                <a:rPr lang="en-GB" sz="4800" dirty="0" smtClean="0"/>
                <a:t>T</a:t>
              </a:r>
              <a:endParaRPr lang="en-GB" sz="4800" dirty="0"/>
            </a:p>
          </p:txBody>
        </p:sp>
        <p:sp>
          <p:nvSpPr>
            <p:cNvPr id="40" name="TextBox 39"/>
            <p:cNvSpPr txBox="1"/>
            <p:nvPr/>
          </p:nvSpPr>
          <p:spPr>
            <a:xfrm>
              <a:off x="6055343" y="2404760"/>
              <a:ext cx="573206" cy="830997"/>
            </a:xfrm>
            <a:prstGeom prst="rect">
              <a:avLst/>
            </a:prstGeom>
            <a:noFill/>
          </p:spPr>
          <p:txBody>
            <a:bodyPr wrap="square" rtlCol="0">
              <a:spAutoFit/>
            </a:bodyPr>
            <a:lstStyle/>
            <a:p>
              <a:pPr algn="ctr"/>
              <a:r>
                <a:rPr lang="en-GB" sz="4800" dirty="0" smtClean="0"/>
                <a:t>O</a:t>
              </a:r>
              <a:endParaRPr lang="en-GB" sz="4800" dirty="0"/>
            </a:p>
          </p:txBody>
        </p:sp>
      </p:grpSp>
      <p:grpSp>
        <p:nvGrpSpPr>
          <p:cNvPr id="34" name="Group 33"/>
          <p:cNvGrpSpPr/>
          <p:nvPr/>
        </p:nvGrpSpPr>
        <p:grpSpPr>
          <a:xfrm>
            <a:off x="4478176" y="2760632"/>
            <a:ext cx="2893326" cy="3029045"/>
            <a:chOff x="3862316" y="2391391"/>
            <a:chExt cx="2893326" cy="3029045"/>
          </a:xfrm>
        </p:grpSpPr>
        <p:sp>
          <p:nvSpPr>
            <p:cNvPr id="38" name="TextBox 37"/>
            <p:cNvSpPr txBox="1"/>
            <p:nvPr/>
          </p:nvSpPr>
          <p:spPr>
            <a:xfrm>
              <a:off x="4831308" y="3111690"/>
              <a:ext cx="573206" cy="830997"/>
            </a:xfrm>
            <a:prstGeom prst="rect">
              <a:avLst/>
            </a:prstGeom>
            <a:noFill/>
          </p:spPr>
          <p:txBody>
            <a:bodyPr wrap="square" rtlCol="0">
              <a:spAutoFit/>
            </a:bodyPr>
            <a:lstStyle/>
            <a:p>
              <a:pPr algn="ctr"/>
              <a:r>
                <a:rPr lang="en-GB" sz="4800" dirty="0"/>
                <a:t>7</a:t>
              </a:r>
              <a:endParaRPr lang="en-GB" sz="4800" dirty="0"/>
            </a:p>
          </p:txBody>
        </p:sp>
        <p:sp>
          <p:nvSpPr>
            <p:cNvPr id="41" name="TextBox 40"/>
            <p:cNvSpPr txBox="1"/>
            <p:nvPr/>
          </p:nvSpPr>
          <p:spPr>
            <a:xfrm>
              <a:off x="5448869" y="3111689"/>
              <a:ext cx="573206" cy="830997"/>
            </a:xfrm>
            <a:prstGeom prst="rect">
              <a:avLst/>
            </a:prstGeom>
            <a:noFill/>
          </p:spPr>
          <p:txBody>
            <a:bodyPr wrap="square" rtlCol="0">
              <a:spAutoFit/>
            </a:bodyPr>
            <a:lstStyle/>
            <a:p>
              <a:pPr algn="ctr"/>
              <a:r>
                <a:rPr lang="en-GB" sz="4800" dirty="0" smtClean="0"/>
                <a:t>0</a:t>
              </a:r>
              <a:endParaRPr lang="en-GB" sz="4800" dirty="0"/>
            </a:p>
          </p:txBody>
        </p:sp>
        <p:sp>
          <p:nvSpPr>
            <p:cNvPr id="42" name="TextBox 41"/>
            <p:cNvSpPr txBox="1"/>
            <p:nvPr/>
          </p:nvSpPr>
          <p:spPr>
            <a:xfrm>
              <a:off x="6080081" y="3127252"/>
              <a:ext cx="573206" cy="830997"/>
            </a:xfrm>
            <a:prstGeom prst="rect">
              <a:avLst/>
            </a:prstGeom>
            <a:noFill/>
          </p:spPr>
          <p:txBody>
            <a:bodyPr wrap="square" rtlCol="0">
              <a:spAutoFit/>
            </a:bodyPr>
            <a:lstStyle/>
            <a:p>
              <a:pPr algn="ctr"/>
              <a:r>
                <a:rPr lang="en-GB" sz="4800" dirty="0" smtClean="0"/>
                <a:t>3</a:t>
              </a:r>
              <a:endParaRPr lang="en-GB" sz="4800" dirty="0"/>
            </a:p>
          </p:txBody>
        </p:sp>
        <p:sp>
          <p:nvSpPr>
            <p:cNvPr id="44" name="TextBox 43"/>
            <p:cNvSpPr txBox="1"/>
            <p:nvPr/>
          </p:nvSpPr>
          <p:spPr>
            <a:xfrm>
              <a:off x="4833015" y="3831988"/>
              <a:ext cx="573206" cy="830997"/>
            </a:xfrm>
            <a:prstGeom prst="rect">
              <a:avLst/>
            </a:prstGeom>
            <a:noFill/>
          </p:spPr>
          <p:txBody>
            <a:bodyPr wrap="square" rtlCol="0">
              <a:spAutoFit/>
            </a:bodyPr>
            <a:lstStyle/>
            <a:p>
              <a:pPr algn="ctr"/>
              <a:r>
                <a:rPr lang="en-GB" sz="4800" dirty="0" smtClean="0"/>
                <a:t>2</a:t>
              </a:r>
              <a:endParaRPr lang="en-GB" sz="4800" dirty="0"/>
            </a:p>
          </p:txBody>
        </p:sp>
        <p:sp>
          <p:nvSpPr>
            <p:cNvPr id="45" name="TextBox 44"/>
            <p:cNvSpPr txBox="1"/>
            <p:nvPr/>
          </p:nvSpPr>
          <p:spPr>
            <a:xfrm>
              <a:off x="5465929" y="3831988"/>
              <a:ext cx="573206" cy="830997"/>
            </a:xfrm>
            <a:prstGeom prst="rect">
              <a:avLst/>
            </a:prstGeom>
            <a:noFill/>
          </p:spPr>
          <p:txBody>
            <a:bodyPr wrap="square" rtlCol="0">
              <a:spAutoFit/>
            </a:bodyPr>
            <a:lstStyle/>
            <a:p>
              <a:pPr algn="ctr"/>
              <a:r>
                <a:rPr lang="en-GB" sz="4800" dirty="0" smtClean="0"/>
                <a:t>6</a:t>
              </a:r>
              <a:endParaRPr lang="en-GB" sz="4800" dirty="0"/>
            </a:p>
          </p:txBody>
        </p:sp>
        <p:sp>
          <p:nvSpPr>
            <p:cNvPr id="46" name="TextBox 45"/>
            <p:cNvSpPr txBox="1"/>
            <p:nvPr/>
          </p:nvSpPr>
          <p:spPr>
            <a:xfrm>
              <a:off x="6066430" y="3831988"/>
              <a:ext cx="573206" cy="830997"/>
            </a:xfrm>
            <a:prstGeom prst="rect">
              <a:avLst/>
            </a:prstGeom>
            <a:noFill/>
          </p:spPr>
          <p:txBody>
            <a:bodyPr wrap="square" rtlCol="0">
              <a:spAutoFit/>
            </a:bodyPr>
            <a:lstStyle/>
            <a:p>
              <a:pPr algn="ctr"/>
              <a:r>
                <a:rPr lang="en-GB" sz="4800" dirty="0" smtClean="0"/>
                <a:t>2</a:t>
              </a:r>
              <a:endParaRPr lang="en-GB" sz="4800" dirty="0"/>
            </a:p>
          </p:txBody>
        </p:sp>
        <p:cxnSp>
          <p:nvCxnSpPr>
            <p:cNvPr id="47" name="Straight Connector 46"/>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52" name="TextBox 51"/>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55" name="TextBox 54"/>
            <p:cNvSpPr txBox="1"/>
            <p:nvPr/>
          </p:nvSpPr>
          <p:spPr>
            <a:xfrm>
              <a:off x="4821072" y="2391392"/>
              <a:ext cx="573206" cy="830997"/>
            </a:xfrm>
            <a:prstGeom prst="rect">
              <a:avLst/>
            </a:prstGeom>
            <a:noFill/>
          </p:spPr>
          <p:txBody>
            <a:bodyPr wrap="square" rtlCol="0">
              <a:spAutoFit/>
            </a:bodyPr>
            <a:lstStyle/>
            <a:p>
              <a:pPr algn="ctr"/>
              <a:r>
                <a:rPr lang="en-GB" sz="4800" dirty="0" smtClean="0"/>
                <a:t>H</a:t>
              </a:r>
              <a:endParaRPr lang="en-GB" sz="4800" dirty="0"/>
            </a:p>
          </p:txBody>
        </p:sp>
        <p:sp>
          <p:nvSpPr>
            <p:cNvPr id="56" name="TextBox 55"/>
            <p:cNvSpPr txBox="1"/>
            <p:nvPr/>
          </p:nvSpPr>
          <p:spPr>
            <a:xfrm>
              <a:off x="5438633" y="2391391"/>
              <a:ext cx="573206" cy="830997"/>
            </a:xfrm>
            <a:prstGeom prst="rect">
              <a:avLst/>
            </a:prstGeom>
            <a:noFill/>
          </p:spPr>
          <p:txBody>
            <a:bodyPr wrap="square" rtlCol="0">
              <a:spAutoFit/>
            </a:bodyPr>
            <a:lstStyle/>
            <a:p>
              <a:pPr algn="ctr"/>
              <a:r>
                <a:rPr lang="en-GB" sz="4800" dirty="0" smtClean="0"/>
                <a:t>T</a:t>
              </a:r>
              <a:endParaRPr lang="en-GB" sz="4800" dirty="0"/>
            </a:p>
          </p:txBody>
        </p:sp>
        <p:sp>
          <p:nvSpPr>
            <p:cNvPr id="57" name="TextBox 56"/>
            <p:cNvSpPr txBox="1"/>
            <p:nvPr/>
          </p:nvSpPr>
          <p:spPr>
            <a:xfrm>
              <a:off x="6055343" y="2404760"/>
              <a:ext cx="573206" cy="830997"/>
            </a:xfrm>
            <a:prstGeom prst="rect">
              <a:avLst/>
            </a:prstGeom>
            <a:noFill/>
          </p:spPr>
          <p:txBody>
            <a:bodyPr wrap="square" rtlCol="0">
              <a:spAutoFit/>
            </a:bodyPr>
            <a:lstStyle/>
            <a:p>
              <a:pPr algn="ctr"/>
              <a:r>
                <a:rPr lang="en-GB" sz="4800" dirty="0" smtClean="0"/>
                <a:t>O</a:t>
              </a:r>
              <a:endParaRPr lang="en-GB" sz="4800" dirty="0"/>
            </a:p>
          </p:txBody>
        </p:sp>
      </p:grpSp>
      <p:grpSp>
        <p:nvGrpSpPr>
          <p:cNvPr id="59" name="Group 58"/>
          <p:cNvGrpSpPr/>
          <p:nvPr/>
        </p:nvGrpSpPr>
        <p:grpSpPr>
          <a:xfrm>
            <a:off x="8217673" y="2762098"/>
            <a:ext cx="2893326" cy="2983552"/>
            <a:chOff x="3862316" y="2391391"/>
            <a:chExt cx="2893326" cy="2983552"/>
          </a:xfrm>
        </p:grpSpPr>
        <p:sp>
          <p:nvSpPr>
            <p:cNvPr id="60" name="TextBox 59"/>
            <p:cNvSpPr txBox="1"/>
            <p:nvPr/>
          </p:nvSpPr>
          <p:spPr>
            <a:xfrm>
              <a:off x="4831308" y="3111690"/>
              <a:ext cx="573206" cy="830997"/>
            </a:xfrm>
            <a:prstGeom prst="rect">
              <a:avLst/>
            </a:prstGeom>
            <a:noFill/>
          </p:spPr>
          <p:txBody>
            <a:bodyPr wrap="square" rtlCol="0">
              <a:spAutoFit/>
            </a:bodyPr>
            <a:lstStyle/>
            <a:p>
              <a:pPr algn="ctr"/>
              <a:r>
                <a:rPr lang="en-GB" sz="4800" dirty="0"/>
                <a:t>5</a:t>
              </a:r>
              <a:endParaRPr lang="en-GB" sz="4800" dirty="0"/>
            </a:p>
          </p:txBody>
        </p:sp>
        <p:sp>
          <p:nvSpPr>
            <p:cNvPr id="61" name="TextBox 60"/>
            <p:cNvSpPr txBox="1"/>
            <p:nvPr/>
          </p:nvSpPr>
          <p:spPr>
            <a:xfrm>
              <a:off x="5448869" y="3111689"/>
              <a:ext cx="573206" cy="830997"/>
            </a:xfrm>
            <a:prstGeom prst="rect">
              <a:avLst/>
            </a:prstGeom>
            <a:noFill/>
          </p:spPr>
          <p:txBody>
            <a:bodyPr wrap="square" rtlCol="0">
              <a:spAutoFit/>
            </a:bodyPr>
            <a:lstStyle/>
            <a:p>
              <a:pPr algn="ctr"/>
              <a:r>
                <a:rPr lang="en-GB" sz="4800" dirty="0" smtClean="0"/>
                <a:t>7</a:t>
              </a:r>
              <a:endParaRPr lang="en-GB" sz="4800" dirty="0"/>
            </a:p>
          </p:txBody>
        </p:sp>
        <p:sp>
          <p:nvSpPr>
            <p:cNvPr id="62" name="TextBox 61"/>
            <p:cNvSpPr txBox="1"/>
            <p:nvPr/>
          </p:nvSpPr>
          <p:spPr>
            <a:xfrm>
              <a:off x="6011839" y="3111690"/>
              <a:ext cx="573206" cy="830997"/>
            </a:xfrm>
            <a:prstGeom prst="rect">
              <a:avLst/>
            </a:prstGeom>
            <a:noFill/>
          </p:spPr>
          <p:txBody>
            <a:bodyPr wrap="square" rtlCol="0">
              <a:spAutoFit/>
            </a:bodyPr>
            <a:lstStyle/>
            <a:p>
              <a:pPr algn="ctr"/>
              <a:r>
                <a:rPr lang="en-GB" sz="4800" dirty="0" smtClean="0"/>
                <a:t>0</a:t>
              </a:r>
              <a:endParaRPr lang="en-GB" sz="4800" dirty="0"/>
            </a:p>
          </p:txBody>
        </p:sp>
        <p:sp>
          <p:nvSpPr>
            <p:cNvPr id="63" name="TextBox 62"/>
            <p:cNvSpPr txBox="1"/>
            <p:nvPr/>
          </p:nvSpPr>
          <p:spPr>
            <a:xfrm>
              <a:off x="4833015" y="3831988"/>
              <a:ext cx="573206" cy="830997"/>
            </a:xfrm>
            <a:prstGeom prst="rect">
              <a:avLst/>
            </a:prstGeom>
            <a:noFill/>
          </p:spPr>
          <p:txBody>
            <a:bodyPr wrap="square" rtlCol="0">
              <a:spAutoFit/>
            </a:bodyPr>
            <a:lstStyle/>
            <a:p>
              <a:pPr algn="ctr"/>
              <a:r>
                <a:rPr lang="en-GB" sz="4800" dirty="0"/>
                <a:t>3</a:t>
              </a:r>
              <a:endParaRPr lang="en-GB" sz="4800" dirty="0"/>
            </a:p>
          </p:txBody>
        </p:sp>
        <p:sp>
          <p:nvSpPr>
            <p:cNvPr id="64" name="TextBox 63"/>
            <p:cNvSpPr txBox="1"/>
            <p:nvPr/>
          </p:nvSpPr>
          <p:spPr>
            <a:xfrm>
              <a:off x="5465929" y="3831988"/>
              <a:ext cx="573206" cy="830997"/>
            </a:xfrm>
            <a:prstGeom prst="rect">
              <a:avLst/>
            </a:prstGeom>
            <a:noFill/>
          </p:spPr>
          <p:txBody>
            <a:bodyPr wrap="square" rtlCol="0">
              <a:spAutoFit/>
            </a:bodyPr>
            <a:lstStyle/>
            <a:p>
              <a:pPr algn="ctr"/>
              <a:r>
                <a:rPr lang="en-GB" sz="4800" dirty="0" smtClean="0"/>
                <a:t>1</a:t>
              </a:r>
              <a:endParaRPr lang="en-GB" sz="4800" dirty="0"/>
            </a:p>
          </p:txBody>
        </p:sp>
        <p:sp>
          <p:nvSpPr>
            <p:cNvPr id="65" name="TextBox 64"/>
            <p:cNvSpPr txBox="1"/>
            <p:nvPr/>
          </p:nvSpPr>
          <p:spPr>
            <a:xfrm>
              <a:off x="6066430" y="3831988"/>
              <a:ext cx="573206" cy="830997"/>
            </a:xfrm>
            <a:prstGeom prst="rect">
              <a:avLst/>
            </a:prstGeom>
            <a:noFill/>
          </p:spPr>
          <p:txBody>
            <a:bodyPr wrap="square" rtlCol="0">
              <a:spAutoFit/>
            </a:bodyPr>
            <a:lstStyle/>
            <a:p>
              <a:pPr algn="ctr"/>
              <a:r>
                <a:rPr lang="en-GB" sz="4800" dirty="0" smtClean="0"/>
                <a:t>9</a:t>
              </a:r>
              <a:endParaRPr lang="en-GB" sz="4800" dirty="0"/>
            </a:p>
          </p:txBody>
        </p:sp>
        <p:cxnSp>
          <p:nvCxnSpPr>
            <p:cNvPr id="66" name="Straight Connector 65"/>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72" name="TextBox 71"/>
            <p:cNvSpPr txBox="1"/>
            <p:nvPr/>
          </p:nvSpPr>
          <p:spPr>
            <a:xfrm>
              <a:off x="4821072" y="2391392"/>
              <a:ext cx="573206" cy="830997"/>
            </a:xfrm>
            <a:prstGeom prst="rect">
              <a:avLst/>
            </a:prstGeom>
            <a:noFill/>
          </p:spPr>
          <p:txBody>
            <a:bodyPr wrap="square" rtlCol="0">
              <a:spAutoFit/>
            </a:bodyPr>
            <a:lstStyle/>
            <a:p>
              <a:pPr algn="ctr"/>
              <a:r>
                <a:rPr lang="en-GB" sz="4800" dirty="0" smtClean="0"/>
                <a:t>H</a:t>
              </a:r>
              <a:endParaRPr lang="en-GB" sz="4800" dirty="0"/>
            </a:p>
          </p:txBody>
        </p:sp>
        <p:sp>
          <p:nvSpPr>
            <p:cNvPr id="73" name="TextBox 72"/>
            <p:cNvSpPr txBox="1"/>
            <p:nvPr/>
          </p:nvSpPr>
          <p:spPr>
            <a:xfrm>
              <a:off x="5438633" y="2391391"/>
              <a:ext cx="573206" cy="830997"/>
            </a:xfrm>
            <a:prstGeom prst="rect">
              <a:avLst/>
            </a:prstGeom>
            <a:noFill/>
          </p:spPr>
          <p:txBody>
            <a:bodyPr wrap="square" rtlCol="0">
              <a:spAutoFit/>
            </a:bodyPr>
            <a:lstStyle/>
            <a:p>
              <a:pPr algn="ctr"/>
              <a:r>
                <a:rPr lang="en-GB" sz="4800" dirty="0" smtClean="0"/>
                <a:t>T</a:t>
              </a:r>
              <a:endParaRPr lang="en-GB" sz="4800" dirty="0"/>
            </a:p>
          </p:txBody>
        </p:sp>
        <p:sp>
          <p:nvSpPr>
            <p:cNvPr id="74" name="TextBox 73"/>
            <p:cNvSpPr txBox="1"/>
            <p:nvPr/>
          </p:nvSpPr>
          <p:spPr>
            <a:xfrm>
              <a:off x="6055343" y="2404760"/>
              <a:ext cx="573206" cy="830997"/>
            </a:xfrm>
            <a:prstGeom prst="rect">
              <a:avLst/>
            </a:prstGeom>
            <a:noFill/>
          </p:spPr>
          <p:txBody>
            <a:bodyPr wrap="square" rtlCol="0">
              <a:spAutoFit/>
            </a:bodyPr>
            <a:lstStyle/>
            <a:p>
              <a:pPr algn="ctr"/>
              <a:r>
                <a:rPr lang="en-GB" sz="4800" dirty="0" smtClean="0"/>
                <a:t>O</a:t>
              </a:r>
              <a:endParaRPr lang="en-GB" sz="4800" dirty="0"/>
            </a:p>
          </p:txBody>
        </p:sp>
      </p:grpSp>
      <p:sp>
        <p:nvSpPr>
          <p:cNvPr id="48" name="TextBox 47"/>
          <p:cNvSpPr txBox="1"/>
          <p:nvPr/>
        </p:nvSpPr>
        <p:spPr>
          <a:xfrm>
            <a:off x="2765807" y="5032226"/>
            <a:ext cx="573206" cy="830997"/>
          </a:xfrm>
          <a:prstGeom prst="rect">
            <a:avLst/>
          </a:prstGeom>
          <a:noFill/>
        </p:spPr>
        <p:txBody>
          <a:bodyPr wrap="square" rtlCol="0">
            <a:spAutoFit/>
          </a:bodyPr>
          <a:lstStyle/>
          <a:p>
            <a:pPr algn="ctr"/>
            <a:r>
              <a:rPr lang="en-GB" sz="4800" dirty="0">
                <a:solidFill>
                  <a:srgbClr val="FF0000"/>
                </a:solidFill>
              </a:rPr>
              <a:t>4</a:t>
            </a:r>
            <a:endParaRPr lang="en-GB" sz="4800" dirty="0">
              <a:solidFill>
                <a:srgbClr val="FF0000"/>
              </a:solidFill>
            </a:endParaRPr>
          </a:p>
        </p:txBody>
      </p:sp>
      <p:sp>
        <p:nvSpPr>
          <p:cNvPr id="50" name="TextBox 49"/>
          <p:cNvSpPr txBox="1"/>
          <p:nvPr/>
        </p:nvSpPr>
        <p:spPr>
          <a:xfrm>
            <a:off x="2153790" y="5032226"/>
            <a:ext cx="573206" cy="830997"/>
          </a:xfrm>
          <a:prstGeom prst="rect">
            <a:avLst/>
          </a:prstGeom>
          <a:noFill/>
        </p:spPr>
        <p:txBody>
          <a:bodyPr wrap="square" rtlCol="0">
            <a:spAutoFit/>
          </a:bodyPr>
          <a:lstStyle/>
          <a:p>
            <a:pPr algn="ctr"/>
            <a:r>
              <a:rPr lang="en-GB" sz="4800" dirty="0" smtClean="0">
                <a:solidFill>
                  <a:srgbClr val="FF0000"/>
                </a:solidFill>
              </a:rPr>
              <a:t>6</a:t>
            </a:r>
            <a:endParaRPr lang="en-GB" sz="4800" dirty="0">
              <a:solidFill>
                <a:srgbClr val="FF0000"/>
              </a:solidFill>
            </a:endParaRPr>
          </a:p>
        </p:txBody>
      </p:sp>
      <p:sp>
        <p:nvSpPr>
          <p:cNvPr id="53" name="TextBox 52"/>
          <p:cNvSpPr txBox="1"/>
          <p:nvPr/>
        </p:nvSpPr>
        <p:spPr>
          <a:xfrm>
            <a:off x="1537522" y="5028334"/>
            <a:ext cx="573206" cy="830997"/>
          </a:xfrm>
          <a:prstGeom prst="rect">
            <a:avLst/>
          </a:prstGeom>
          <a:noFill/>
        </p:spPr>
        <p:txBody>
          <a:bodyPr wrap="square" rtlCol="0">
            <a:spAutoFit/>
          </a:bodyPr>
          <a:lstStyle/>
          <a:p>
            <a:pPr algn="ctr"/>
            <a:r>
              <a:rPr lang="en-GB" sz="4800" dirty="0">
                <a:solidFill>
                  <a:srgbClr val="FF0000"/>
                </a:solidFill>
              </a:rPr>
              <a:t>4</a:t>
            </a:r>
            <a:endParaRPr lang="en-GB" sz="4800" dirty="0">
              <a:solidFill>
                <a:srgbClr val="FF0000"/>
              </a:solidFill>
            </a:endParaRPr>
          </a:p>
        </p:txBody>
      </p:sp>
      <p:sp>
        <p:nvSpPr>
          <p:cNvPr id="54" name="TextBox 53"/>
          <p:cNvSpPr txBox="1"/>
          <p:nvPr/>
        </p:nvSpPr>
        <p:spPr>
          <a:xfrm>
            <a:off x="5470199" y="4983657"/>
            <a:ext cx="573206" cy="830997"/>
          </a:xfrm>
          <a:prstGeom prst="rect">
            <a:avLst/>
          </a:prstGeom>
          <a:noFill/>
        </p:spPr>
        <p:txBody>
          <a:bodyPr wrap="square" rtlCol="0">
            <a:spAutoFit/>
          </a:bodyPr>
          <a:lstStyle/>
          <a:p>
            <a:pPr algn="ctr"/>
            <a:r>
              <a:rPr lang="en-GB" sz="4800" dirty="0" smtClean="0">
                <a:solidFill>
                  <a:srgbClr val="FF0000"/>
                </a:solidFill>
              </a:rPr>
              <a:t>9</a:t>
            </a:r>
            <a:endParaRPr lang="en-GB" sz="4800" dirty="0">
              <a:solidFill>
                <a:srgbClr val="FF0000"/>
              </a:solidFill>
            </a:endParaRPr>
          </a:p>
        </p:txBody>
      </p:sp>
      <p:sp>
        <p:nvSpPr>
          <p:cNvPr id="58" name="TextBox 57"/>
          <p:cNvSpPr txBox="1"/>
          <p:nvPr/>
        </p:nvSpPr>
        <p:spPr>
          <a:xfrm>
            <a:off x="6103113" y="4988199"/>
            <a:ext cx="573206" cy="830997"/>
          </a:xfrm>
          <a:prstGeom prst="rect">
            <a:avLst/>
          </a:prstGeom>
          <a:noFill/>
        </p:spPr>
        <p:txBody>
          <a:bodyPr wrap="square" rtlCol="0">
            <a:spAutoFit/>
          </a:bodyPr>
          <a:lstStyle/>
          <a:p>
            <a:pPr algn="ctr"/>
            <a:r>
              <a:rPr lang="en-GB" sz="4800" dirty="0">
                <a:solidFill>
                  <a:srgbClr val="FF0000"/>
                </a:solidFill>
              </a:rPr>
              <a:t>6</a:t>
            </a:r>
            <a:endParaRPr lang="en-GB" sz="4800" dirty="0">
              <a:solidFill>
                <a:srgbClr val="FF0000"/>
              </a:solidFill>
            </a:endParaRPr>
          </a:p>
        </p:txBody>
      </p:sp>
      <p:sp>
        <p:nvSpPr>
          <p:cNvPr id="69" name="TextBox 68"/>
          <p:cNvSpPr txBox="1"/>
          <p:nvPr/>
        </p:nvSpPr>
        <p:spPr>
          <a:xfrm>
            <a:off x="6663952" y="4974242"/>
            <a:ext cx="573206" cy="830997"/>
          </a:xfrm>
          <a:prstGeom prst="rect">
            <a:avLst/>
          </a:prstGeom>
          <a:noFill/>
        </p:spPr>
        <p:txBody>
          <a:bodyPr wrap="square" rtlCol="0">
            <a:spAutoFit/>
          </a:bodyPr>
          <a:lstStyle/>
          <a:p>
            <a:pPr algn="ctr"/>
            <a:r>
              <a:rPr lang="en-GB" sz="4800" dirty="0" smtClean="0">
                <a:solidFill>
                  <a:srgbClr val="FF0000"/>
                </a:solidFill>
              </a:rPr>
              <a:t>5</a:t>
            </a:r>
            <a:endParaRPr lang="en-GB" sz="4800" dirty="0">
              <a:solidFill>
                <a:srgbClr val="FF0000"/>
              </a:solidFill>
            </a:endParaRPr>
          </a:p>
        </p:txBody>
      </p:sp>
      <p:sp>
        <p:nvSpPr>
          <p:cNvPr id="70" name="TextBox 69"/>
          <p:cNvSpPr txBox="1"/>
          <p:nvPr/>
        </p:nvSpPr>
        <p:spPr>
          <a:xfrm>
            <a:off x="9176429" y="4974242"/>
            <a:ext cx="573206" cy="830997"/>
          </a:xfrm>
          <a:prstGeom prst="rect">
            <a:avLst/>
          </a:prstGeom>
          <a:noFill/>
        </p:spPr>
        <p:txBody>
          <a:bodyPr wrap="square" rtlCol="0">
            <a:spAutoFit/>
          </a:bodyPr>
          <a:lstStyle/>
          <a:p>
            <a:pPr algn="ctr"/>
            <a:r>
              <a:rPr lang="en-GB" sz="4800" dirty="0" smtClean="0">
                <a:solidFill>
                  <a:srgbClr val="FF0000"/>
                </a:solidFill>
              </a:rPr>
              <a:t>8</a:t>
            </a:r>
            <a:endParaRPr lang="en-GB" sz="4800" dirty="0">
              <a:solidFill>
                <a:srgbClr val="FF0000"/>
              </a:solidFill>
            </a:endParaRPr>
          </a:p>
        </p:txBody>
      </p:sp>
      <p:sp>
        <p:nvSpPr>
          <p:cNvPr id="71" name="TextBox 70"/>
          <p:cNvSpPr txBox="1"/>
          <p:nvPr/>
        </p:nvSpPr>
        <p:spPr>
          <a:xfrm>
            <a:off x="9821286" y="4958680"/>
            <a:ext cx="573206" cy="830997"/>
          </a:xfrm>
          <a:prstGeom prst="rect">
            <a:avLst/>
          </a:prstGeom>
          <a:noFill/>
        </p:spPr>
        <p:txBody>
          <a:bodyPr wrap="square" rtlCol="0">
            <a:spAutoFit/>
          </a:bodyPr>
          <a:lstStyle/>
          <a:p>
            <a:pPr algn="ctr"/>
            <a:r>
              <a:rPr lang="en-GB" sz="4800" dirty="0" smtClean="0">
                <a:solidFill>
                  <a:srgbClr val="FF0000"/>
                </a:solidFill>
              </a:rPr>
              <a:t>8</a:t>
            </a:r>
            <a:endParaRPr lang="en-GB" sz="4800" dirty="0">
              <a:solidFill>
                <a:srgbClr val="FF0000"/>
              </a:solidFill>
            </a:endParaRPr>
          </a:p>
        </p:txBody>
      </p:sp>
      <p:sp>
        <p:nvSpPr>
          <p:cNvPr id="75" name="TextBox 74"/>
          <p:cNvSpPr txBox="1"/>
          <p:nvPr/>
        </p:nvSpPr>
        <p:spPr>
          <a:xfrm>
            <a:off x="10410700" y="4958680"/>
            <a:ext cx="573206" cy="830997"/>
          </a:xfrm>
          <a:prstGeom prst="rect">
            <a:avLst/>
          </a:prstGeom>
          <a:noFill/>
        </p:spPr>
        <p:txBody>
          <a:bodyPr wrap="square" rtlCol="0">
            <a:spAutoFit/>
          </a:bodyPr>
          <a:lstStyle/>
          <a:p>
            <a:pPr algn="ctr"/>
            <a:r>
              <a:rPr lang="en-GB" sz="4800" dirty="0">
                <a:solidFill>
                  <a:srgbClr val="FF0000"/>
                </a:solidFill>
              </a:rPr>
              <a:t>9</a:t>
            </a:r>
            <a:endParaRPr lang="en-GB" sz="4800" dirty="0">
              <a:solidFill>
                <a:srgbClr val="FF0000"/>
              </a:solidFill>
            </a:endParaRPr>
          </a:p>
        </p:txBody>
      </p:sp>
    </p:spTree>
    <p:extLst>
      <p:ext uri="{BB962C8B-B14F-4D97-AF65-F5344CB8AC3E}">
        <p14:creationId xmlns:p14="http://schemas.microsoft.com/office/powerpoint/2010/main" val="9339632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2" name="Title 1"/>
          <p:cNvSpPr>
            <a:spLocks noGrp="1"/>
          </p:cNvSpPr>
          <p:nvPr>
            <p:ph type="ctrTitle"/>
          </p:nvPr>
        </p:nvSpPr>
        <p:spPr>
          <a:xfrm>
            <a:off x="50326" y="17353"/>
            <a:ext cx="12023678" cy="1146412"/>
          </a:xfrm>
          <a:solidFill>
            <a:schemeClr val="bg1"/>
          </a:solidFill>
        </p:spPr>
        <p:txBody>
          <a:bodyPr anchor="ctr" anchorCtr="0">
            <a:normAutofit/>
          </a:bodyPr>
          <a:lstStyle/>
          <a:p>
            <a:r>
              <a:rPr lang="en-GB" sz="3600" u="sng" dirty="0" smtClean="0"/>
              <a:t>TLHT </a:t>
            </a:r>
            <a:r>
              <a:rPr lang="en-GB" sz="3600" u="sng" dirty="0" smtClean="0"/>
              <a:t>add</a:t>
            </a:r>
            <a:r>
              <a:rPr lang="en-GB" sz="3600" u="sng" dirty="0" smtClean="0"/>
              <a:t> 3 digit numbers using the formal written method</a:t>
            </a:r>
            <a:endParaRPr lang="en-GB" sz="3600" u="sng" dirty="0"/>
          </a:p>
        </p:txBody>
      </p:sp>
      <p:sp>
        <p:nvSpPr>
          <p:cNvPr id="4" name="TextBox 3"/>
          <p:cNvSpPr txBox="1"/>
          <p:nvPr/>
        </p:nvSpPr>
        <p:spPr>
          <a:xfrm>
            <a:off x="216658" y="842481"/>
            <a:ext cx="11588655" cy="1200329"/>
          </a:xfrm>
          <a:prstGeom prst="rect">
            <a:avLst/>
          </a:prstGeom>
          <a:noFill/>
        </p:spPr>
        <p:txBody>
          <a:bodyPr wrap="square" rtlCol="0">
            <a:spAutoFit/>
          </a:bodyPr>
          <a:lstStyle/>
          <a:p>
            <a:r>
              <a:rPr lang="en-GB" sz="2400" dirty="0" smtClean="0"/>
              <a:t>Sometimes, when using the written method, the digits in one place value column add together to make more than 9. You cannot have more than 9 in one place value column. Instead you will have to exchange and rename into the next column.</a:t>
            </a:r>
            <a:endParaRPr lang="en-GB" sz="2400" dirty="0"/>
          </a:p>
        </p:txBody>
      </p:sp>
      <p:grpSp>
        <p:nvGrpSpPr>
          <p:cNvPr id="30" name="Group 29"/>
          <p:cNvGrpSpPr/>
          <p:nvPr/>
        </p:nvGrpSpPr>
        <p:grpSpPr>
          <a:xfrm>
            <a:off x="216658" y="2268560"/>
            <a:ext cx="2219403" cy="2352992"/>
            <a:chOff x="3862316" y="2391391"/>
            <a:chExt cx="2893326" cy="3029045"/>
          </a:xfrm>
        </p:grpSpPr>
        <p:sp>
          <p:nvSpPr>
            <p:cNvPr id="34" name="TextBox 33"/>
            <p:cNvSpPr txBox="1"/>
            <p:nvPr/>
          </p:nvSpPr>
          <p:spPr>
            <a:xfrm>
              <a:off x="4831308" y="3111690"/>
              <a:ext cx="573206" cy="830997"/>
            </a:xfrm>
            <a:prstGeom prst="rect">
              <a:avLst/>
            </a:prstGeom>
            <a:noFill/>
          </p:spPr>
          <p:txBody>
            <a:bodyPr wrap="square" rtlCol="0">
              <a:spAutoFit/>
            </a:bodyPr>
            <a:lstStyle/>
            <a:p>
              <a:pPr algn="ctr"/>
              <a:r>
                <a:rPr lang="en-GB" sz="3600" dirty="0" smtClean="0"/>
                <a:t>1</a:t>
              </a:r>
              <a:endParaRPr lang="en-GB" sz="3600" dirty="0"/>
            </a:p>
          </p:txBody>
        </p:sp>
        <p:sp>
          <p:nvSpPr>
            <p:cNvPr id="38" name="TextBox 37"/>
            <p:cNvSpPr txBox="1"/>
            <p:nvPr/>
          </p:nvSpPr>
          <p:spPr>
            <a:xfrm>
              <a:off x="5448879" y="3126851"/>
              <a:ext cx="573206" cy="830997"/>
            </a:xfrm>
            <a:prstGeom prst="rect">
              <a:avLst/>
            </a:prstGeom>
            <a:noFill/>
          </p:spPr>
          <p:txBody>
            <a:bodyPr wrap="square" rtlCol="0">
              <a:spAutoFit/>
            </a:bodyPr>
            <a:lstStyle/>
            <a:p>
              <a:pPr algn="ctr"/>
              <a:r>
                <a:rPr lang="en-GB" sz="3600" dirty="0" smtClean="0"/>
                <a:t>2</a:t>
              </a:r>
              <a:endParaRPr lang="en-GB" sz="3600" dirty="0"/>
            </a:p>
          </p:txBody>
        </p:sp>
        <p:sp>
          <p:nvSpPr>
            <p:cNvPr id="41" name="TextBox 40"/>
            <p:cNvSpPr txBox="1"/>
            <p:nvPr/>
          </p:nvSpPr>
          <p:spPr>
            <a:xfrm>
              <a:off x="6066006" y="3126852"/>
              <a:ext cx="573206" cy="830997"/>
            </a:xfrm>
            <a:prstGeom prst="rect">
              <a:avLst/>
            </a:prstGeom>
            <a:noFill/>
          </p:spPr>
          <p:txBody>
            <a:bodyPr wrap="square" rtlCol="0">
              <a:spAutoFit/>
            </a:bodyPr>
            <a:lstStyle/>
            <a:p>
              <a:pPr algn="ctr"/>
              <a:r>
                <a:rPr lang="en-GB" sz="3600" dirty="0">
                  <a:solidFill>
                    <a:srgbClr val="FF0000"/>
                  </a:solidFill>
                </a:rPr>
                <a:t>5</a:t>
              </a:r>
              <a:endParaRPr lang="en-GB" sz="3600" dirty="0">
                <a:solidFill>
                  <a:srgbClr val="FF0000"/>
                </a:solidFill>
              </a:endParaRPr>
            </a:p>
          </p:txBody>
        </p:sp>
        <p:sp>
          <p:nvSpPr>
            <p:cNvPr id="42" name="TextBox 41"/>
            <p:cNvSpPr txBox="1"/>
            <p:nvPr/>
          </p:nvSpPr>
          <p:spPr>
            <a:xfrm>
              <a:off x="4833015" y="3831988"/>
              <a:ext cx="573206" cy="830997"/>
            </a:xfrm>
            <a:prstGeom prst="rect">
              <a:avLst/>
            </a:prstGeom>
            <a:noFill/>
          </p:spPr>
          <p:txBody>
            <a:bodyPr wrap="square" rtlCol="0">
              <a:spAutoFit/>
            </a:bodyPr>
            <a:lstStyle/>
            <a:p>
              <a:pPr algn="ctr"/>
              <a:endParaRPr lang="en-GB" sz="4800" dirty="0"/>
            </a:p>
          </p:txBody>
        </p:sp>
        <p:sp>
          <p:nvSpPr>
            <p:cNvPr id="44" name="TextBox 43"/>
            <p:cNvSpPr txBox="1"/>
            <p:nvPr/>
          </p:nvSpPr>
          <p:spPr>
            <a:xfrm>
              <a:off x="5465929" y="3831988"/>
              <a:ext cx="573206" cy="830997"/>
            </a:xfrm>
            <a:prstGeom prst="rect">
              <a:avLst/>
            </a:prstGeom>
            <a:noFill/>
          </p:spPr>
          <p:txBody>
            <a:bodyPr wrap="square" rtlCol="0">
              <a:spAutoFit/>
            </a:bodyPr>
            <a:lstStyle/>
            <a:p>
              <a:pPr algn="ctr"/>
              <a:r>
                <a:rPr lang="en-GB" sz="3600" dirty="0"/>
                <a:t>1</a:t>
              </a:r>
              <a:endParaRPr lang="en-GB" sz="3600" dirty="0"/>
            </a:p>
          </p:txBody>
        </p:sp>
        <p:sp>
          <p:nvSpPr>
            <p:cNvPr id="45" name="TextBox 44"/>
            <p:cNvSpPr txBox="1"/>
            <p:nvPr/>
          </p:nvSpPr>
          <p:spPr>
            <a:xfrm>
              <a:off x="6066430" y="3831988"/>
              <a:ext cx="573206" cy="830997"/>
            </a:xfrm>
            <a:prstGeom prst="rect">
              <a:avLst/>
            </a:prstGeom>
            <a:noFill/>
          </p:spPr>
          <p:txBody>
            <a:bodyPr wrap="square" rtlCol="0">
              <a:spAutoFit/>
            </a:bodyPr>
            <a:lstStyle/>
            <a:p>
              <a:pPr algn="ctr"/>
              <a:r>
                <a:rPr lang="en-GB" sz="3600" dirty="0" smtClean="0">
                  <a:solidFill>
                    <a:srgbClr val="FF0000"/>
                  </a:solidFill>
                </a:rPr>
                <a:t>6</a:t>
              </a:r>
              <a:endParaRPr lang="en-GB" sz="3600" dirty="0">
                <a:solidFill>
                  <a:srgbClr val="FF0000"/>
                </a:solidFill>
              </a:endParaRPr>
            </a:p>
          </p:txBody>
        </p:sp>
        <p:cxnSp>
          <p:nvCxnSpPr>
            <p:cNvPr id="46" name="Straight Connector 45"/>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51" name="TextBox 50"/>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52" name="TextBox 51"/>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53" name="TextBox 52"/>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54" name="TextBox 53"/>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55" name="TextBox 54"/>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sp>
        <p:nvSpPr>
          <p:cNvPr id="61" name="TextBox 60"/>
          <p:cNvSpPr txBox="1"/>
          <p:nvPr/>
        </p:nvSpPr>
        <p:spPr>
          <a:xfrm>
            <a:off x="1921777" y="3994681"/>
            <a:ext cx="439693" cy="645527"/>
          </a:xfrm>
          <a:prstGeom prst="rect">
            <a:avLst/>
          </a:prstGeom>
          <a:noFill/>
        </p:spPr>
        <p:txBody>
          <a:bodyPr wrap="square" rtlCol="0">
            <a:spAutoFit/>
          </a:bodyPr>
          <a:lstStyle/>
          <a:p>
            <a:pPr algn="ctr"/>
            <a:r>
              <a:rPr lang="en-GB" sz="3600" dirty="0">
                <a:solidFill>
                  <a:srgbClr val="FF0000"/>
                </a:solidFill>
              </a:rPr>
              <a:t>1</a:t>
            </a:r>
            <a:endParaRPr lang="en-GB" sz="3600" dirty="0">
              <a:solidFill>
                <a:srgbClr val="FF0000"/>
              </a:solidFill>
            </a:endParaRPr>
          </a:p>
        </p:txBody>
      </p:sp>
      <p:sp>
        <p:nvSpPr>
          <p:cNvPr id="62" name="TextBox 61"/>
          <p:cNvSpPr txBox="1"/>
          <p:nvPr/>
        </p:nvSpPr>
        <p:spPr>
          <a:xfrm>
            <a:off x="1473251" y="4594920"/>
            <a:ext cx="439693" cy="645527"/>
          </a:xfrm>
          <a:prstGeom prst="rect">
            <a:avLst/>
          </a:prstGeom>
          <a:noFill/>
        </p:spPr>
        <p:txBody>
          <a:bodyPr wrap="square" rtlCol="0">
            <a:spAutoFit/>
          </a:bodyPr>
          <a:lstStyle/>
          <a:p>
            <a:pPr algn="ctr"/>
            <a:r>
              <a:rPr lang="en-GB" sz="3600" dirty="0">
                <a:solidFill>
                  <a:srgbClr val="FF0000"/>
                </a:solidFill>
              </a:rPr>
              <a:t>1</a:t>
            </a:r>
            <a:endParaRPr lang="en-GB" sz="3600" dirty="0">
              <a:solidFill>
                <a:srgbClr val="FF0000"/>
              </a:solidFill>
            </a:endParaRPr>
          </a:p>
        </p:txBody>
      </p:sp>
      <p:grpSp>
        <p:nvGrpSpPr>
          <p:cNvPr id="63" name="Group 62"/>
          <p:cNvGrpSpPr/>
          <p:nvPr/>
        </p:nvGrpSpPr>
        <p:grpSpPr>
          <a:xfrm>
            <a:off x="4176783" y="2244616"/>
            <a:ext cx="2219403" cy="2352992"/>
            <a:chOff x="3862316" y="2391391"/>
            <a:chExt cx="2893326" cy="3029045"/>
          </a:xfrm>
        </p:grpSpPr>
        <p:sp>
          <p:nvSpPr>
            <p:cNvPr id="64" name="TextBox 63"/>
            <p:cNvSpPr txBox="1"/>
            <p:nvPr/>
          </p:nvSpPr>
          <p:spPr>
            <a:xfrm>
              <a:off x="4831308" y="3111690"/>
              <a:ext cx="573206" cy="830997"/>
            </a:xfrm>
            <a:prstGeom prst="rect">
              <a:avLst/>
            </a:prstGeom>
            <a:noFill/>
          </p:spPr>
          <p:txBody>
            <a:bodyPr wrap="square" rtlCol="0">
              <a:spAutoFit/>
            </a:bodyPr>
            <a:lstStyle/>
            <a:p>
              <a:pPr algn="ctr"/>
              <a:r>
                <a:rPr lang="en-GB" sz="3600" dirty="0" smtClean="0"/>
                <a:t>1</a:t>
              </a:r>
              <a:endParaRPr lang="en-GB" sz="3600" dirty="0"/>
            </a:p>
          </p:txBody>
        </p:sp>
        <p:sp>
          <p:nvSpPr>
            <p:cNvPr id="65" name="TextBox 64"/>
            <p:cNvSpPr txBox="1"/>
            <p:nvPr/>
          </p:nvSpPr>
          <p:spPr>
            <a:xfrm>
              <a:off x="5448879" y="3126851"/>
              <a:ext cx="573206" cy="830997"/>
            </a:xfrm>
            <a:prstGeom prst="rect">
              <a:avLst/>
            </a:prstGeom>
            <a:noFill/>
          </p:spPr>
          <p:txBody>
            <a:bodyPr wrap="square" rtlCol="0">
              <a:spAutoFit/>
            </a:bodyPr>
            <a:lstStyle/>
            <a:p>
              <a:pPr algn="ctr"/>
              <a:r>
                <a:rPr lang="en-GB" sz="3600" dirty="0" smtClean="0">
                  <a:solidFill>
                    <a:srgbClr val="FF0000"/>
                  </a:solidFill>
                </a:rPr>
                <a:t>2</a:t>
              </a:r>
              <a:endParaRPr lang="en-GB" sz="3600" dirty="0">
                <a:solidFill>
                  <a:srgbClr val="FF0000"/>
                </a:solidFill>
              </a:endParaRPr>
            </a:p>
          </p:txBody>
        </p:sp>
        <p:sp>
          <p:nvSpPr>
            <p:cNvPr id="66" name="TextBox 65"/>
            <p:cNvSpPr txBox="1"/>
            <p:nvPr/>
          </p:nvSpPr>
          <p:spPr>
            <a:xfrm>
              <a:off x="6066006" y="3126852"/>
              <a:ext cx="573206" cy="830997"/>
            </a:xfrm>
            <a:prstGeom prst="rect">
              <a:avLst/>
            </a:prstGeom>
            <a:noFill/>
          </p:spPr>
          <p:txBody>
            <a:bodyPr wrap="square" rtlCol="0">
              <a:spAutoFit/>
            </a:bodyPr>
            <a:lstStyle/>
            <a:p>
              <a:pPr algn="ctr"/>
              <a:r>
                <a:rPr lang="en-GB" sz="3600" dirty="0"/>
                <a:t>5</a:t>
              </a:r>
              <a:endParaRPr lang="en-GB" sz="3600" dirty="0"/>
            </a:p>
          </p:txBody>
        </p:sp>
        <p:sp>
          <p:nvSpPr>
            <p:cNvPr id="67" name="TextBox 66"/>
            <p:cNvSpPr txBox="1"/>
            <p:nvPr/>
          </p:nvSpPr>
          <p:spPr>
            <a:xfrm>
              <a:off x="4833015" y="3831988"/>
              <a:ext cx="573206" cy="830997"/>
            </a:xfrm>
            <a:prstGeom prst="rect">
              <a:avLst/>
            </a:prstGeom>
            <a:noFill/>
          </p:spPr>
          <p:txBody>
            <a:bodyPr wrap="square" rtlCol="0">
              <a:spAutoFit/>
            </a:bodyPr>
            <a:lstStyle/>
            <a:p>
              <a:pPr algn="ctr"/>
              <a:endParaRPr lang="en-GB" sz="4800" dirty="0"/>
            </a:p>
          </p:txBody>
        </p:sp>
        <p:sp>
          <p:nvSpPr>
            <p:cNvPr id="68" name="TextBox 67"/>
            <p:cNvSpPr txBox="1"/>
            <p:nvPr/>
          </p:nvSpPr>
          <p:spPr>
            <a:xfrm>
              <a:off x="5465929" y="3831988"/>
              <a:ext cx="573206" cy="830997"/>
            </a:xfrm>
            <a:prstGeom prst="rect">
              <a:avLst/>
            </a:prstGeom>
            <a:noFill/>
          </p:spPr>
          <p:txBody>
            <a:bodyPr wrap="square" rtlCol="0">
              <a:spAutoFit/>
            </a:bodyPr>
            <a:lstStyle/>
            <a:p>
              <a:pPr algn="ctr"/>
              <a:r>
                <a:rPr lang="en-GB" sz="3600" dirty="0">
                  <a:solidFill>
                    <a:srgbClr val="FF0000"/>
                  </a:solidFill>
                </a:rPr>
                <a:t>1</a:t>
              </a:r>
              <a:endParaRPr lang="en-GB" sz="3600" dirty="0">
                <a:solidFill>
                  <a:srgbClr val="FF0000"/>
                </a:solidFill>
              </a:endParaRPr>
            </a:p>
          </p:txBody>
        </p:sp>
        <p:sp>
          <p:nvSpPr>
            <p:cNvPr id="69" name="TextBox 68"/>
            <p:cNvSpPr txBox="1"/>
            <p:nvPr/>
          </p:nvSpPr>
          <p:spPr>
            <a:xfrm>
              <a:off x="6066430" y="3831988"/>
              <a:ext cx="573206" cy="830997"/>
            </a:xfrm>
            <a:prstGeom prst="rect">
              <a:avLst/>
            </a:prstGeom>
            <a:noFill/>
          </p:spPr>
          <p:txBody>
            <a:bodyPr wrap="square" rtlCol="0">
              <a:spAutoFit/>
            </a:bodyPr>
            <a:lstStyle/>
            <a:p>
              <a:pPr algn="ctr"/>
              <a:r>
                <a:rPr lang="en-GB" sz="3600" dirty="0" smtClean="0"/>
                <a:t>6</a:t>
              </a:r>
              <a:endParaRPr lang="en-GB" sz="3600" dirty="0"/>
            </a:p>
          </p:txBody>
        </p:sp>
        <p:cxnSp>
          <p:nvCxnSpPr>
            <p:cNvPr id="70" name="Straight Connector 69"/>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73" name="TextBox 72"/>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74" name="TextBox 73"/>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75" name="TextBox 74"/>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76" name="TextBox 75"/>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77" name="TextBox 76"/>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sp>
        <p:nvSpPr>
          <p:cNvPr id="78" name="TextBox 77"/>
          <p:cNvSpPr txBox="1"/>
          <p:nvPr/>
        </p:nvSpPr>
        <p:spPr>
          <a:xfrm>
            <a:off x="5881902" y="3994681"/>
            <a:ext cx="439693" cy="645527"/>
          </a:xfrm>
          <a:prstGeom prst="rect">
            <a:avLst/>
          </a:prstGeom>
          <a:noFill/>
        </p:spPr>
        <p:txBody>
          <a:bodyPr wrap="square" rtlCol="0">
            <a:spAutoFit/>
          </a:bodyPr>
          <a:lstStyle/>
          <a:p>
            <a:pPr algn="ctr"/>
            <a:r>
              <a:rPr lang="en-GB" sz="3600" dirty="0"/>
              <a:t>1</a:t>
            </a:r>
            <a:endParaRPr lang="en-GB" sz="3600" dirty="0"/>
          </a:p>
        </p:txBody>
      </p:sp>
      <p:sp>
        <p:nvSpPr>
          <p:cNvPr id="79" name="TextBox 78"/>
          <p:cNvSpPr txBox="1"/>
          <p:nvPr/>
        </p:nvSpPr>
        <p:spPr>
          <a:xfrm>
            <a:off x="5419310" y="4610081"/>
            <a:ext cx="439693" cy="645527"/>
          </a:xfrm>
          <a:prstGeom prst="rect">
            <a:avLst/>
          </a:prstGeom>
          <a:noFill/>
        </p:spPr>
        <p:txBody>
          <a:bodyPr wrap="square" rtlCol="0">
            <a:spAutoFit/>
          </a:bodyPr>
          <a:lstStyle/>
          <a:p>
            <a:pPr algn="ctr"/>
            <a:r>
              <a:rPr lang="en-GB" sz="3600" dirty="0">
                <a:solidFill>
                  <a:srgbClr val="FF0000"/>
                </a:solidFill>
              </a:rPr>
              <a:t>1</a:t>
            </a:r>
            <a:endParaRPr lang="en-GB" sz="3600" dirty="0">
              <a:solidFill>
                <a:srgbClr val="FF0000"/>
              </a:solidFill>
            </a:endParaRPr>
          </a:p>
        </p:txBody>
      </p:sp>
      <p:sp>
        <p:nvSpPr>
          <p:cNvPr id="80" name="TextBox 79"/>
          <p:cNvSpPr txBox="1"/>
          <p:nvPr/>
        </p:nvSpPr>
        <p:spPr>
          <a:xfrm>
            <a:off x="5414074" y="3964554"/>
            <a:ext cx="439693" cy="645527"/>
          </a:xfrm>
          <a:prstGeom prst="rect">
            <a:avLst/>
          </a:prstGeom>
          <a:noFill/>
        </p:spPr>
        <p:txBody>
          <a:bodyPr wrap="square" rtlCol="0">
            <a:spAutoFit/>
          </a:bodyPr>
          <a:lstStyle/>
          <a:p>
            <a:pPr algn="ctr"/>
            <a:r>
              <a:rPr lang="en-GB" sz="3600" dirty="0" smtClean="0">
                <a:solidFill>
                  <a:srgbClr val="FF0000"/>
                </a:solidFill>
              </a:rPr>
              <a:t>4</a:t>
            </a:r>
            <a:endParaRPr lang="en-GB" sz="3600" dirty="0">
              <a:solidFill>
                <a:srgbClr val="FF0000"/>
              </a:solidFill>
            </a:endParaRPr>
          </a:p>
        </p:txBody>
      </p:sp>
      <p:grpSp>
        <p:nvGrpSpPr>
          <p:cNvPr id="81" name="Group 80"/>
          <p:cNvGrpSpPr/>
          <p:nvPr/>
        </p:nvGrpSpPr>
        <p:grpSpPr>
          <a:xfrm>
            <a:off x="8181570" y="2233221"/>
            <a:ext cx="2219403" cy="2352992"/>
            <a:chOff x="3862316" y="2391391"/>
            <a:chExt cx="2893326" cy="3029045"/>
          </a:xfrm>
        </p:grpSpPr>
        <p:sp>
          <p:nvSpPr>
            <p:cNvPr id="82" name="TextBox 81"/>
            <p:cNvSpPr txBox="1"/>
            <p:nvPr/>
          </p:nvSpPr>
          <p:spPr>
            <a:xfrm>
              <a:off x="4831308" y="3111690"/>
              <a:ext cx="573206" cy="830997"/>
            </a:xfrm>
            <a:prstGeom prst="rect">
              <a:avLst/>
            </a:prstGeom>
            <a:noFill/>
          </p:spPr>
          <p:txBody>
            <a:bodyPr wrap="square" rtlCol="0">
              <a:spAutoFit/>
            </a:bodyPr>
            <a:lstStyle/>
            <a:p>
              <a:pPr algn="ctr"/>
              <a:r>
                <a:rPr lang="en-GB" sz="3600" dirty="0" smtClean="0">
                  <a:solidFill>
                    <a:srgbClr val="FF0000"/>
                  </a:solidFill>
                </a:rPr>
                <a:t>1</a:t>
              </a:r>
              <a:endParaRPr lang="en-GB" sz="3600" dirty="0">
                <a:solidFill>
                  <a:srgbClr val="FF0000"/>
                </a:solidFill>
              </a:endParaRPr>
            </a:p>
          </p:txBody>
        </p:sp>
        <p:sp>
          <p:nvSpPr>
            <p:cNvPr id="83" name="TextBox 82"/>
            <p:cNvSpPr txBox="1"/>
            <p:nvPr/>
          </p:nvSpPr>
          <p:spPr>
            <a:xfrm>
              <a:off x="5448879" y="3126851"/>
              <a:ext cx="573206" cy="830997"/>
            </a:xfrm>
            <a:prstGeom prst="rect">
              <a:avLst/>
            </a:prstGeom>
            <a:noFill/>
          </p:spPr>
          <p:txBody>
            <a:bodyPr wrap="square" rtlCol="0">
              <a:spAutoFit/>
            </a:bodyPr>
            <a:lstStyle/>
            <a:p>
              <a:pPr algn="ctr"/>
              <a:r>
                <a:rPr lang="en-GB" sz="3600" dirty="0" smtClean="0"/>
                <a:t>2</a:t>
              </a:r>
              <a:endParaRPr lang="en-GB" sz="3600" dirty="0"/>
            </a:p>
          </p:txBody>
        </p:sp>
        <p:sp>
          <p:nvSpPr>
            <p:cNvPr id="84" name="TextBox 83"/>
            <p:cNvSpPr txBox="1"/>
            <p:nvPr/>
          </p:nvSpPr>
          <p:spPr>
            <a:xfrm>
              <a:off x="6066006" y="3126852"/>
              <a:ext cx="573206" cy="830997"/>
            </a:xfrm>
            <a:prstGeom prst="rect">
              <a:avLst/>
            </a:prstGeom>
            <a:noFill/>
          </p:spPr>
          <p:txBody>
            <a:bodyPr wrap="square" rtlCol="0">
              <a:spAutoFit/>
            </a:bodyPr>
            <a:lstStyle/>
            <a:p>
              <a:pPr algn="ctr"/>
              <a:r>
                <a:rPr lang="en-GB" sz="3600" dirty="0"/>
                <a:t>5</a:t>
              </a:r>
              <a:endParaRPr lang="en-GB" sz="3600" dirty="0"/>
            </a:p>
          </p:txBody>
        </p:sp>
        <p:sp>
          <p:nvSpPr>
            <p:cNvPr id="85" name="TextBox 84"/>
            <p:cNvSpPr txBox="1"/>
            <p:nvPr/>
          </p:nvSpPr>
          <p:spPr>
            <a:xfrm>
              <a:off x="4833015" y="3831988"/>
              <a:ext cx="573206" cy="830997"/>
            </a:xfrm>
            <a:prstGeom prst="rect">
              <a:avLst/>
            </a:prstGeom>
            <a:noFill/>
          </p:spPr>
          <p:txBody>
            <a:bodyPr wrap="square" rtlCol="0">
              <a:spAutoFit/>
            </a:bodyPr>
            <a:lstStyle/>
            <a:p>
              <a:pPr algn="ctr"/>
              <a:endParaRPr lang="en-GB" sz="4800" dirty="0"/>
            </a:p>
          </p:txBody>
        </p:sp>
        <p:sp>
          <p:nvSpPr>
            <p:cNvPr id="86" name="TextBox 85"/>
            <p:cNvSpPr txBox="1"/>
            <p:nvPr/>
          </p:nvSpPr>
          <p:spPr>
            <a:xfrm>
              <a:off x="5465929" y="3831988"/>
              <a:ext cx="573206" cy="830997"/>
            </a:xfrm>
            <a:prstGeom prst="rect">
              <a:avLst/>
            </a:prstGeom>
            <a:noFill/>
          </p:spPr>
          <p:txBody>
            <a:bodyPr wrap="square" rtlCol="0">
              <a:spAutoFit/>
            </a:bodyPr>
            <a:lstStyle/>
            <a:p>
              <a:pPr algn="ctr"/>
              <a:r>
                <a:rPr lang="en-GB" sz="3600" dirty="0"/>
                <a:t>1</a:t>
              </a:r>
              <a:endParaRPr lang="en-GB" sz="3600" dirty="0"/>
            </a:p>
          </p:txBody>
        </p:sp>
        <p:sp>
          <p:nvSpPr>
            <p:cNvPr id="87" name="TextBox 86"/>
            <p:cNvSpPr txBox="1"/>
            <p:nvPr/>
          </p:nvSpPr>
          <p:spPr>
            <a:xfrm>
              <a:off x="6066430" y="3831988"/>
              <a:ext cx="573206" cy="830997"/>
            </a:xfrm>
            <a:prstGeom prst="rect">
              <a:avLst/>
            </a:prstGeom>
            <a:noFill/>
          </p:spPr>
          <p:txBody>
            <a:bodyPr wrap="square" rtlCol="0">
              <a:spAutoFit/>
            </a:bodyPr>
            <a:lstStyle/>
            <a:p>
              <a:pPr algn="ctr"/>
              <a:r>
                <a:rPr lang="en-GB" sz="3600" dirty="0" smtClean="0"/>
                <a:t>6</a:t>
              </a:r>
              <a:endParaRPr lang="en-GB" sz="3600" dirty="0"/>
            </a:p>
          </p:txBody>
        </p:sp>
        <p:cxnSp>
          <p:nvCxnSpPr>
            <p:cNvPr id="88" name="Straight Connector 87"/>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0" name="TextBox 89"/>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91" name="TextBox 90"/>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92" name="TextBox 91"/>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93" name="TextBox 92"/>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94" name="TextBox 93"/>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95" name="TextBox 94"/>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sp>
        <p:nvSpPr>
          <p:cNvPr id="96" name="TextBox 95"/>
          <p:cNvSpPr txBox="1"/>
          <p:nvPr/>
        </p:nvSpPr>
        <p:spPr>
          <a:xfrm>
            <a:off x="9401751" y="3985710"/>
            <a:ext cx="439693" cy="645527"/>
          </a:xfrm>
          <a:prstGeom prst="rect">
            <a:avLst/>
          </a:prstGeom>
          <a:noFill/>
        </p:spPr>
        <p:txBody>
          <a:bodyPr wrap="square" rtlCol="0">
            <a:spAutoFit/>
          </a:bodyPr>
          <a:lstStyle/>
          <a:p>
            <a:pPr algn="ctr"/>
            <a:r>
              <a:rPr lang="en-GB" sz="3600" dirty="0"/>
              <a:t>4</a:t>
            </a:r>
            <a:endParaRPr lang="en-GB" sz="3600" dirty="0"/>
          </a:p>
        </p:txBody>
      </p:sp>
      <p:sp>
        <p:nvSpPr>
          <p:cNvPr id="97" name="TextBox 96"/>
          <p:cNvSpPr txBox="1"/>
          <p:nvPr/>
        </p:nvSpPr>
        <p:spPr>
          <a:xfrm>
            <a:off x="9869500" y="3949393"/>
            <a:ext cx="439693" cy="645527"/>
          </a:xfrm>
          <a:prstGeom prst="rect">
            <a:avLst/>
          </a:prstGeom>
          <a:noFill/>
        </p:spPr>
        <p:txBody>
          <a:bodyPr wrap="square" rtlCol="0">
            <a:spAutoFit/>
          </a:bodyPr>
          <a:lstStyle/>
          <a:p>
            <a:pPr algn="ctr"/>
            <a:r>
              <a:rPr lang="en-GB" sz="3600" dirty="0" smtClean="0"/>
              <a:t>1</a:t>
            </a:r>
            <a:endParaRPr lang="en-GB" sz="3600" dirty="0"/>
          </a:p>
        </p:txBody>
      </p:sp>
      <p:sp>
        <p:nvSpPr>
          <p:cNvPr id="98" name="TextBox 97"/>
          <p:cNvSpPr txBox="1"/>
          <p:nvPr/>
        </p:nvSpPr>
        <p:spPr>
          <a:xfrm>
            <a:off x="9436412" y="4540000"/>
            <a:ext cx="439693" cy="645527"/>
          </a:xfrm>
          <a:prstGeom prst="rect">
            <a:avLst/>
          </a:prstGeom>
          <a:noFill/>
        </p:spPr>
        <p:txBody>
          <a:bodyPr wrap="square" rtlCol="0">
            <a:spAutoFit/>
          </a:bodyPr>
          <a:lstStyle/>
          <a:p>
            <a:pPr algn="ctr"/>
            <a:r>
              <a:rPr lang="en-GB" sz="3600" dirty="0" smtClean="0"/>
              <a:t>1</a:t>
            </a:r>
            <a:endParaRPr lang="en-GB" sz="3600" dirty="0"/>
          </a:p>
        </p:txBody>
      </p:sp>
      <p:sp>
        <p:nvSpPr>
          <p:cNvPr id="99" name="TextBox 98"/>
          <p:cNvSpPr txBox="1"/>
          <p:nvPr/>
        </p:nvSpPr>
        <p:spPr>
          <a:xfrm>
            <a:off x="8912447" y="3966950"/>
            <a:ext cx="439693" cy="645527"/>
          </a:xfrm>
          <a:prstGeom prst="rect">
            <a:avLst/>
          </a:prstGeom>
          <a:noFill/>
        </p:spPr>
        <p:txBody>
          <a:bodyPr wrap="square" rtlCol="0">
            <a:spAutoFit/>
          </a:bodyPr>
          <a:lstStyle/>
          <a:p>
            <a:pPr algn="ctr"/>
            <a:r>
              <a:rPr lang="en-GB" sz="3600" dirty="0" smtClean="0">
                <a:solidFill>
                  <a:srgbClr val="FF0000"/>
                </a:solidFill>
              </a:rPr>
              <a:t>1</a:t>
            </a:r>
            <a:endParaRPr lang="en-GB" sz="3600" dirty="0">
              <a:solidFill>
                <a:srgbClr val="FF0000"/>
              </a:solidFill>
            </a:endParaRPr>
          </a:p>
        </p:txBody>
      </p:sp>
      <p:cxnSp>
        <p:nvCxnSpPr>
          <p:cNvPr id="21" name="Straight Connector 20"/>
          <p:cNvCxnSpPr/>
          <p:nvPr/>
        </p:nvCxnSpPr>
        <p:spPr>
          <a:xfrm>
            <a:off x="5424543" y="4763069"/>
            <a:ext cx="457359" cy="28660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a:off x="9436412" y="4711943"/>
            <a:ext cx="457359" cy="286603"/>
          </a:xfrm>
          <a:prstGeom prst="line">
            <a:avLst/>
          </a:prstGeom>
          <a:ln/>
        </p:spPr>
        <p:style>
          <a:lnRef idx="1">
            <a:schemeClr val="dk1"/>
          </a:lnRef>
          <a:fillRef idx="0">
            <a:schemeClr val="dk1"/>
          </a:fillRef>
          <a:effectRef idx="0">
            <a:schemeClr val="dk1"/>
          </a:effectRef>
          <a:fontRef idx="minor">
            <a:schemeClr val="tx1"/>
          </a:fontRef>
        </p:style>
      </p:cxnSp>
      <p:sp>
        <p:nvSpPr>
          <p:cNvPr id="23" name="TextBox 22"/>
          <p:cNvSpPr txBox="1"/>
          <p:nvPr/>
        </p:nvSpPr>
        <p:spPr>
          <a:xfrm>
            <a:off x="355028" y="5268246"/>
            <a:ext cx="2236445" cy="1477328"/>
          </a:xfrm>
          <a:prstGeom prst="rect">
            <a:avLst/>
          </a:prstGeom>
          <a:noFill/>
        </p:spPr>
        <p:txBody>
          <a:bodyPr wrap="square" rtlCol="0">
            <a:spAutoFit/>
          </a:bodyPr>
          <a:lstStyle/>
          <a:p>
            <a:r>
              <a:rPr lang="en-GB" dirty="0" smtClean="0">
                <a:solidFill>
                  <a:srgbClr val="FF0000"/>
                </a:solidFill>
              </a:rPr>
              <a:t>5+6 = 11 so you write the 1 one in the ones column and the 1 ten under the tens column.</a:t>
            </a:r>
            <a:endParaRPr lang="en-GB" dirty="0">
              <a:solidFill>
                <a:srgbClr val="FF0000"/>
              </a:solidFill>
            </a:endParaRPr>
          </a:p>
        </p:txBody>
      </p:sp>
      <p:sp>
        <p:nvSpPr>
          <p:cNvPr id="101" name="TextBox 100"/>
          <p:cNvSpPr txBox="1"/>
          <p:nvPr/>
        </p:nvSpPr>
        <p:spPr>
          <a:xfrm>
            <a:off x="3956104" y="5241667"/>
            <a:ext cx="3299361" cy="1477328"/>
          </a:xfrm>
          <a:prstGeom prst="rect">
            <a:avLst/>
          </a:prstGeom>
          <a:noFill/>
        </p:spPr>
        <p:txBody>
          <a:bodyPr wrap="square" rtlCol="0">
            <a:spAutoFit/>
          </a:bodyPr>
          <a:lstStyle/>
          <a:p>
            <a:r>
              <a:rPr lang="en-GB" dirty="0" smtClean="0">
                <a:solidFill>
                  <a:srgbClr val="FF0000"/>
                </a:solidFill>
              </a:rPr>
              <a:t>2 + 1 = 3 but you have to add the extra ten that has been exchanged and renamed to make 4. Cross out the exchanged digit to show that you have added it.</a:t>
            </a:r>
            <a:endParaRPr lang="en-GB" dirty="0">
              <a:solidFill>
                <a:srgbClr val="FF0000"/>
              </a:solidFill>
            </a:endParaRPr>
          </a:p>
        </p:txBody>
      </p:sp>
      <p:sp>
        <p:nvSpPr>
          <p:cNvPr id="102" name="TextBox 101"/>
          <p:cNvSpPr txBox="1"/>
          <p:nvPr/>
        </p:nvSpPr>
        <p:spPr>
          <a:xfrm>
            <a:off x="8398725" y="5215592"/>
            <a:ext cx="2532732" cy="1200329"/>
          </a:xfrm>
          <a:prstGeom prst="rect">
            <a:avLst/>
          </a:prstGeom>
          <a:noFill/>
        </p:spPr>
        <p:txBody>
          <a:bodyPr wrap="square" rtlCol="0">
            <a:spAutoFit/>
          </a:bodyPr>
          <a:lstStyle/>
          <a:p>
            <a:r>
              <a:rPr lang="en-GB" dirty="0" smtClean="0">
                <a:solidFill>
                  <a:srgbClr val="FF0000"/>
                </a:solidFill>
              </a:rPr>
              <a:t>There is only 1 hundred so we don’t have to add anything. Just write the hundred in the answer.</a:t>
            </a:r>
            <a:endParaRPr lang="en-GB" dirty="0">
              <a:solidFill>
                <a:srgbClr val="FF0000"/>
              </a:solidFill>
            </a:endParaRPr>
          </a:p>
        </p:txBody>
      </p:sp>
    </p:spTree>
    <p:extLst>
      <p:ext uri="{BB962C8B-B14F-4D97-AF65-F5344CB8AC3E}">
        <p14:creationId xmlns:p14="http://schemas.microsoft.com/office/powerpoint/2010/main" val="15128722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2" name="Title 1"/>
          <p:cNvSpPr>
            <a:spLocks noGrp="1"/>
          </p:cNvSpPr>
          <p:nvPr>
            <p:ph type="ctrTitle"/>
          </p:nvPr>
        </p:nvSpPr>
        <p:spPr>
          <a:xfrm>
            <a:off x="50326" y="17353"/>
            <a:ext cx="12023678" cy="1146412"/>
          </a:xfrm>
          <a:solidFill>
            <a:schemeClr val="bg1"/>
          </a:solidFill>
        </p:spPr>
        <p:txBody>
          <a:bodyPr anchor="ctr" anchorCtr="0">
            <a:normAutofit/>
          </a:bodyPr>
          <a:lstStyle/>
          <a:p>
            <a:r>
              <a:rPr lang="en-GB" sz="3600" u="sng" dirty="0" smtClean="0"/>
              <a:t>TLHT </a:t>
            </a:r>
            <a:r>
              <a:rPr lang="en-GB" sz="3600" u="sng" dirty="0" smtClean="0"/>
              <a:t>add</a:t>
            </a:r>
            <a:r>
              <a:rPr lang="en-GB" sz="3600" u="sng" dirty="0" smtClean="0"/>
              <a:t> 3 digit numbers using the formal written method</a:t>
            </a:r>
            <a:endParaRPr lang="en-GB" sz="3600" u="sng" dirty="0"/>
          </a:p>
        </p:txBody>
      </p:sp>
      <p:sp>
        <p:nvSpPr>
          <p:cNvPr id="4" name="TextBox 3"/>
          <p:cNvSpPr txBox="1"/>
          <p:nvPr/>
        </p:nvSpPr>
        <p:spPr>
          <a:xfrm>
            <a:off x="216658" y="842481"/>
            <a:ext cx="11588655" cy="1200329"/>
          </a:xfrm>
          <a:prstGeom prst="rect">
            <a:avLst/>
          </a:prstGeom>
          <a:noFill/>
        </p:spPr>
        <p:txBody>
          <a:bodyPr wrap="square" rtlCol="0">
            <a:spAutoFit/>
          </a:bodyPr>
          <a:lstStyle/>
          <a:p>
            <a:r>
              <a:rPr lang="en-GB" sz="2400" dirty="0" smtClean="0"/>
              <a:t>Sometimes, when using the written method, the digits in one place value column add together to make more than 9. You cannot have more than 9 in one place value column. Instead you will have to exchange and rename into the next column.</a:t>
            </a:r>
            <a:endParaRPr lang="en-GB" sz="2400" dirty="0"/>
          </a:p>
        </p:txBody>
      </p:sp>
      <p:grpSp>
        <p:nvGrpSpPr>
          <p:cNvPr id="30" name="Group 29"/>
          <p:cNvGrpSpPr/>
          <p:nvPr/>
        </p:nvGrpSpPr>
        <p:grpSpPr>
          <a:xfrm>
            <a:off x="577340" y="2255001"/>
            <a:ext cx="2219403" cy="2352992"/>
            <a:chOff x="3862316" y="2391391"/>
            <a:chExt cx="2893326" cy="3029045"/>
          </a:xfrm>
        </p:grpSpPr>
        <p:sp>
          <p:nvSpPr>
            <p:cNvPr id="34" name="TextBox 33"/>
            <p:cNvSpPr txBox="1"/>
            <p:nvPr/>
          </p:nvSpPr>
          <p:spPr>
            <a:xfrm>
              <a:off x="4831308" y="3111690"/>
              <a:ext cx="573206" cy="830997"/>
            </a:xfrm>
            <a:prstGeom prst="rect">
              <a:avLst/>
            </a:prstGeom>
            <a:noFill/>
          </p:spPr>
          <p:txBody>
            <a:bodyPr wrap="square" rtlCol="0">
              <a:spAutoFit/>
            </a:bodyPr>
            <a:lstStyle/>
            <a:p>
              <a:pPr algn="ctr"/>
              <a:r>
                <a:rPr lang="en-GB" sz="3600" dirty="0"/>
                <a:t>2</a:t>
              </a:r>
              <a:endParaRPr lang="en-GB" sz="3600" dirty="0"/>
            </a:p>
          </p:txBody>
        </p:sp>
        <p:sp>
          <p:nvSpPr>
            <p:cNvPr id="38" name="TextBox 37"/>
            <p:cNvSpPr txBox="1"/>
            <p:nvPr/>
          </p:nvSpPr>
          <p:spPr>
            <a:xfrm>
              <a:off x="5448879" y="3126851"/>
              <a:ext cx="573206" cy="830997"/>
            </a:xfrm>
            <a:prstGeom prst="rect">
              <a:avLst/>
            </a:prstGeom>
            <a:noFill/>
          </p:spPr>
          <p:txBody>
            <a:bodyPr wrap="square" rtlCol="0">
              <a:spAutoFit/>
            </a:bodyPr>
            <a:lstStyle/>
            <a:p>
              <a:pPr algn="ctr"/>
              <a:r>
                <a:rPr lang="en-GB" sz="3600" dirty="0" smtClean="0"/>
                <a:t>2</a:t>
              </a:r>
              <a:endParaRPr lang="en-GB" sz="3600" dirty="0"/>
            </a:p>
          </p:txBody>
        </p:sp>
        <p:sp>
          <p:nvSpPr>
            <p:cNvPr id="41" name="TextBox 40"/>
            <p:cNvSpPr txBox="1"/>
            <p:nvPr/>
          </p:nvSpPr>
          <p:spPr>
            <a:xfrm>
              <a:off x="6066006" y="3126852"/>
              <a:ext cx="573206" cy="830997"/>
            </a:xfrm>
            <a:prstGeom prst="rect">
              <a:avLst/>
            </a:prstGeom>
            <a:noFill/>
          </p:spPr>
          <p:txBody>
            <a:bodyPr wrap="square" rtlCol="0">
              <a:spAutoFit/>
            </a:bodyPr>
            <a:lstStyle/>
            <a:p>
              <a:pPr algn="ctr"/>
              <a:r>
                <a:rPr lang="en-GB" sz="3600" dirty="0" smtClean="0"/>
                <a:t>6</a:t>
              </a:r>
              <a:endParaRPr lang="en-GB" sz="3600" dirty="0"/>
            </a:p>
          </p:txBody>
        </p:sp>
        <p:sp>
          <p:nvSpPr>
            <p:cNvPr id="42" name="TextBox 41"/>
            <p:cNvSpPr txBox="1"/>
            <p:nvPr/>
          </p:nvSpPr>
          <p:spPr>
            <a:xfrm>
              <a:off x="4833015" y="3831988"/>
              <a:ext cx="573206" cy="830997"/>
            </a:xfrm>
            <a:prstGeom prst="rect">
              <a:avLst/>
            </a:prstGeom>
            <a:noFill/>
          </p:spPr>
          <p:txBody>
            <a:bodyPr wrap="square" rtlCol="0">
              <a:spAutoFit/>
            </a:bodyPr>
            <a:lstStyle/>
            <a:p>
              <a:pPr algn="ctr"/>
              <a:endParaRPr lang="en-GB" sz="4800" dirty="0"/>
            </a:p>
          </p:txBody>
        </p:sp>
        <p:sp>
          <p:nvSpPr>
            <p:cNvPr id="44" name="TextBox 43"/>
            <p:cNvSpPr txBox="1"/>
            <p:nvPr/>
          </p:nvSpPr>
          <p:spPr>
            <a:xfrm>
              <a:off x="5465929" y="3831988"/>
              <a:ext cx="573206" cy="830997"/>
            </a:xfrm>
            <a:prstGeom prst="rect">
              <a:avLst/>
            </a:prstGeom>
            <a:noFill/>
          </p:spPr>
          <p:txBody>
            <a:bodyPr wrap="square" rtlCol="0">
              <a:spAutoFit/>
            </a:bodyPr>
            <a:lstStyle/>
            <a:p>
              <a:pPr algn="ctr"/>
              <a:r>
                <a:rPr lang="en-GB" sz="3600" dirty="0" smtClean="0"/>
                <a:t>2</a:t>
              </a:r>
              <a:endParaRPr lang="en-GB" sz="3600" dirty="0"/>
            </a:p>
          </p:txBody>
        </p:sp>
        <p:sp>
          <p:nvSpPr>
            <p:cNvPr id="45" name="TextBox 44"/>
            <p:cNvSpPr txBox="1"/>
            <p:nvPr/>
          </p:nvSpPr>
          <p:spPr>
            <a:xfrm>
              <a:off x="6066430" y="3831988"/>
              <a:ext cx="573206" cy="830997"/>
            </a:xfrm>
            <a:prstGeom prst="rect">
              <a:avLst/>
            </a:prstGeom>
            <a:noFill/>
          </p:spPr>
          <p:txBody>
            <a:bodyPr wrap="square" rtlCol="0">
              <a:spAutoFit/>
            </a:bodyPr>
            <a:lstStyle/>
            <a:p>
              <a:pPr algn="ctr"/>
              <a:r>
                <a:rPr lang="en-GB" sz="3600" dirty="0"/>
                <a:t>7</a:t>
              </a:r>
              <a:endParaRPr lang="en-GB" sz="3600" dirty="0"/>
            </a:p>
          </p:txBody>
        </p:sp>
        <p:cxnSp>
          <p:nvCxnSpPr>
            <p:cNvPr id="46" name="Straight Connector 45"/>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51" name="TextBox 50"/>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52" name="TextBox 51"/>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53" name="TextBox 52"/>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54" name="TextBox 53"/>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55" name="TextBox 54"/>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grpSp>
        <p:nvGrpSpPr>
          <p:cNvPr id="63" name="Group 62"/>
          <p:cNvGrpSpPr/>
          <p:nvPr/>
        </p:nvGrpSpPr>
        <p:grpSpPr>
          <a:xfrm>
            <a:off x="4645430" y="2283567"/>
            <a:ext cx="2219403" cy="2352992"/>
            <a:chOff x="3862316" y="2391391"/>
            <a:chExt cx="2893326" cy="3029045"/>
          </a:xfrm>
        </p:grpSpPr>
        <p:sp>
          <p:nvSpPr>
            <p:cNvPr id="64" name="TextBox 63"/>
            <p:cNvSpPr txBox="1"/>
            <p:nvPr/>
          </p:nvSpPr>
          <p:spPr>
            <a:xfrm>
              <a:off x="4831308" y="3111690"/>
              <a:ext cx="573206" cy="830997"/>
            </a:xfrm>
            <a:prstGeom prst="rect">
              <a:avLst/>
            </a:prstGeom>
            <a:noFill/>
          </p:spPr>
          <p:txBody>
            <a:bodyPr wrap="square" rtlCol="0">
              <a:spAutoFit/>
            </a:bodyPr>
            <a:lstStyle/>
            <a:p>
              <a:pPr algn="ctr"/>
              <a:r>
                <a:rPr lang="en-GB" sz="3600" dirty="0" smtClean="0"/>
                <a:t>1</a:t>
              </a:r>
              <a:endParaRPr lang="en-GB" sz="3600" dirty="0"/>
            </a:p>
          </p:txBody>
        </p:sp>
        <p:sp>
          <p:nvSpPr>
            <p:cNvPr id="65" name="TextBox 64"/>
            <p:cNvSpPr txBox="1"/>
            <p:nvPr/>
          </p:nvSpPr>
          <p:spPr>
            <a:xfrm>
              <a:off x="5448879" y="3126851"/>
              <a:ext cx="573206" cy="830997"/>
            </a:xfrm>
            <a:prstGeom prst="rect">
              <a:avLst/>
            </a:prstGeom>
            <a:noFill/>
          </p:spPr>
          <p:txBody>
            <a:bodyPr wrap="square" rtlCol="0">
              <a:spAutoFit/>
            </a:bodyPr>
            <a:lstStyle/>
            <a:p>
              <a:pPr algn="ctr"/>
              <a:r>
                <a:rPr lang="en-GB" sz="3600" dirty="0"/>
                <a:t>5</a:t>
              </a:r>
              <a:endParaRPr lang="en-GB" sz="3600" dirty="0"/>
            </a:p>
          </p:txBody>
        </p:sp>
        <p:sp>
          <p:nvSpPr>
            <p:cNvPr id="66" name="TextBox 65"/>
            <p:cNvSpPr txBox="1"/>
            <p:nvPr/>
          </p:nvSpPr>
          <p:spPr>
            <a:xfrm>
              <a:off x="6066006" y="3126852"/>
              <a:ext cx="573206" cy="830997"/>
            </a:xfrm>
            <a:prstGeom prst="rect">
              <a:avLst/>
            </a:prstGeom>
            <a:noFill/>
          </p:spPr>
          <p:txBody>
            <a:bodyPr wrap="square" rtlCol="0">
              <a:spAutoFit/>
            </a:bodyPr>
            <a:lstStyle/>
            <a:p>
              <a:pPr algn="ctr"/>
              <a:r>
                <a:rPr lang="en-GB" sz="3600" dirty="0" smtClean="0"/>
                <a:t>2</a:t>
              </a:r>
              <a:endParaRPr lang="en-GB" sz="3600" dirty="0"/>
            </a:p>
          </p:txBody>
        </p:sp>
        <p:sp>
          <p:nvSpPr>
            <p:cNvPr id="67" name="TextBox 66"/>
            <p:cNvSpPr txBox="1"/>
            <p:nvPr/>
          </p:nvSpPr>
          <p:spPr>
            <a:xfrm>
              <a:off x="4833015" y="3831988"/>
              <a:ext cx="573206" cy="830997"/>
            </a:xfrm>
            <a:prstGeom prst="rect">
              <a:avLst/>
            </a:prstGeom>
            <a:noFill/>
          </p:spPr>
          <p:txBody>
            <a:bodyPr wrap="square" rtlCol="0">
              <a:spAutoFit/>
            </a:bodyPr>
            <a:lstStyle/>
            <a:p>
              <a:pPr algn="ctr"/>
              <a:r>
                <a:rPr lang="en-GB" sz="3600" dirty="0" smtClean="0"/>
                <a:t>1</a:t>
              </a:r>
              <a:endParaRPr lang="en-GB" sz="3600" dirty="0"/>
            </a:p>
          </p:txBody>
        </p:sp>
        <p:sp>
          <p:nvSpPr>
            <p:cNvPr id="68" name="TextBox 67"/>
            <p:cNvSpPr txBox="1"/>
            <p:nvPr/>
          </p:nvSpPr>
          <p:spPr>
            <a:xfrm>
              <a:off x="5465929" y="3831988"/>
              <a:ext cx="573206" cy="830997"/>
            </a:xfrm>
            <a:prstGeom prst="rect">
              <a:avLst/>
            </a:prstGeom>
            <a:noFill/>
          </p:spPr>
          <p:txBody>
            <a:bodyPr wrap="square" rtlCol="0">
              <a:spAutoFit/>
            </a:bodyPr>
            <a:lstStyle/>
            <a:p>
              <a:pPr algn="ctr"/>
              <a:r>
                <a:rPr lang="en-GB" sz="3600" dirty="0"/>
                <a:t>1</a:t>
              </a:r>
              <a:endParaRPr lang="en-GB" sz="3600" dirty="0"/>
            </a:p>
          </p:txBody>
        </p:sp>
        <p:sp>
          <p:nvSpPr>
            <p:cNvPr id="69" name="TextBox 68"/>
            <p:cNvSpPr txBox="1"/>
            <p:nvPr/>
          </p:nvSpPr>
          <p:spPr>
            <a:xfrm>
              <a:off x="6066430" y="3831988"/>
              <a:ext cx="573206" cy="830997"/>
            </a:xfrm>
            <a:prstGeom prst="rect">
              <a:avLst/>
            </a:prstGeom>
            <a:noFill/>
          </p:spPr>
          <p:txBody>
            <a:bodyPr wrap="square" rtlCol="0">
              <a:spAutoFit/>
            </a:bodyPr>
            <a:lstStyle/>
            <a:p>
              <a:pPr algn="ctr"/>
              <a:r>
                <a:rPr lang="en-GB" sz="3600" dirty="0"/>
                <a:t>8</a:t>
              </a:r>
              <a:endParaRPr lang="en-GB" sz="3600" dirty="0"/>
            </a:p>
          </p:txBody>
        </p:sp>
        <p:cxnSp>
          <p:nvCxnSpPr>
            <p:cNvPr id="70" name="Straight Connector 69"/>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73" name="TextBox 72"/>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74" name="TextBox 73"/>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75" name="TextBox 74"/>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76" name="TextBox 75"/>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77" name="TextBox 76"/>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grpSp>
        <p:nvGrpSpPr>
          <p:cNvPr id="81" name="Group 80"/>
          <p:cNvGrpSpPr/>
          <p:nvPr/>
        </p:nvGrpSpPr>
        <p:grpSpPr>
          <a:xfrm>
            <a:off x="8842901" y="2246142"/>
            <a:ext cx="2219403" cy="2352992"/>
            <a:chOff x="3862316" y="2391391"/>
            <a:chExt cx="2893326" cy="3029045"/>
          </a:xfrm>
        </p:grpSpPr>
        <p:sp>
          <p:nvSpPr>
            <p:cNvPr id="82" name="TextBox 81"/>
            <p:cNvSpPr txBox="1"/>
            <p:nvPr/>
          </p:nvSpPr>
          <p:spPr>
            <a:xfrm>
              <a:off x="4831308" y="3111690"/>
              <a:ext cx="573206" cy="830997"/>
            </a:xfrm>
            <a:prstGeom prst="rect">
              <a:avLst/>
            </a:prstGeom>
            <a:noFill/>
          </p:spPr>
          <p:txBody>
            <a:bodyPr wrap="square" rtlCol="0">
              <a:spAutoFit/>
            </a:bodyPr>
            <a:lstStyle/>
            <a:p>
              <a:pPr algn="ctr"/>
              <a:r>
                <a:rPr lang="en-GB" sz="3600" dirty="0"/>
                <a:t>3</a:t>
              </a:r>
              <a:endParaRPr lang="en-GB" sz="3600" dirty="0"/>
            </a:p>
          </p:txBody>
        </p:sp>
        <p:sp>
          <p:nvSpPr>
            <p:cNvPr id="83" name="TextBox 82"/>
            <p:cNvSpPr txBox="1"/>
            <p:nvPr/>
          </p:nvSpPr>
          <p:spPr>
            <a:xfrm>
              <a:off x="5448879" y="3126851"/>
              <a:ext cx="573206" cy="830997"/>
            </a:xfrm>
            <a:prstGeom prst="rect">
              <a:avLst/>
            </a:prstGeom>
            <a:noFill/>
          </p:spPr>
          <p:txBody>
            <a:bodyPr wrap="square" rtlCol="0">
              <a:spAutoFit/>
            </a:bodyPr>
            <a:lstStyle/>
            <a:p>
              <a:pPr algn="ctr"/>
              <a:r>
                <a:rPr lang="en-GB" sz="3600" dirty="0" smtClean="0"/>
                <a:t>2</a:t>
              </a:r>
              <a:endParaRPr lang="en-GB" sz="3600" dirty="0"/>
            </a:p>
          </p:txBody>
        </p:sp>
        <p:sp>
          <p:nvSpPr>
            <p:cNvPr id="84" name="TextBox 83"/>
            <p:cNvSpPr txBox="1"/>
            <p:nvPr/>
          </p:nvSpPr>
          <p:spPr>
            <a:xfrm>
              <a:off x="6066006" y="3126852"/>
              <a:ext cx="573206" cy="830997"/>
            </a:xfrm>
            <a:prstGeom prst="rect">
              <a:avLst/>
            </a:prstGeom>
            <a:noFill/>
          </p:spPr>
          <p:txBody>
            <a:bodyPr wrap="square" rtlCol="0">
              <a:spAutoFit/>
            </a:bodyPr>
            <a:lstStyle/>
            <a:p>
              <a:pPr algn="ctr"/>
              <a:r>
                <a:rPr lang="en-GB" sz="3600" dirty="0"/>
                <a:t>5</a:t>
              </a:r>
              <a:endParaRPr lang="en-GB" sz="3600" dirty="0"/>
            </a:p>
          </p:txBody>
        </p:sp>
        <p:sp>
          <p:nvSpPr>
            <p:cNvPr id="85" name="TextBox 84"/>
            <p:cNvSpPr txBox="1"/>
            <p:nvPr/>
          </p:nvSpPr>
          <p:spPr>
            <a:xfrm>
              <a:off x="4833015" y="3831988"/>
              <a:ext cx="573206" cy="830997"/>
            </a:xfrm>
            <a:prstGeom prst="rect">
              <a:avLst/>
            </a:prstGeom>
            <a:noFill/>
          </p:spPr>
          <p:txBody>
            <a:bodyPr wrap="square" rtlCol="0">
              <a:spAutoFit/>
            </a:bodyPr>
            <a:lstStyle/>
            <a:p>
              <a:pPr algn="ctr"/>
              <a:endParaRPr lang="en-GB" sz="3600" dirty="0"/>
            </a:p>
          </p:txBody>
        </p:sp>
        <p:sp>
          <p:nvSpPr>
            <p:cNvPr id="86" name="TextBox 85"/>
            <p:cNvSpPr txBox="1"/>
            <p:nvPr/>
          </p:nvSpPr>
          <p:spPr>
            <a:xfrm>
              <a:off x="5465929" y="3831988"/>
              <a:ext cx="573206" cy="830997"/>
            </a:xfrm>
            <a:prstGeom prst="rect">
              <a:avLst/>
            </a:prstGeom>
            <a:noFill/>
          </p:spPr>
          <p:txBody>
            <a:bodyPr wrap="square" rtlCol="0">
              <a:spAutoFit/>
            </a:bodyPr>
            <a:lstStyle/>
            <a:p>
              <a:pPr algn="ctr"/>
              <a:r>
                <a:rPr lang="en-GB" sz="3600" dirty="0" smtClean="0"/>
                <a:t>9</a:t>
              </a:r>
              <a:endParaRPr lang="en-GB" sz="3600" dirty="0"/>
            </a:p>
          </p:txBody>
        </p:sp>
        <p:sp>
          <p:nvSpPr>
            <p:cNvPr id="87" name="TextBox 86"/>
            <p:cNvSpPr txBox="1"/>
            <p:nvPr/>
          </p:nvSpPr>
          <p:spPr>
            <a:xfrm>
              <a:off x="6066430" y="3831988"/>
              <a:ext cx="573206" cy="830997"/>
            </a:xfrm>
            <a:prstGeom prst="rect">
              <a:avLst/>
            </a:prstGeom>
            <a:noFill/>
          </p:spPr>
          <p:txBody>
            <a:bodyPr wrap="square" rtlCol="0">
              <a:spAutoFit/>
            </a:bodyPr>
            <a:lstStyle/>
            <a:p>
              <a:pPr algn="ctr"/>
              <a:r>
                <a:rPr lang="en-GB" sz="3600" dirty="0"/>
                <a:t>1</a:t>
              </a:r>
              <a:endParaRPr lang="en-GB" sz="3600" dirty="0"/>
            </a:p>
          </p:txBody>
        </p:sp>
        <p:cxnSp>
          <p:nvCxnSpPr>
            <p:cNvPr id="88" name="Straight Connector 87"/>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0" name="TextBox 89"/>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91" name="TextBox 90"/>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92" name="TextBox 91"/>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93" name="TextBox 92"/>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94" name="TextBox 93"/>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95" name="TextBox 94"/>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spTree>
    <p:extLst>
      <p:ext uri="{BB962C8B-B14F-4D97-AF65-F5344CB8AC3E}">
        <p14:creationId xmlns:p14="http://schemas.microsoft.com/office/powerpoint/2010/main" val="27014079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2" name="Title 1"/>
          <p:cNvSpPr>
            <a:spLocks noGrp="1"/>
          </p:cNvSpPr>
          <p:nvPr>
            <p:ph type="ctrTitle"/>
          </p:nvPr>
        </p:nvSpPr>
        <p:spPr>
          <a:xfrm>
            <a:off x="50326" y="17353"/>
            <a:ext cx="12023678" cy="1146412"/>
          </a:xfrm>
          <a:solidFill>
            <a:schemeClr val="bg1"/>
          </a:solidFill>
        </p:spPr>
        <p:txBody>
          <a:bodyPr anchor="ctr" anchorCtr="0">
            <a:normAutofit/>
          </a:bodyPr>
          <a:lstStyle/>
          <a:p>
            <a:r>
              <a:rPr lang="en-GB" sz="3600" u="sng" dirty="0" smtClean="0"/>
              <a:t>TLHT </a:t>
            </a:r>
            <a:r>
              <a:rPr lang="en-GB" sz="3600" u="sng" dirty="0" smtClean="0"/>
              <a:t>add</a:t>
            </a:r>
            <a:r>
              <a:rPr lang="en-GB" sz="3600" u="sng" dirty="0" smtClean="0"/>
              <a:t> 3 digit numbers using the formal written method</a:t>
            </a:r>
            <a:endParaRPr lang="en-GB" sz="3600" u="sng" dirty="0"/>
          </a:p>
        </p:txBody>
      </p:sp>
      <p:sp>
        <p:nvSpPr>
          <p:cNvPr id="4" name="TextBox 3"/>
          <p:cNvSpPr txBox="1"/>
          <p:nvPr/>
        </p:nvSpPr>
        <p:spPr>
          <a:xfrm>
            <a:off x="216658" y="842481"/>
            <a:ext cx="11588655" cy="1200329"/>
          </a:xfrm>
          <a:prstGeom prst="rect">
            <a:avLst/>
          </a:prstGeom>
          <a:noFill/>
        </p:spPr>
        <p:txBody>
          <a:bodyPr wrap="square" rtlCol="0">
            <a:spAutoFit/>
          </a:bodyPr>
          <a:lstStyle/>
          <a:p>
            <a:r>
              <a:rPr lang="en-GB" sz="2400" dirty="0" smtClean="0"/>
              <a:t>Sometimes, when using the written method, the digits in one place value column add together to make more than 9. You cannot have more than 9 in one place value column. Instead you will have to exchange and rename into the next column. </a:t>
            </a:r>
            <a:r>
              <a:rPr lang="en-GB" sz="2400" dirty="0" smtClean="0">
                <a:solidFill>
                  <a:srgbClr val="FF0000"/>
                </a:solidFill>
              </a:rPr>
              <a:t>ANSWERS</a:t>
            </a:r>
            <a:endParaRPr lang="en-GB" sz="2400" dirty="0">
              <a:solidFill>
                <a:srgbClr val="FF0000"/>
              </a:solidFill>
            </a:endParaRPr>
          </a:p>
        </p:txBody>
      </p:sp>
      <p:grpSp>
        <p:nvGrpSpPr>
          <p:cNvPr id="30" name="Group 29"/>
          <p:cNvGrpSpPr/>
          <p:nvPr/>
        </p:nvGrpSpPr>
        <p:grpSpPr>
          <a:xfrm>
            <a:off x="577340" y="2255001"/>
            <a:ext cx="2219403" cy="2352992"/>
            <a:chOff x="3862316" y="2391391"/>
            <a:chExt cx="2893326" cy="3029045"/>
          </a:xfrm>
        </p:grpSpPr>
        <p:sp>
          <p:nvSpPr>
            <p:cNvPr id="34" name="TextBox 33"/>
            <p:cNvSpPr txBox="1"/>
            <p:nvPr/>
          </p:nvSpPr>
          <p:spPr>
            <a:xfrm>
              <a:off x="4831308" y="3111690"/>
              <a:ext cx="573206" cy="830997"/>
            </a:xfrm>
            <a:prstGeom prst="rect">
              <a:avLst/>
            </a:prstGeom>
            <a:noFill/>
          </p:spPr>
          <p:txBody>
            <a:bodyPr wrap="square" rtlCol="0">
              <a:spAutoFit/>
            </a:bodyPr>
            <a:lstStyle/>
            <a:p>
              <a:pPr algn="ctr"/>
              <a:r>
                <a:rPr lang="en-GB" sz="3600" dirty="0"/>
                <a:t>2</a:t>
              </a:r>
              <a:endParaRPr lang="en-GB" sz="3600" dirty="0"/>
            </a:p>
          </p:txBody>
        </p:sp>
        <p:sp>
          <p:nvSpPr>
            <p:cNvPr id="38" name="TextBox 37"/>
            <p:cNvSpPr txBox="1"/>
            <p:nvPr/>
          </p:nvSpPr>
          <p:spPr>
            <a:xfrm>
              <a:off x="5448879" y="3126851"/>
              <a:ext cx="573206" cy="830997"/>
            </a:xfrm>
            <a:prstGeom prst="rect">
              <a:avLst/>
            </a:prstGeom>
            <a:noFill/>
          </p:spPr>
          <p:txBody>
            <a:bodyPr wrap="square" rtlCol="0">
              <a:spAutoFit/>
            </a:bodyPr>
            <a:lstStyle/>
            <a:p>
              <a:pPr algn="ctr"/>
              <a:r>
                <a:rPr lang="en-GB" sz="3600" dirty="0" smtClean="0"/>
                <a:t>2</a:t>
              </a:r>
              <a:endParaRPr lang="en-GB" sz="3600" dirty="0"/>
            </a:p>
          </p:txBody>
        </p:sp>
        <p:sp>
          <p:nvSpPr>
            <p:cNvPr id="41" name="TextBox 40"/>
            <p:cNvSpPr txBox="1"/>
            <p:nvPr/>
          </p:nvSpPr>
          <p:spPr>
            <a:xfrm>
              <a:off x="6066006" y="3126852"/>
              <a:ext cx="573206" cy="830997"/>
            </a:xfrm>
            <a:prstGeom prst="rect">
              <a:avLst/>
            </a:prstGeom>
            <a:noFill/>
          </p:spPr>
          <p:txBody>
            <a:bodyPr wrap="square" rtlCol="0">
              <a:spAutoFit/>
            </a:bodyPr>
            <a:lstStyle/>
            <a:p>
              <a:pPr algn="ctr"/>
              <a:r>
                <a:rPr lang="en-GB" sz="3600" dirty="0" smtClean="0"/>
                <a:t>6</a:t>
              </a:r>
              <a:endParaRPr lang="en-GB" sz="3600" dirty="0"/>
            </a:p>
          </p:txBody>
        </p:sp>
        <p:sp>
          <p:nvSpPr>
            <p:cNvPr id="42" name="TextBox 41"/>
            <p:cNvSpPr txBox="1"/>
            <p:nvPr/>
          </p:nvSpPr>
          <p:spPr>
            <a:xfrm>
              <a:off x="4833015" y="3831988"/>
              <a:ext cx="573206" cy="830997"/>
            </a:xfrm>
            <a:prstGeom prst="rect">
              <a:avLst/>
            </a:prstGeom>
            <a:noFill/>
          </p:spPr>
          <p:txBody>
            <a:bodyPr wrap="square" rtlCol="0">
              <a:spAutoFit/>
            </a:bodyPr>
            <a:lstStyle/>
            <a:p>
              <a:pPr algn="ctr"/>
              <a:endParaRPr lang="en-GB" sz="4800" dirty="0"/>
            </a:p>
          </p:txBody>
        </p:sp>
        <p:sp>
          <p:nvSpPr>
            <p:cNvPr id="44" name="TextBox 43"/>
            <p:cNvSpPr txBox="1"/>
            <p:nvPr/>
          </p:nvSpPr>
          <p:spPr>
            <a:xfrm>
              <a:off x="5465929" y="3831988"/>
              <a:ext cx="573206" cy="830997"/>
            </a:xfrm>
            <a:prstGeom prst="rect">
              <a:avLst/>
            </a:prstGeom>
            <a:noFill/>
          </p:spPr>
          <p:txBody>
            <a:bodyPr wrap="square" rtlCol="0">
              <a:spAutoFit/>
            </a:bodyPr>
            <a:lstStyle/>
            <a:p>
              <a:pPr algn="ctr"/>
              <a:r>
                <a:rPr lang="en-GB" sz="3600" dirty="0" smtClean="0"/>
                <a:t>2</a:t>
              </a:r>
              <a:endParaRPr lang="en-GB" sz="3600" dirty="0"/>
            </a:p>
          </p:txBody>
        </p:sp>
        <p:sp>
          <p:nvSpPr>
            <p:cNvPr id="45" name="TextBox 44"/>
            <p:cNvSpPr txBox="1"/>
            <p:nvPr/>
          </p:nvSpPr>
          <p:spPr>
            <a:xfrm>
              <a:off x="6066430" y="3831988"/>
              <a:ext cx="573206" cy="830997"/>
            </a:xfrm>
            <a:prstGeom prst="rect">
              <a:avLst/>
            </a:prstGeom>
            <a:noFill/>
          </p:spPr>
          <p:txBody>
            <a:bodyPr wrap="square" rtlCol="0">
              <a:spAutoFit/>
            </a:bodyPr>
            <a:lstStyle/>
            <a:p>
              <a:pPr algn="ctr"/>
              <a:r>
                <a:rPr lang="en-GB" sz="3600" dirty="0"/>
                <a:t>7</a:t>
              </a:r>
              <a:endParaRPr lang="en-GB" sz="3600" dirty="0"/>
            </a:p>
          </p:txBody>
        </p:sp>
        <p:cxnSp>
          <p:nvCxnSpPr>
            <p:cNvPr id="46" name="Straight Connector 45"/>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51" name="TextBox 50"/>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52" name="TextBox 51"/>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53" name="TextBox 52"/>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54" name="TextBox 53"/>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55" name="TextBox 54"/>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grpSp>
        <p:nvGrpSpPr>
          <p:cNvPr id="63" name="Group 62"/>
          <p:cNvGrpSpPr/>
          <p:nvPr/>
        </p:nvGrpSpPr>
        <p:grpSpPr>
          <a:xfrm>
            <a:off x="4645430" y="2283567"/>
            <a:ext cx="2219403" cy="2352992"/>
            <a:chOff x="3862316" y="2391391"/>
            <a:chExt cx="2893326" cy="3029045"/>
          </a:xfrm>
        </p:grpSpPr>
        <p:sp>
          <p:nvSpPr>
            <p:cNvPr id="64" name="TextBox 63"/>
            <p:cNvSpPr txBox="1"/>
            <p:nvPr/>
          </p:nvSpPr>
          <p:spPr>
            <a:xfrm>
              <a:off x="4831308" y="3111690"/>
              <a:ext cx="573206" cy="830997"/>
            </a:xfrm>
            <a:prstGeom prst="rect">
              <a:avLst/>
            </a:prstGeom>
            <a:noFill/>
          </p:spPr>
          <p:txBody>
            <a:bodyPr wrap="square" rtlCol="0">
              <a:spAutoFit/>
            </a:bodyPr>
            <a:lstStyle/>
            <a:p>
              <a:pPr algn="ctr"/>
              <a:r>
                <a:rPr lang="en-GB" sz="3600" dirty="0" smtClean="0"/>
                <a:t>1</a:t>
              </a:r>
              <a:endParaRPr lang="en-GB" sz="3600" dirty="0"/>
            </a:p>
          </p:txBody>
        </p:sp>
        <p:sp>
          <p:nvSpPr>
            <p:cNvPr id="65" name="TextBox 64"/>
            <p:cNvSpPr txBox="1"/>
            <p:nvPr/>
          </p:nvSpPr>
          <p:spPr>
            <a:xfrm>
              <a:off x="5448879" y="3126851"/>
              <a:ext cx="573206" cy="830997"/>
            </a:xfrm>
            <a:prstGeom prst="rect">
              <a:avLst/>
            </a:prstGeom>
            <a:noFill/>
          </p:spPr>
          <p:txBody>
            <a:bodyPr wrap="square" rtlCol="0">
              <a:spAutoFit/>
            </a:bodyPr>
            <a:lstStyle/>
            <a:p>
              <a:pPr algn="ctr"/>
              <a:r>
                <a:rPr lang="en-GB" sz="3600" dirty="0"/>
                <a:t>5</a:t>
              </a:r>
              <a:endParaRPr lang="en-GB" sz="3600" dirty="0"/>
            </a:p>
          </p:txBody>
        </p:sp>
        <p:sp>
          <p:nvSpPr>
            <p:cNvPr id="66" name="TextBox 65"/>
            <p:cNvSpPr txBox="1"/>
            <p:nvPr/>
          </p:nvSpPr>
          <p:spPr>
            <a:xfrm>
              <a:off x="6066006" y="3126852"/>
              <a:ext cx="573206" cy="830997"/>
            </a:xfrm>
            <a:prstGeom prst="rect">
              <a:avLst/>
            </a:prstGeom>
            <a:noFill/>
          </p:spPr>
          <p:txBody>
            <a:bodyPr wrap="square" rtlCol="0">
              <a:spAutoFit/>
            </a:bodyPr>
            <a:lstStyle/>
            <a:p>
              <a:pPr algn="ctr"/>
              <a:r>
                <a:rPr lang="en-GB" sz="3600" dirty="0" smtClean="0"/>
                <a:t>2</a:t>
              </a:r>
              <a:endParaRPr lang="en-GB" sz="3600" dirty="0"/>
            </a:p>
          </p:txBody>
        </p:sp>
        <p:sp>
          <p:nvSpPr>
            <p:cNvPr id="67" name="TextBox 66"/>
            <p:cNvSpPr txBox="1"/>
            <p:nvPr/>
          </p:nvSpPr>
          <p:spPr>
            <a:xfrm>
              <a:off x="4833015" y="3831988"/>
              <a:ext cx="573206" cy="830997"/>
            </a:xfrm>
            <a:prstGeom prst="rect">
              <a:avLst/>
            </a:prstGeom>
            <a:noFill/>
          </p:spPr>
          <p:txBody>
            <a:bodyPr wrap="square" rtlCol="0">
              <a:spAutoFit/>
            </a:bodyPr>
            <a:lstStyle/>
            <a:p>
              <a:pPr algn="ctr"/>
              <a:r>
                <a:rPr lang="en-GB" sz="3600" dirty="0" smtClean="0"/>
                <a:t>1</a:t>
              </a:r>
              <a:endParaRPr lang="en-GB" sz="3600" dirty="0"/>
            </a:p>
          </p:txBody>
        </p:sp>
        <p:sp>
          <p:nvSpPr>
            <p:cNvPr id="68" name="TextBox 67"/>
            <p:cNvSpPr txBox="1"/>
            <p:nvPr/>
          </p:nvSpPr>
          <p:spPr>
            <a:xfrm>
              <a:off x="5465929" y="3831988"/>
              <a:ext cx="573206" cy="830997"/>
            </a:xfrm>
            <a:prstGeom prst="rect">
              <a:avLst/>
            </a:prstGeom>
            <a:noFill/>
          </p:spPr>
          <p:txBody>
            <a:bodyPr wrap="square" rtlCol="0">
              <a:spAutoFit/>
            </a:bodyPr>
            <a:lstStyle/>
            <a:p>
              <a:pPr algn="ctr"/>
              <a:r>
                <a:rPr lang="en-GB" sz="3600" dirty="0"/>
                <a:t>1</a:t>
              </a:r>
              <a:endParaRPr lang="en-GB" sz="3600" dirty="0"/>
            </a:p>
          </p:txBody>
        </p:sp>
        <p:sp>
          <p:nvSpPr>
            <p:cNvPr id="69" name="TextBox 68"/>
            <p:cNvSpPr txBox="1"/>
            <p:nvPr/>
          </p:nvSpPr>
          <p:spPr>
            <a:xfrm>
              <a:off x="6066430" y="3831988"/>
              <a:ext cx="573206" cy="830997"/>
            </a:xfrm>
            <a:prstGeom prst="rect">
              <a:avLst/>
            </a:prstGeom>
            <a:noFill/>
          </p:spPr>
          <p:txBody>
            <a:bodyPr wrap="square" rtlCol="0">
              <a:spAutoFit/>
            </a:bodyPr>
            <a:lstStyle/>
            <a:p>
              <a:pPr algn="ctr"/>
              <a:r>
                <a:rPr lang="en-GB" sz="3600" dirty="0"/>
                <a:t>8</a:t>
              </a:r>
              <a:endParaRPr lang="en-GB" sz="3600" dirty="0"/>
            </a:p>
          </p:txBody>
        </p:sp>
        <p:cxnSp>
          <p:nvCxnSpPr>
            <p:cNvPr id="70" name="Straight Connector 69"/>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73" name="TextBox 72"/>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74" name="TextBox 73"/>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75" name="TextBox 74"/>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76" name="TextBox 75"/>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77" name="TextBox 76"/>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grpSp>
        <p:nvGrpSpPr>
          <p:cNvPr id="81" name="Group 80"/>
          <p:cNvGrpSpPr/>
          <p:nvPr/>
        </p:nvGrpSpPr>
        <p:grpSpPr>
          <a:xfrm>
            <a:off x="8842901" y="2246142"/>
            <a:ext cx="2219403" cy="2352992"/>
            <a:chOff x="3862316" y="2391391"/>
            <a:chExt cx="2893326" cy="3029045"/>
          </a:xfrm>
        </p:grpSpPr>
        <p:sp>
          <p:nvSpPr>
            <p:cNvPr id="82" name="TextBox 81"/>
            <p:cNvSpPr txBox="1"/>
            <p:nvPr/>
          </p:nvSpPr>
          <p:spPr>
            <a:xfrm>
              <a:off x="4831308" y="3111690"/>
              <a:ext cx="573206" cy="830997"/>
            </a:xfrm>
            <a:prstGeom prst="rect">
              <a:avLst/>
            </a:prstGeom>
            <a:noFill/>
          </p:spPr>
          <p:txBody>
            <a:bodyPr wrap="square" rtlCol="0">
              <a:spAutoFit/>
            </a:bodyPr>
            <a:lstStyle/>
            <a:p>
              <a:pPr algn="ctr"/>
              <a:r>
                <a:rPr lang="en-GB" sz="3600" dirty="0"/>
                <a:t>3</a:t>
              </a:r>
              <a:endParaRPr lang="en-GB" sz="3600" dirty="0"/>
            </a:p>
          </p:txBody>
        </p:sp>
        <p:sp>
          <p:nvSpPr>
            <p:cNvPr id="83" name="TextBox 82"/>
            <p:cNvSpPr txBox="1"/>
            <p:nvPr/>
          </p:nvSpPr>
          <p:spPr>
            <a:xfrm>
              <a:off x="5448879" y="3126851"/>
              <a:ext cx="573206" cy="830997"/>
            </a:xfrm>
            <a:prstGeom prst="rect">
              <a:avLst/>
            </a:prstGeom>
            <a:noFill/>
          </p:spPr>
          <p:txBody>
            <a:bodyPr wrap="square" rtlCol="0">
              <a:spAutoFit/>
            </a:bodyPr>
            <a:lstStyle/>
            <a:p>
              <a:pPr algn="ctr"/>
              <a:r>
                <a:rPr lang="en-GB" sz="3600" dirty="0" smtClean="0"/>
                <a:t>2</a:t>
              </a:r>
              <a:endParaRPr lang="en-GB" sz="3600" dirty="0"/>
            </a:p>
          </p:txBody>
        </p:sp>
        <p:sp>
          <p:nvSpPr>
            <p:cNvPr id="84" name="TextBox 83"/>
            <p:cNvSpPr txBox="1"/>
            <p:nvPr/>
          </p:nvSpPr>
          <p:spPr>
            <a:xfrm>
              <a:off x="6066006" y="3126852"/>
              <a:ext cx="573206" cy="830997"/>
            </a:xfrm>
            <a:prstGeom prst="rect">
              <a:avLst/>
            </a:prstGeom>
            <a:noFill/>
          </p:spPr>
          <p:txBody>
            <a:bodyPr wrap="square" rtlCol="0">
              <a:spAutoFit/>
            </a:bodyPr>
            <a:lstStyle/>
            <a:p>
              <a:pPr algn="ctr"/>
              <a:r>
                <a:rPr lang="en-GB" sz="3600" dirty="0"/>
                <a:t>5</a:t>
              </a:r>
              <a:endParaRPr lang="en-GB" sz="3600" dirty="0"/>
            </a:p>
          </p:txBody>
        </p:sp>
        <p:sp>
          <p:nvSpPr>
            <p:cNvPr id="85" name="TextBox 84"/>
            <p:cNvSpPr txBox="1"/>
            <p:nvPr/>
          </p:nvSpPr>
          <p:spPr>
            <a:xfrm>
              <a:off x="4833015" y="3831988"/>
              <a:ext cx="573206" cy="830997"/>
            </a:xfrm>
            <a:prstGeom prst="rect">
              <a:avLst/>
            </a:prstGeom>
            <a:noFill/>
          </p:spPr>
          <p:txBody>
            <a:bodyPr wrap="square" rtlCol="0">
              <a:spAutoFit/>
            </a:bodyPr>
            <a:lstStyle/>
            <a:p>
              <a:pPr algn="ctr"/>
              <a:endParaRPr lang="en-GB" sz="3600" dirty="0"/>
            </a:p>
          </p:txBody>
        </p:sp>
        <p:sp>
          <p:nvSpPr>
            <p:cNvPr id="86" name="TextBox 85"/>
            <p:cNvSpPr txBox="1"/>
            <p:nvPr/>
          </p:nvSpPr>
          <p:spPr>
            <a:xfrm>
              <a:off x="5465929" y="3831988"/>
              <a:ext cx="573206" cy="830997"/>
            </a:xfrm>
            <a:prstGeom prst="rect">
              <a:avLst/>
            </a:prstGeom>
            <a:noFill/>
          </p:spPr>
          <p:txBody>
            <a:bodyPr wrap="square" rtlCol="0">
              <a:spAutoFit/>
            </a:bodyPr>
            <a:lstStyle/>
            <a:p>
              <a:pPr algn="ctr"/>
              <a:r>
                <a:rPr lang="en-GB" sz="3600" dirty="0" smtClean="0"/>
                <a:t>9</a:t>
              </a:r>
              <a:endParaRPr lang="en-GB" sz="3600" dirty="0"/>
            </a:p>
          </p:txBody>
        </p:sp>
        <p:sp>
          <p:nvSpPr>
            <p:cNvPr id="87" name="TextBox 86"/>
            <p:cNvSpPr txBox="1"/>
            <p:nvPr/>
          </p:nvSpPr>
          <p:spPr>
            <a:xfrm>
              <a:off x="6066430" y="3831988"/>
              <a:ext cx="573206" cy="830997"/>
            </a:xfrm>
            <a:prstGeom prst="rect">
              <a:avLst/>
            </a:prstGeom>
            <a:noFill/>
          </p:spPr>
          <p:txBody>
            <a:bodyPr wrap="square" rtlCol="0">
              <a:spAutoFit/>
            </a:bodyPr>
            <a:lstStyle/>
            <a:p>
              <a:pPr algn="ctr"/>
              <a:r>
                <a:rPr lang="en-GB" sz="3600" dirty="0"/>
                <a:t>1</a:t>
              </a:r>
              <a:endParaRPr lang="en-GB" sz="3600" dirty="0"/>
            </a:p>
          </p:txBody>
        </p:sp>
        <p:cxnSp>
          <p:nvCxnSpPr>
            <p:cNvPr id="88" name="Straight Connector 87"/>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0" name="TextBox 89"/>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91" name="TextBox 90"/>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92" name="TextBox 91"/>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93" name="TextBox 92"/>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94" name="TextBox 93"/>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95" name="TextBox 94"/>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sp>
        <p:nvSpPr>
          <p:cNvPr id="50" name="TextBox 49"/>
          <p:cNvSpPr txBox="1"/>
          <p:nvPr/>
        </p:nvSpPr>
        <p:spPr>
          <a:xfrm>
            <a:off x="2256099" y="3988973"/>
            <a:ext cx="439693" cy="645527"/>
          </a:xfrm>
          <a:prstGeom prst="rect">
            <a:avLst/>
          </a:prstGeom>
          <a:noFill/>
        </p:spPr>
        <p:txBody>
          <a:bodyPr wrap="square" rtlCol="0">
            <a:spAutoFit/>
          </a:bodyPr>
          <a:lstStyle/>
          <a:p>
            <a:pPr algn="ctr"/>
            <a:r>
              <a:rPr lang="en-GB" sz="3600" dirty="0" smtClean="0">
                <a:solidFill>
                  <a:srgbClr val="FF0000"/>
                </a:solidFill>
              </a:rPr>
              <a:t>3</a:t>
            </a:r>
            <a:endParaRPr lang="en-GB" sz="3600" dirty="0">
              <a:solidFill>
                <a:srgbClr val="FF0000"/>
              </a:solidFill>
            </a:endParaRPr>
          </a:p>
        </p:txBody>
      </p:sp>
      <p:sp>
        <p:nvSpPr>
          <p:cNvPr id="56" name="TextBox 55"/>
          <p:cNvSpPr txBox="1"/>
          <p:nvPr/>
        </p:nvSpPr>
        <p:spPr>
          <a:xfrm>
            <a:off x="1837531" y="4578176"/>
            <a:ext cx="439693" cy="645527"/>
          </a:xfrm>
          <a:prstGeom prst="rect">
            <a:avLst/>
          </a:prstGeom>
          <a:noFill/>
        </p:spPr>
        <p:txBody>
          <a:bodyPr wrap="square" rtlCol="0">
            <a:spAutoFit/>
          </a:bodyPr>
          <a:lstStyle/>
          <a:p>
            <a:pPr algn="ctr"/>
            <a:r>
              <a:rPr lang="en-GB" sz="3600" dirty="0">
                <a:solidFill>
                  <a:srgbClr val="FF0000"/>
                </a:solidFill>
              </a:rPr>
              <a:t>1</a:t>
            </a:r>
            <a:endParaRPr lang="en-GB" sz="3600" dirty="0">
              <a:solidFill>
                <a:srgbClr val="FF0000"/>
              </a:solidFill>
            </a:endParaRPr>
          </a:p>
        </p:txBody>
      </p:sp>
      <p:sp>
        <p:nvSpPr>
          <p:cNvPr id="57" name="TextBox 56"/>
          <p:cNvSpPr txBox="1"/>
          <p:nvPr/>
        </p:nvSpPr>
        <p:spPr>
          <a:xfrm>
            <a:off x="1826410" y="3991326"/>
            <a:ext cx="439693" cy="645527"/>
          </a:xfrm>
          <a:prstGeom prst="rect">
            <a:avLst/>
          </a:prstGeom>
          <a:noFill/>
        </p:spPr>
        <p:txBody>
          <a:bodyPr wrap="square" rtlCol="0">
            <a:spAutoFit/>
          </a:bodyPr>
          <a:lstStyle/>
          <a:p>
            <a:pPr algn="ctr"/>
            <a:r>
              <a:rPr lang="en-GB" sz="3600" dirty="0" smtClean="0">
                <a:solidFill>
                  <a:srgbClr val="FF0000"/>
                </a:solidFill>
              </a:rPr>
              <a:t>5</a:t>
            </a:r>
            <a:endParaRPr lang="en-GB" sz="3600" dirty="0">
              <a:solidFill>
                <a:srgbClr val="FF0000"/>
              </a:solidFill>
            </a:endParaRPr>
          </a:p>
        </p:txBody>
      </p:sp>
      <p:sp>
        <p:nvSpPr>
          <p:cNvPr id="58" name="TextBox 57"/>
          <p:cNvSpPr txBox="1"/>
          <p:nvPr/>
        </p:nvSpPr>
        <p:spPr>
          <a:xfrm>
            <a:off x="1365452" y="3997858"/>
            <a:ext cx="439693" cy="645527"/>
          </a:xfrm>
          <a:prstGeom prst="rect">
            <a:avLst/>
          </a:prstGeom>
          <a:noFill/>
        </p:spPr>
        <p:txBody>
          <a:bodyPr wrap="square" rtlCol="0">
            <a:spAutoFit/>
          </a:bodyPr>
          <a:lstStyle/>
          <a:p>
            <a:pPr algn="ctr"/>
            <a:r>
              <a:rPr lang="en-GB" sz="3600" dirty="0">
                <a:solidFill>
                  <a:srgbClr val="FF0000"/>
                </a:solidFill>
              </a:rPr>
              <a:t>2</a:t>
            </a:r>
            <a:endParaRPr lang="en-GB" sz="3600" dirty="0">
              <a:solidFill>
                <a:srgbClr val="FF0000"/>
              </a:solidFill>
            </a:endParaRPr>
          </a:p>
        </p:txBody>
      </p:sp>
      <p:sp>
        <p:nvSpPr>
          <p:cNvPr id="59" name="TextBox 58"/>
          <p:cNvSpPr txBox="1"/>
          <p:nvPr/>
        </p:nvSpPr>
        <p:spPr>
          <a:xfrm>
            <a:off x="6357746" y="4022160"/>
            <a:ext cx="439693" cy="645527"/>
          </a:xfrm>
          <a:prstGeom prst="rect">
            <a:avLst/>
          </a:prstGeom>
          <a:noFill/>
        </p:spPr>
        <p:txBody>
          <a:bodyPr wrap="square" rtlCol="0">
            <a:spAutoFit/>
          </a:bodyPr>
          <a:lstStyle/>
          <a:p>
            <a:pPr algn="ctr"/>
            <a:r>
              <a:rPr lang="en-GB" sz="3600" dirty="0">
                <a:solidFill>
                  <a:srgbClr val="FF0000"/>
                </a:solidFill>
              </a:rPr>
              <a:t>0</a:t>
            </a:r>
            <a:endParaRPr lang="en-GB" sz="3600" dirty="0">
              <a:solidFill>
                <a:srgbClr val="FF0000"/>
              </a:solidFill>
            </a:endParaRPr>
          </a:p>
        </p:txBody>
      </p:sp>
      <p:sp>
        <p:nvSpPr>
          <p:cNvPr id="60" name="TextBox 59"/>
          <p:cNvSpPr txBox="1"/>
          <p:nvPr/>
        </p:nvSpPr>
        <p:spPr>
          <a:xfrm>
            <a:off x="5896136" y="4622069"/>
            <a:ext cx="439693" cy="645527"/>
          </a:xfrm>
          <a:prstGeom prst="rect">
            <a:avLst/>
          </a:prstGeom>
          <a:noFill/>
        </p:spPr>
        <p:txBody>
          <a:bodyPr wrap="square" rtlCol="0">
            <a:spAutoFit/>
          </a:bodyPr>
          <a:lstStyle/>
          <a:p>
            <a:pPr algn="ctr"/>
            <a:r>
              <a:rPr lang="en-GB" sz="3600" dirty="0" smtClean="0">
                <a:solidFill>
                  <a:srgbClr val="FF0000"/>
                </a:solidFill>
              </a:rPr>
              <a:t>1</a:t>
            </a:r>
            <a:endParaRPr lang="en-GB" sz="3600" dirty="0">
              <a:solidFill>
                <a:srgbClr val="FF0000"/>
              </a:solidFill>
            </a:endParaRPr>
          </a:p>
        </p:txBody>
      </p:sp>
      <p:sp>
        <p:nvSpPr>
          <p:cNvPr id="61" name="TextBox 60"/>
          <p:cNvSpPr txBox="1"/>
          <p:nvPr/>
        </p:nvSpPr>
        <p:spPr>
          <a:xfrm>
            <a:off x="5896461" y="4010293"/>
            <a:ext cx="439693" cy="645527"/>
          </a:xfrm>
          <a:prstGeom prst="rect">
            <a:avLst/>
          </a:prstGeom>
          <a:noFill/>
        </p:spPr>
        <p:txBody>
          <a:bodyPr wrap="square" rtlCol="0">
            <a:spAutoFit/>
          </a:bodyPr>
          <a:lstStyle/>
          <a:p>
            <a:pPr algn="ctr"/>
            <a:r>
              <a:rPr lang="en-GB" sz="3600" dirty="0">
                <a:solidFill>
                  <a:srgbClr val="FF0000"/>
                </a:solidFill>
              </a:rPr>
              <a:t>7</a:t>
            </a:r>
            <a:endParaRPr lang="en-GB" sz="3600" dirty="0">
              <a:solidFill>
                <a:srgbClr val="FF0000"/>
              </a:solidFill>
            </a:endParaRPr>
          </a:p>
        </p:txBody>
      </p:sp>
      <p:sp>
        <p:nvSpPr>
          <p:cNvPr id="62" name="TextBox 61"/>
          <p:cNvSpPr txBox="1"/>
          <p:nvPr/>
        </p:nvSpPr>
        <p:spPr>
          <a:xfrm>
            <a:off x="5394362" y="4010292"/>
            <a:ext cx="439693" cy="645527"/>
          </a:xfrm>
          <a:prstGeom prst="rect">
            <a:avLst/>
          </a:prstGeom>
          <a:noFill/>
        </p:spPr>
        <p:txBody>
          <a:bodyPr wrap="square" rtlCol="0">
            <a:spAutoFit/>
          </a:bodyPr>
          <a:lstStyle/>
          <a:p>
            <a:pPr algn="ctr"/>
            <a:r>
              <a:rPr lang="en-GB" sz="3600" dirty="0" smtClean="0">
                <a:solidFill>
                  <a:srgbClr val="FF0000"/>
                </a:solidFill>
              </a:rPr>
              <a:t>2</a:t>
            </a:r>
            <a:endParaRPr lang="en-GB" sz="3600" dirty="0">
              <a:solidFill>
                <a:srgbClr val="FF0000"/>
              </a:solidFill>
            </a:endParaRPr>
          </a:p>
        </p:txBody>
      </p:sp>
      <p:sp>
        <p:nvSpPr>
          <p:cNvPr id="78" name="TextBox 77"/>
          <p:cNvSpPr txBox="1"/>
          <p:nvPr/>
        </p:nvSpPr>
        <p:spPr>
          <a:xfrm>
            <a:off x="10541624" y="3988972"/>
            <a:ext cx="439693" cy="645527"/>
          </a:xfrm>
          <a:prstGeom prst="rect">
            <a:avLst/>
          </a:prstGeom>
          <a:noFill/>
        </p:spPr>
        <p:txBody>
          <a:bodyPr wrap="square" rtlCol="0">
            <a:spAutoFit/>
          </a:bodyPr>
          <a:lstStyle/>
          <a:p>
            <a:pPr algn="ctr"/>
            <a:r>
              <a:rPr lang="en-GB" sz="3600" dirty="0" smtClean="0">
                <a:solidFill>
                  <a:srgbClr val="FF0000"/>
                </a:solidFill>
              </a:rPr>
              <a:t>6</a:t>
            </a:r>
            <a:endParaRPr lang="en-GB" sz="3600" dirty="0">
              <a:solidFill>
                <a:srgbClr val="FF0000"/>
              </a:solidFill>
            </a:endParaRPr>
          </a:p>
        </p:txBody>
      </p:sp>
      <p:sp>
        <p:nvSpPr>
          <p:cNvPr id="79" name="TextBox 78"/>
          <p:cNvSpPr txBox="1"/>
          <p:nvPr/>
        </p:nvSpPr>
        <p:spPr>
          <a:xfrm>
            <a:off x="10080340" y="3964128"/>
            <a:ext cx="439693" cy="645527"/>
          </a:xfrm>
          <a:prstGeom prst="rect">
            <a:avLst/>
          </a:prstGeom>
          <a:noFill/>
        </p:spPr>
        <p:txBody>
          <a:bodyPr wrap="square" rtlCol="0">
            <a:spAutoFit/>
          </a:bodyPr>
          <a:lstStyle/>
          <a:p>
            <a:pPr algn="ctr"/>
            <a:r>
              <a:rPr lang="en-GB" sz="3600" dirty="0">
                <a:solidFill>
                  <a:srgbClr val="FF0000"/>
                </a:solidFill>
              </a:rPr>
              <a:t>1</a:t>
            </a:r>
            <a:endParaRPr lang="en-GB" sz="3600" dirty="0">
              <a:solidFill>
                <a:srgbClr val="FF0000"/>
              </a:solidFill>
            </a:endParaRPr>
          </a:p>
        </p:txBody>
      </p:sp>
      <p:sp>
        <p:nvSpPr>
          <p:cNvPr id="80" name="TextBox 79"/>
          <p:cNvSpPr txBox="1"/>
          <p:nvPr/>
        </p:nvSpPr>
        <p:spPr>
          <a:xfrm>
            <a:off x="9591292" y="4609118"/>
            <a:ext cx="439693" cy="645527"/>
          </a:xfrm>
          <a:prstGeom prst="rect">
            <a:avLst/>
          </a:prstGeom>
          <a:noFill/>
        </p:spPr>
        <p:txBody>
          <a:bodyPr wrap="square" rtlCol="0">
            <a:spAutoFit/>
          </a:bodyPr>
          <a:lstStyle/>
          <a:p>
            <a:pPr algn="ctr"/>
            <a:r>
              <a:rPr lang="en-GB" sz="3600" dirty="0">
                <a:solidFill>
                  <a:srgbClr val="FF0000"/>
                </a:solidFill>
              </a:rPr>
              <a:t>1</a:t>
            </a:r>
            <a:endParaRPr lang="en-GB" sz="3600" dirty="0">
              <a:solidFill>
                <a:srgbClr val="FF0000"/>
              </a:solidFill>
            </a:endParaRPr>
          </a:p>
        </p:txBody>
      </p:sp>
      <p:sp>
        <p:nvSpPr>
          <p:cNvPr id="96" name="TextBox 95"/>
          <p:cNvSpPr txBox="1"/>
          <p:nvPr/>
        </p:nvSpPr>
        <p:spPr>
          <a:xfrm>
            <a:off x="9578339" y="3964233"/>
            <a:ext cx="439693" cy="645527"/>
          </a:xfrm>
          <a:prstGeom prst="rect">
            <a:avLst/>
          </a:prstGeom>
          <a:noFill/>
        </p:spPr>
        <p:txBody>
          <a:bodyPr wrap="square" rtlCol="0">
            <a:spAutoFit/>
          </a:bodyPr>
          <a:lstStyle/>
          <a:p>
            <a:pPr algn="ctr"/>
            <a:r>
              <a:rPr lang="en-GB" sz="3600" dirty="0" smtClean="0">
                <a:solidFill>
                  <a:srgbClr val="FF0000"/>
                </a:solidFill>
              </a:rPr>
              <a:t>4</a:t>
            </a:r>
            <a:endParaRPr lang="en-GB" sz="3600" dirty="0">
              <a:solidFill>
                <a:srgbClr val="FF0000"/>
              </a:solidFill>
            </a:endParaRPr>
          </a:p>
        </p:txBody>
      </p:sp>
      <p:cxnSp>
        <p:nvCxnSpPr>
          <p:cNvPr id="5" name="Straight Connector 4"/>
          <p:cNvCxnSpPr/>
          <p:nvPr/>
        </p:nvCxnSpPr>
        <p:spPr>
          <a:xfrm>
            <a:off x="1848093" y="4696299"/>
            <a:ext cx="418568" cy="409280"/>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98" name="Straight Connector 97"/>
          <p:cNvCxnSpPr/>
          <p:nvPr/>
        </p:nvCxnSpPr>
        <p:spPr>
          <a:xfrm>
            <a:off x="5903752" y="4727707"/>
            <a:ext cx="418568" cy="409280"/>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99" name="Straight Connector 98"/>
          <p:cNvCxnSpPr/>
          <p:nvPr/>
        </p:nvCxnSpPr>
        <p:spPr>
          <a:xfrm>
            <a:off x="9602501" y="4730835"/>
            <a:ext cx="418568" cy="409280"/>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4358040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2" name="Title 1"/>
          <p:cNvSpPr>
            <a:spLocks noGrp="1"/>
          </p:cNvSpPr>
          <p:nvPr>
            <p:ph type="ctrTitle"/>
          </p:nvPr>
        </p:nvSpPr>
        <p:spPr>
          <a:xfrm>
            <a:off x="50326" y="17353"/>
            <a:ext cx="12023678" cy="1146412"/>
          </a:xfrm>
          <a:solidFill>
            <a:schemeClr val="bg1"/>
          </a:solidFill>
        </p:spPr>
        <p:txBody>
          <a:bodyPr anchor="ctr" anchorCtr="0">
            <a:normAutofit/>
          </a:bodyPr>
          <a:lstStyle/>
          <a:p>
            <a:r>
              <a:rPr lang="en-GB" sz="3600" u="sng" dirty="0" smtClean="0"/>
              <a:t>TLHT </a:t>
            </a:r>
            <a:r>
              <a:rPr lang="en-GB" sz="3600" u="sng" dirty="0" smtClean="0"/>
              <a:t>add</a:t>
            </a:r>
            <a:r>
              <a:rPr lang="en-GB" sz="3600" u="sng" dirty="0" smtClean="0"/>
              <a:t> 3 digit numbers using the formal written method</a:t>
            </a:r>
            <a:endParaRPr lang="en-GB" sz="3600" u="sng" dirty="0"/>
          </a:p>
        </p:txBody>
      </p:sp>
      <p:sp>
        <p:nvSpPr>
          <p:cNvPr id="4" name="TextBox 3"/>
          <p:cNvSpPr txBox="1"/>
          <p:nvPr/>
        </p:nvSpPr>
        <p:spPr>
          <a:xfrm>
            <a:off x="216658" y="842481"/>
            <a:ext cx="11588655" cy="830997"/>
          </a:xfrm>
          <a:prstGeom prst="rect">
            <a:avLst/>
          </a:prstGeom>
          <a:noFill/>
        </p:spPr>
        <p:txBody>
          <a:bodyPr wrap="square" rtlCol="0">
            <a:spAutoFit/>
          </a:bodyPr>
          <a:lstStyle/>
          <a:p>
            <a:r>
              <a:rPr lang="en-GB" sz="2400" dirty="0" smtClean="0"/>
              <a:t>Sometimes, you will need to exchange and rename more than once when adding two three digit numbers.</a:t>
            </a:r>
            <a:endParaRPr lang="en-GB" sz="2400" dirty="0">
              <a:solidFill>
                <a:srgbClr val="FF0000"/>
              </a:solidFill>
            </a:endParaRPr>
          </a:p>
        </p:txBody>
      </p:sp>
      <p:grpSp>
        <p:nvGrpSpPr>
          <p:cNvPr id="14" name="Group 13"/>
          <p:cNvGrpSpPr/>
          <p:nvPr/>
        </p:nvGrpSpPr>
        <p:grpSpPr>
          <a:xfrm>
            <a:off x="859256" y="1876174"/>
            <a:ext cx="2219403" cy="2968702"/>
            <a:chOff x="577340" y="2255001"/>
            <a:chExt cx="2219403" cy="2968702"/>
          </a:xfrm>
        </p:grpSpPr>
        <p:grpSp>
          <p:nvGrpSpPr>
            <p:cNvPr id="2" name="Group 1"/>
            <p:cNvGrpSpPr/>
            <p:nvPr/>
          </p:nvGrpSpPr>
          <p:grpSpPr>
            <a:xfrm>
              <a:off x="577340" y="2255001"/>
              <a:ext cx="2219403" cy="2968702"/>
              <a:chOff x="577340" y="2255001"/>
              <a:chExt cx="2219403" cy="2968702"/>
            </a:xfrm>
          </p:grpSpPr>
          <p:grpSp>
            <p:nvGrpSpPr>
              <p:cNvPr id="30" name="Group 29"/>
              <p:cNvGrpSpPr/>
              <p:nvPr/>
            </p:nvGrpSpPr>
            <p:grpSpPr>
              <a:xfrm>
                <a:off x="577340" y="2255001"/>
                <a:ext cx="2219403" cy="2352992"/>
                <a:chOff x="3862316" y="2391391"/>
                <a:chExt cx="2893326" cy="3029045"/>
              </a:xfrm>
            </p:grpSpPr>
            <p:sp>
              <p:nvSpPr>
                <p:cNvPr id="34" name="TextBox 33"/>
                <p:cNvSpPr txBox="1"/>
                <p:nvPr/>
              </p:nvSpPr>
              <p:spPr>
                <a:xfrm>
                  <a:off x="4831308" y="3111690"/>
                  <a:ext cx="573206" cy="830997"/>
                </a:xfrm>
                <a:prstGeom prst="rect">
                  <a:avLst/>
                </a:prstGeom>
                <a:noFill/>
              </p:spPr>
              <p:txBody>
                <a:bodyPr wrap="square" rtlCol="0">
                  <a:spAutoFit/>
                </a:bodyPr>
                <a:lstStyle/>
                <a:p>
                  <a:pPr algn="ctr"/>
                  <a:r>
                    <a:rPr lang="en-GB" sz="3600" dirty="0" smtClean="0"/>
                    <a:t>1</a:t>
                  </a:r>
                  <a:endParaRPr lang="en-GB" sz="3600" dirty="0"/>
                </a:p>
              </p:txBody>
            </p:sp>
            <p:sp>
              <p:nvSpPr>
                <p:cNvPr id="38" name="TextBox 37"/>
                <p:cNvSpPr txBox="1"/>
                <p:nvPr/>
              </p:nvSpPr>
              <p:spPr>
                <a:xfrm>
                  <a:off x="5448879" y="3126851"/>
                  <a:ext cx="573206" cy="830997"/>
                </a:xfrm>
                <a:prstGeom prst="rect">
                  <a:avLst/>
                </a:prstGeom>
                <a:noFill/>
              </p:spPr>
              <p:txBody>
                <a:bodyPr wrap="square" rtlCol="0">
                  <a:spAutoFit/>
                </a:bodyPr>
                <a:lstStyle/>
                <a:p>
                  <a:pPr algn="ctr"/>
                  <a:r>
                    <a:rPr lang="en-GB" sz="3600" dirty="0"/>
                    <a:t>8</a:t>
                  </a:r>
                  <a:endParaRPr lang="en-GB" sz="3600" dirty="0"/>
                </a:p>
              </p:txBody>
            </p:sp>
            <p:sp>
              <p:nvSpPr>
                <p:cNvPr id="41" name="TextBox 40"/>
                <p:cNvSpPr txBox="1"/>
                <p:nvPr/>
              </p:nvSpPr>
              <p:spPr>
                <a:xfrm>
                  <a:off x="6066006" y="3126852"/>
                  <a:ext cx="573206" cy="830997"/>
                </a:xfrm>
                <a:prstGeom prst="rect">
                  <a:avLst/>
                </a:prstGeom>
                <a:noFill/>
              </p:spPr>
              <p:txBody>
                <a:bodyPr wrap="square" rtlCol="0">
                  <a:spAutoFit/>
                </a:bodyPr>
                <a:lstStyle/>
                <a:p>
                  <a:pPr algn="ctr"/>
                  <a:r>
                    <a:rPr lang="en-GB" sz="3600" dirty="0"/>
                    <a:t>9</a:t>
                  </a:r>
                  <a:endParaRPr lang="en-GB" sz="3600" dirty="0"/>
                </a:p>
              </p:txBody>
            </p:sp>
            <p:sp>
              <p:nvSpPr>
                <p:cNvPr id="42" name="TextBox 41"/>
                <p:cNvSpPr txBox="1"/>
                <p:nvPr/>
              </p:nvSpPr>
              <p:spPr>
                <a:xfrm>
                  <a:off x="4833015" y="3831988"/>
                  <a:ext cx="573206" cy="830997"/>
                </a:xfrm>
                <a:prstGeom prst="rect">
                  <a:avLst/>
                </a:prstGeom>
                <a:noFill/>
              </p:spPr>
              <p:txBody>
                <a:bodyPr wrap="square" rtlCol="0">
                  <a:spAutoFit/>
                </a:bodyPr>
                <a:lstStyle/>
                <a:p>
                  <a:pPr algn="ctr"/>
                  <a:endParaRPr lang="en-GB" sz="4800" dirty="0"/>
                </a:p>
              </p:txBody>
            </p:sp>
            <p:sp>
              <p:nvSpPr>
                <p:cNvPr id="44" name="TextBox 43"/>
                <p:cNvSpPr txBox="1"/>
                <p:nvPr/>
              </p:nvSpPr>
              <p:spPr>
                <a:xfrm>
                  <a:off x="5465929" y="3831988"/>
                  <a:ext cx="573206" cy="830997"/>
                </a:xfrm>
                <a:prstGeom prst="rect">
                  <a:avLst/>
                </a:prstGeom>
                <a:noFill/>
              </p:spPr>
              <p:txBody>
                <a:bodyPr wrap="square" rtlCol="0">
                  <a:spAutoFit/>
                </a:bodyPr>
                <a:lstStyle/>
                <a:p>
                  <a:pPr algn="ctr"/>
                  <a:r>
                    <a:rPr lang="en-GB" sz="3600" dirty="0"/>
                    <a:t>1</a:t>
                  </a:r>
                  <a:endParaRPr lang="en-GB" sz="3600" dirty="0"/>
                </a:p>
              </p:txBody>
            </p:sp>
            <p:sp>
              <p:nvSpPr>
                <p:cNvPr id="45" name="TextBox 44"/>
                <p:cNvSpPr txBox="1"/>
                <p:nvPr/>
              </p:nvSpPr>
              <p:spPr>
                <a:xfrm>
                  <a:off x="6066430" y="3831988"/>
                  <a:ext cx="573206" cy="830997"/>
                </a:xfrm>
                <a:prstGeom prst="rect">
                  <a:avLst/>
                </a:prstGeom>
                <a:noFill/>
              </p:spPr>
              <p:txBody>
                <a:bodyPr wrap="square" rtlCol="0">
                  <a:spAutoFit/>
                </a:bodyPr>
                <a:lstStyle/>
                <a:p>
                  <a:pPr algn="ctr"/>
                  <a:r>
                    <a:rPr lang="en-GB" sz="3600" dirty="0" smtClean="0"/>
                    <a:t>6</a:t>
                  </a:r>
                  <a:endParaRPr lang="en-GB" sz="3600" dirty="0"/>
                </a:p>
              </p:txBody>
            </p:sp>
            <p:cxnSp>
              <p:nvCxnSpPr>
                <p:cNvPr id="46" name="Straight Connector 45"/>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51" name="TextBox 50"/>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52" name="TextBox 51"/>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53" name="TextBox 52"/>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54" name="TextBox 53"/>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55" name="TextBox 54"/>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sp>
            <p:nvSpPr>
              <p:cNvPr id="50" name="TextBox 49"/>
              <p:cNvSpPr txBox="1"/>
              <p:nvPr/>
            </p:nvSpPr>
            <p:spPr>
              <a:xfrm>
                <a:off x="2256099" y="3988973"/>
                <a:ext cx="439693" cy="645527"/>
              </a:xfrm>
              <a:prstGeom prst="rect">
                <a:avLst/>
              </a:prstGeom>
              <a:noFill/>
            </p:spPr>
            <p:txBody>
              <a:bodyPr wrap="square" rtlCol="0">
                <a:spAutoFit/>
              </a:bodyPr>
              <a:lstStyle/>
              <a:p>
                <a:pPr algn="ctr"/>
                <a:r>
                  <a:rPr lang="en-GB" sz="3600" dirty="0">
                    <a:solidFill>
                      <a:srgbClr val="FF0000"/>
                    </a:solidFill>
                  </a:rPr>
                  <a:t>5</a:t>
                </a:r>
                <a:endParaRPr lang="en-GB" sz="3600" dirty="0">
                  <a:solidFill>
                    <a:srgbClr val="FF0000"/>
                  </a:solidFill>
                </a:endParaRPr>
              </a:p>
            </p:txBody>
          </p:sp>
          <p:sp>
            <p:nvSpPr>
              <p:cNvPr id="56" name="TextBox 55"/>
              <p:cNvSpPr txBox="1"/>
              <p:nvPr/>
            </p:nvSpPr>
            <p:spPr>
              <a:xfrm>
                <a:off x="1837531" y="4578176"/>
                <a:ext cx="439693" cy="645527"/>
              </a:xfrm>
              <a:prstGeom prst="rect">
                <a:avLst/>
              </a:prstGeom>
              <a:noFill/>
            </p:spPr>
            <p:txBody>
              <a:bodyPr wrap="square" rtlCol="0">
                <a:spAutoFit/>
              </a:bodyPr>
              <a:lstStyle/>
              <a:p>
                <a:pPr algn="ctr"/>
                <a:r>
                  <a:rPr lang="en-GB" sz="3600" dirty="0">
                    <a:solidFill>
                      <a:srgbClr val="FF0000"/>
                    </a:solidFill>
                  </a:rPr>
                  <a:t>1</a:t>
                </a:r>
                <a:endParaRPr lang="en-GB" sz="3600" dirty="0">
                  <a:solidFill>
                    <a:srgbClr val="FF0000"/>
                  </a:solidFill>
                </a:endParaRPr>
              </a:p>
            </p:txBody>
          </p:sp>
        </p:grpSp>
        <p:sp>
          <p:nvSpPr>
            <p:cNvPr id="97" name="TextBox 96"/>
            <p:cNvSpPr txBox="1"/>
            <p:nvPr/>
          </p:nvSpPr>
          <p:spPr>
            <a:xfrm>
              <a:off x="1317359" y="3375100"/>
              <a:ext cx="439693" cy="645527"/>
            </a:xfrm>
            <a:prstGeom prst="rect">
              <a:avLst/>
            </a:prstGeom>
            <a:noFill/>
          </p:spPr>
          <p:txBody>
            <a:bodyPr wrap="square" rtlCol="0">
              <a:spAutoFit/>
            </a:bodyPr>
            <a:lstStyle/>
            <a:p>
              <a:pPr algn="ctr"/>
              <a:r>
                <a:rPr lang="en-GB" sz="3600" dirty="0" smtClean="0"/>
                <a:t>4</a:t>
              </a:r>
              <a:endParaRPr lang="en-GB" sz="3600" dirty="0"/>
            </a:p>
          </p:txBody>
        </p:sp>
      </p:grpSp>
      <p:grpSp>
        <p:nvGrpSpPr>
          <p:cNvPr id="15" name="Group 14"/>
          <p:cNvGrpSpPr/>
          <p:nvPr/>
        </p:nvGrpSpPr>
        <p:grpSpPr>
          <a:xfrm>
            <a:off x="4917833" y="1871135"/>
            <a:ext cx="2219403" cy="2968702"/>
            <a:chOff x="4925309" y="2398542"/>
            <a:chExt cx="2219403" cy="2968702"/>
          </a:xfrm>
        </p:grpSpPr>
        <p:grpSp>
          <p:nvGrpSpPr>
            <p:cNvPr id="121" name="Group 120"/>
            <p:cNvGrpSpPr/>
            <p:nvPr/>
          </p:nvGrpSpPr>
          <p:grpSpPr>
            <a:xfrm>
              <a:off x="4925309" y="2398542"/>
              <a:ext cx="2219403" cy="2968702"/>
              <a:chOff x="4772909" y="2246142"/>
              <a:chExt cx="2219403" cy="2968702"/>
            </a:xfrm>
          </p:grpSpPr>
          <p:grpSp>
            <p:nvGrpSpPr>
              <p:cNvPr id="122" name="Group 121"/>
              <p:cNvGrpSpPr/>
              <p:nvPr/>
            </p:nvGrpSpPr>
            <p:grpSpPr>
              <a:xfrm>
                <a:off x="4772909" y="2246142"/>
                <a:ext cx="2219403" cy="2968702"/>
                <a:chOff x="577340" y="2255001"/>
                <a:chExt cx="2219403" cy="2968702"/>
              </a:xfrm>
            </p:grpSpPr>
            <p:grpSp>
              <p:nvGrpSpPr>
                <p:cNvPr id="126" name="Group 125"/>
                <p:cNvGrpSpPr/>
                <p:nvPr/>
              </p:nvGrpSpPr>
              <p:grpSpPr>
                <a:xfrm>
                  <a:off x="577340" y="2255001"/>
                  <a:ext cx="2219403" cy="2352992"/>
                  <a:chOff x="3862316" y="2391391"/>
                  <a:chExt cx="2893326" cy="3029045"/>
                </a:xfrm>
              </p:grpSpPr>
              <p:sp>
                <p:nvSpPr>
                  <p:cNvPr id="129" name="TextBox 128"/>
                  <p:cNvSpPr txBox="1"/>
                  <p:nvPr/>
                </p:nvSpPr>
                <p:spPr>
                  <a:xfrm>
                    <a:off x="4831308" y="3111690"/>
                    <a:ext cx="573206" cy="830997"/>
                  </a:xfrm>
                  <a:prstGeom prst="rect">
                    <a:avLst/>
                  </a:prstGeom>
                  <a:noFill/>
                </p:spPr>
                <p:txBody>
                  <a:bodyPr wrap="square" rtlCol="0">
                    <a:spAutoFit/>
                  </a:bodyPr>
                  <a:lstStyle/>
                  <a:p>
                    <a:pPr algn="ctr"/>
                    <a:r>
                      <a:rPr lang="en-GB" sz="3600" dirty="0" smtClean="0"/>
                      <a:t>1</a:t>
                    </a:r>
                    <a:endParaRPr lang="en-GB" sz="3600" dirty="0"/>
                  </a:p>
                </p:txBody>
              </p:sp>
              <p:sp>
                <p:nvSpPr>
                  <p:cNvPr id="130" name="TextBox 129"/>
                  <p:cNvSpPr txBox="1"/>
                  <p:nvPr/>
                </p:nvSpPr>
                <p:spPr>
                  <a:xfrm>
                    <a:off x="5448879" y="3126851"/>
                    <a:ext cx="573206" cy="830997"/>
                  </a:xfrm>
                  <a:prstGeom prst="rect">
                    <a:avLst/>
                  </a:prstGeom>
                  <a:noFill/>
                </p:spPr>
                <p:txBody>
                  <a:bodyPr wrap="square" rtlCol="0">
                    <a:spAutoFit/>
                  </a:bodyPr>
                  <a:lstStyle/>
                  <a:p>
                    <a:pPr algn="ctr"/>
                    <a:r>
                      <a:rPr lang="en-GB" sz="3600" dirty="0"/>
                      <a:t>8</a:t>
                    </a:r>
                    <a:endParaRPr lang="en-GB" sz="3600" dirty="0"/>
                  </a:p>
                </p:txBody>
              </p:sp>
              <p:sp>
                <p:nvSpPr>
                  <p:cNvPr id="131" name="TextBox 130"/>
                  <p:cNvSpPr txBox="1"/>
                  <p:nvPr/>
                </p:nvSpPr>
                <p:spPr>
                  <a:xfrm>
                    <a:off x="6066006" y="3126852"/>
                    <a:ext cx="573206" cy="830997"/>
                  </a:xfrm>
                  <a:prstGeom prst="rect">
                    <a:avLst/>
                  </a:prstGeom>
                  <a:noFill/>
                </p:spPr>
                <p:txBody>
                  <a:bodyPr wrap="square" rtlCol="0">
                    <a:spAutoFit/>
                  </a:bodyPr>
                  <a:lstStyle/>
                  <a:p>
                    <a:pPr algn="ctr"/>
                    <a:r>
                      <a:rPr lang="en-GB" sz="3600" dirty="0"/>
                      <a:t>9</a:t>
                    </a:r>
                    <a:endParaRPr lang="en-GB" sz="3600" dirty="0"/>
                  </a:p>
                </p:txBody>
              </p:sp>
              <p:sp>
                <p:nvSpPr>
                  <p:cNvPr id="132" name="TextBox 131"/>
                  <p:cNvSpPr txBox="1"/>
                  <p:nvPr/>
                </p:nvSpPr>
                <p:spPr>
                  <a:xfrm>
                    <a:off x="4833015" y="3831988"/>
                    <a:ext cx="573206" cy="830997"/>
                  </a:xfrm>
                  <a:prstGeom prst="rect">
                    <a:avLst/>
                  </a:prstGeom>
                  <a:noFill/>
                </p:spPr>
                <p:txBody>
                  <a:bodyPr wrap="square" rtlCol="0">
                    <a:spAutoFit/>
                  </a:bodyPr>
                  <a:lstStyle/>
                  <a:p>
                    <a:pPr algn="ctr"/>
                    <a:r>
                      <a:rPr lang="en-GB" sz="3600" dirty="0" smtClean="0"/>
                      <a:t>4</a:t>
                    </a:r>
                    <a:endParaRPr lang="en-GB" sz="3600" dirty="0"/>
                  </a:p>
                </p:txBody>
              </p:sp>
              <p:sp>
                <p:nvSpPr>
                  <p:cNvPr id="133" name="TextBox 132"/>
                  <p:cNvSpPr txBox="1"/>
                  <p:nvPr/>
                </p:nvSpPr>
                <p:spPr>
                  <a:xfrm>
                    <a:off x="5465929" y="3831988"/>
                    <a:ext cx="573206" cy="830997"/>
                  </a:xfrm>
                  <a:prstGeom prst="rect">
                    <a:avLst/>
                  </a:prstGeom>
                  <a:noFill/>
                </p:spPr>
                <p:txBody>
                  <a:bodyPr wrap="square" rtlCol="0">
                    <a:spAutoFit/>
                  </a:bodyPr>
                  <a:lstStyle/>
                  <a:p>
                    <a:pPr algn="ctr"/>
                    <a:r>
                      <a:rPr lang="en-GB" sz="3600" dirty="0"/>
                      <a:t>1</a:t>
                    </a:r>
                    <a:endParaRPr lang="en-GB" sz="3600" dirty="0"/>
                  </a:p>
                </p:txBody>
              </p:sp>
              <p:sp>
                <p:nvSpPr>
                  <p:cNvPr id="134" name="TextBox 133"/>
                  <p:cNvSpPr txBox="1"/>
                  <p:nvPr/>
                </p:nvSpPr>
                <p:spPr>
                  <a:xfrm>
                    <a:off x="6066430" y="3831988"/>
                    <a:ext cx="573206" cy="830997"/>
                  </a:xfrm>
                  <a:prstGeom prst="rect">
                    <a:avLst/>
                  </a:prstGeom>
                  <a:noFill/>
                </p:spPr>
                <p:txBody>
                  <a:bodyPr wrap="square" rtlCol="0">
                    <a:spAutoFit/>
                  </a:bodyPr>
                  <a:lstStyle/>
                  <a:p>
                    <a:pPr algn="ctr"/>
                    <a:r>
                      <a:rPr lang="en-GB" sz="3600" dirty="0" smtClean="0"/>
                      <a:t>6</a:t>
                    </a:r>
                    <a:endParaRPr lang="en-GB" sz="3600" dirty="0"/>
                  </a:p>
                </p:txBody>
              </p:sp>
              <p:cxnSp>
                <p:nvCxnSpPr>
                  <p:cNvPr id="135" name="Straight Connector 134"/>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37" name="TextBox 136"/>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138" name="TextBox 137"/>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139" name="TextBox 138"/>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140" name="TextBox 139"/>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141" name="TextBox 140"/>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142" name="TextBox 141"/>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sp>
              <p:nvSpPr>
                <p:cNvPr id="127" name="TextBox 126"/>
                <p:cNvSpPr txBox="1"/>
                <p:nvPr/>
              </p:nvSpPr>
              <p:spPr>
                <a:xfrm>
                  <a:off x="2256099" y="3988973"/>
                  <a:ext cx="439693" cy="645527"/>
                </a:xfrm>
                <a:prstGeom prst="rect">
                  <a:avLst/>
                </a:prstGeom>
                <a:noFill/>
              </p:spPr>
              <p:txBody>
                <a:bodyPr wrap="square" rtlCol="0">
                  <a:spAutoFit/>
                </a:bodyPr>
                <a:lstStyle/>
                <a:p>
                  <a:pPr algn="ctr"/>
                  <a:r>
                    <a:rPr lang="en-GB" sz="3600" dirty="0">
                      <a:solidFill>
                        <a:srgbClr val="FF0000"/>
                      </a:solidFill>
                    </a:rPr>
                    <a:t>5</a:t>
                  </a:r>
                  <a:endParaRPr lang="en-GB" sz="3600" dirty="0">
                    <a:solidFill>
                      <a:srgbClr val="FF0000"/>
                    </a:solidFill>
                  </a:endParaRPr>
                </a:p>
              </p:txBody>
            </p:sp>
            <p:sp>
              <p:nvSpPr>
                <p:cNvPr id="128" name="TextBox 127"/>
                <p:cNvSpPr txBox="1"/>
                <p:nvPr/>
              </p:nvSpPr>
              <p:spPr>
                <a:xfrm>
                  <a:off x="1837531" y="4578176"/>
                  <a:ext cx="439693" cy="645527"/>
                </a:xfrm>
                <a:prstGeom prst="rect">
                  <a:avLst/>
                </a:prstGeom>
                <a:noFill/>
              </p:spPr>
              <p:txBody>
                <a:bodyPr wrap="square" rtlCol="0">
                  <a:spAutoFit/>
                </a:bodyPr>
                <a:lstStyle/>
                <a:p>
                  <a:pPr algn="ctr"/>
                  <a:r>
                    <a:rPr lang="en-GB" sz="3600" dirty="0">
                      <a:solidFill>
                        <a:srgbClr val="FF0000"/>
                      </a:solidFill>
                    </a:rPr>
                    <a:t>1</a:t>
                  </a:r>
                  <a:endParaRPr lang="en-GB" sz="3600" dirty="0">
                    <a:solidFill>
                      <a:srgbClr val="FF0000"/>
                    </a:solidFill>
                  </a:endParaRPr>
                </a:p>
              </p:txBody>
            </p:sp>
          </p:grpSp>
          <p:sp>
            <p:nvSpPr>
              <p:cNvPr id="123" name="TextBox 122"/>
              <p:cNvSpPr txBox="1"/>
              <p:nvPr/>
            </p:nvSpPr>
            <p:spPr>
              <a:xfrm>
                <a:off x="6030975" y="3968270"/>
                <a:ext cx="439693" cy="645527"/>
              </a:xfrm>
              <a:prstGeom prst="rect">
                <a:avLst/>
              </a:prstGeom>
              <a:noFill/>
            </p:spPr>
            <p:txBody>
              <a:bodyPr wrap="square" rtlCol="0">
                <a:spAutoFit/>
              </a:bodyPr>
              <a:lstStyle/>
              <a:p>
                <a:pPr algn="ctr"/>
                <a:r>
                  <a:rPr lang="en-GB" sz="3600" dirty="0" smtClean="0">
                    <a:solidFill>
                      <a:srgbClr val="FF0000"/>
                    </a:solidFill>
                  </a:rPr>
                  <a:t>0</a:t>
                </a:r>
                <a:endParaRPr lang="en-GB" sz="3600" dirty="0">
                  <a:solidFill>
                    <a:srgbClr val="FF0000"/>
                  </a:solidFill>
                </a:endParaRPr>
              </a:p>
            </p:txBody>
          </p:sp>
          <p:sp>
            <p:nvSpPr>
              <p:cNvPr id="125" name="TextBox 124"/>
              <p:cNvSpPr txBox="1"/>
              <p:nvPr/>
            </p:nvSpPr>
            <p:spPr>
              <a:xfrm>
                <a:off x="5528947" y="4562532"/>
                <a:ext cx="439693" cy="645527"/>
              </a:xfrm>
              <a:prstGeom prst="rect">
                <a:avLst/>
              </a:prstGeom>
              <a:noFill/>
            </p:spPr>
            <p:txBody>
              <a:bodyPr wrap="square" rtlCol="0">
                <a:spAutoFit/>
              </a:bodyPr>
              <a:lstStyle/>
              <a:p>
                <a:pPr algn="ctr"/>
                <a:r>
                  <a:rPr lang="en-GB" sz="3600" dirty="0" smtClean="0">
                    <a:solidFill>
                      <a:srgbClr val="FF0000"/>
                    </a:solidFill>
                  </a:rPr>
                  <a:t>1</a:t>
                </a:r>
                <a:endParaRPr lang="en-GB" sz="3600" dirty="0">
                  <a:solidFill>
                    <a:srgbClr val="FF0000"/>
                  </a:solidFill>
                </a:endParaRPr>
              </a:p>
            </p:txBody>
          </p:sp>
        </p:grpSp>
        <p:cxnSp>
          <p:nvCxnSpPr>
            <p:cNvPr id="8" name="Straight Connector 7"/>
            <p:cNvCxnSpPr/>
            <p:nvPr/>
          </p:nvCxnSpPr>
          <p:spPr>
            <a:xfrm>
              <a:off x="6183375" y="4900939"/>
              <a:ext cx="439693" cy="32276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16" name="Group 15"/>
          <p:cNvGrpSpPr/>
          <p:nvPr/>
        </p:nvGrpSpPr>
        <p:grpSpPr>
          <a:xfrm>
            <a:off x="8963144" y="1837185"/>
            <a:ext cx="2219403" cy="2968702"/>
            <a:chOff x="9004920" y="2356024"/>
            <a:chExt cx="2219403" cy="2968702"/>
          </a:xfrm>
        </p:grpSpPr>
        <p:grpSp>
          <p:nvGrpSpPr>
            <p:cNvPr id="6" name="Group 5"/>
            <p:cNvGrpSpPr/>
            <p:nvPr/>
          </p:nvGrpSpPr>
          <p:grpSpPr>
            <a:xfrm>
              <a:off x="9004920" y="2356024"/>
              <a:ext cx="2219403" cy="2968702"/>
              <a:chOff x="4772909" y="2246142"/>
              <a:chExt cx="2219403" cy="2968702"/>
            </a:xfrm>
          </p:grpSpPr>
          <p:grpSp>
            <p:nvGrpSpPr>
              <p:cNvPr id="100" name="Group 99"/>
              <p:cNvGrpSpPr/>
              <p:nvPr/>
            </p:nvGrpSpPr>
            <p:grpSpPr>
              <a:xfrm>
                <a:off x="4772909" y="2246142"/>
                <a:ext cx="2219403" cy="2968702"/>
                <a:chOff x="577340" y="2255001"/>
                <a:chExt cx="2219403" cy="2968702"/>
              </a:xfrm>
            </p:grpSpPr>
            <p:grpSp>
              <p:nvGrpSpPr>
                <p:cNvPr id="101" name="Group 100"/>
                <p:cNvGrpSpPr/>
                <p:nvPr/>
              </p:nvGrpSpPr>
              <p:grpSpPr>
                <a:xfrm>
                  <a:off x="577340" y="2255001"/>
                  <a:ext cx="2219403" cy="2352992"/>
                  <a:chOff x="3862316" y="2391391"/>
                  <a:chExt cx="2893326" cy="3029045"/>
                </a:xfrm>
              </p:grpSpPr>
              <p:sp>
                <p:nvSpPr>
                  <p:cNvPr id="104" name="TextBox 103"/>
                  <p:cNvSpPr txBox="1"/>
                  <p:nvPr/>
                </p:nvSpPr>
                <p:spPr>
                  <a:xfrm>
                    <a:off x="4831308" y="3111690"/>
                    <a:ext cx="573206" cy="830997"/>
                  </a:xfrm>
                  <a:prstGeom prst="rect">
                    <a:avLst/>
                  </a:prstGeom>
                  <a:noFill/>
                </p:spPr>
                <p:txBody>
                  <a:bodyPr wrap="square" rtlCol="0">
                    <a:spAutoFit/>
                  </a:bodyPr>
                  <a:lstStyle/>
                  <a:p>
                    <a:pPr algn="ctr"/>
                    <a:r>
                      <a:rPr lang="en-GB" sz="3600" dirty="0" smtClean="0"/>
                      <a:t>1</a:t>
                    </a:r>
                    <a:endParaRPr lang="en-GB" sz="3600" dirty="0"/>
                  </a:p>
                </p:txBody>
              </p:sp>
              <p:sp>
                <p:nvSpPr>
                  <p:cNvPr id="105" name="TextBox 104"/>
                  <p:cNvSpPr txBox="1"/>
                  <p:nvPr/>
                </p:nvSpPr>
                <p:spPr>
                  <a:xfrm>
                    <a:off x="5448879" y="3126851"/>
                    <a:ext cx="573206" cy="830997"/>
                  </a:xfrm>
                  <a:prstGeom prst="rect">
                    <a:avLst/>
                  </a:prstGeom>
                  <a:noFill/>
                </p:spPr>
                <p:txBody>
                  <a:bodyPr wrap="square" rtlCol="0">
                    <a:spAutoFit/>
                  </a:bodyPr>
                  <a:lstStyle/>
                  <a:p>
                    <a:pPr algn="ctr"/>
                    <a:r>
                      <a:rPr lang="en-GB" sz="3600" dirty="0"/>
                      <a:t>8</a:t>
                    </a:r>
                    <a:endParaRPr lang="en-GB" sz="3600" dirty="0"/>
                  </a:p>
                </p:txBody>
              </p:sp>
              <p:sp>
                <p:nvSpPr>
                  <p:cNvPr id="106" name="TextBox 105"/>
                  <p:cNvSpPr txBox="1"/>
                  <p:nvPr/>
                </p:nvSpPr>
                <p:spPr>
                  <a:xfrm>
                    <a:off x="6066006" y="3126852"/>
                    <a:ext cx="573206" cy="830997"/>
                  </a:xfrm>
                  <a:prstGeom prst="rect">
                    <a:avLst/>
                  </a:prstGeom>
                  <a:noFill/>
                </p:spPr>
                <p:txBody>
                  <a:bodyPr wrap="square" rtlCol="0">
                    <a:spAutoFit/>
                  </a:bodyPr>
                  <a:lstStyle/>
                  <a:p>
                    <a:pPr algn="ctr"/>
                    <a:r>
                      <a:rPr lang="en-GB" sz="3600" dirty="0"/>
                      <a:t>9</a:t>
                    </a:r>
                    <a:endParaRPr lang="en-GB" sz="3600" dirty="0"/>
                  </a:p>
                </p:txBody>
              </p:sp>
              <p:sp>
                <p:nvSpPr>
                  <p:cNvPr id="107" name="TextBox 106"/>
                  <p:cNvSpPr txBox="1"/>
                  <p:nvPr/>
                </p:nvSpPr>
                <p:spPr>
                  <a:xfrm>
                    <a:off x="4833015" y="3831988"/>
                    <a:ext cx="573206" cy="830997"/>
                  </a:xfrm>
                  <a:prstGeom prst="rect">
                    <a:avLst/>
                  </a:prstGeom>
                  <a:noFill/>
                </p:spPr>
                <p:txBody>
                  <a:bodyPr wrap="square" rtlCol="0">
                    <a:spAutoFit/>
                  </a:bodyPr>
                  <a:lstStyle/>
                  <a:p>
                    <a:pPr algn="ctr"/>
                    <a:r>
                      <a:rPr lang="en-GB" sz="3600" dirty="0" smtClean="0"/>
                      <a:t>4</a:t>
                    </a:r>
                    <a:endParaRPr lang="en-GB" sz="3600" dirty="0"/>
                  </a:p>
                </p:txBody>
              </p:sp>
              <p:sp>
                <p:nvSpPr>
                  <p:cNvPr id="108" name="TextBox 107"/>
                  <p:cNvSpPr txBox="1"/>
                  <p:nvPr/>
                </p:nvSpPr>
                <p:spPr>
                  <a:xfrm>
                    <a:off x="5465929" y="3831988"/>
                    <a:ext cx="573206" cy="830997"/>
                  </a:xfrm>
                  <a:prstGeom prst="rect">
                    <a:avLst/>
                  </a:prstGeom>
                  <a:noFill/>
                </p:spPr>
                <p:txBody>
                  <a:bodyPr wrap="square" rtlCol="0">
                    <a:spAutoFit/>
                  </a:bodyPr>
                  <a:lstStyle/>
                  <a:p>
                    <a:pPr algn="ctr"/>
                    <a:r>
                      <a:rPr lang="en-GB" sz="3600" dirty="0"/>
                      <a:t>1</a:t>
                    </a:r>
                    <a:endParaRPr lang="en-GB" sz="3600" dirty="0"/>
                  </a:p>
                </p:txBody>
              </p:sp>
              <p:sp>
                <p:nvSpPr>
                  <p:cNvPr id="109" name="TextBox 108"/>
                  <p:cNvSpPr txBox="1"/>
                  <p:nvPr/>
                </p:nvSpPr>
                <p:spPr>
                  <a:xfrm>
                    <a:off x="6066430" y="3831988"/>
                    <a:ext cx="573206" cy="830997"/>
                  </a:xfrm>
                  <a:prstGeom prst="rect">
                    <a:avLst/>
                  </a:prstGeom>
                  <a:noFill/>
                </p:spPr>
                <p:txBody>
                  <a:bodyPr wrap="square" rtlCol="0">
                    <a:spAutoFit/>
                  </a:bodyPr>
                  <a:lstStyle/>
                  <a:p>
                    <a:pPr algn="ctr"/>
                    <a:r>
                      <a:rPr lang="en-GB" sz="3600" dirty="0" smtClean="0"/>
                      <a:t>6</a:t>
                    </a:r>
                    <a:endParaRPr lang="en-GB" sz="3600" dirty="0"/>
                  </a:p>
                </p:txBody>
              </p:sp>
              <p:cxnSp>
                <p:nvCxnSpPr>
                  <p:cNvPr id="110" name="Straight Connector 109"/>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12" name="TextBox 111"/>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113" name="TextBox 112"/>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114" name="TextBox 113"/>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115" name="TextBox 114"/>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116" name="TextBox 115"/>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117" name="TextBox 116"/>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sp>
              <p:nvSpPr>
                <p:cNvPr id="102" name="TextBox 101"/>
                <p:cNvSpPr txBox="1"/>
                <p:nvPr/>
              </p:nvSpPr>
              <p:spPr>
                <a:xfrm>
                  <a:off x="2256099" y="3988973"/>
                  <a:ext cx="439693" cy="645527"/>
                </a:xfrm>
                <a:prstGeom prst="rect">
                  <a:avLst/>
                </a:prstGeom>
                <a:noFill/>
              </p:spPr>
              <p:txBody>
                <a:bodyPr wrap="square" rtlCol="0">
                  <a:spAutoFit/>
                </a:bodyPr>
                <a:lstStyle/>
                <a:p>
                  <a:pPr algn="ctr"/>
                  <a:r>
                    <a:rPr lang="en-GB" sz="3600" dirty="0">
                      <a:solidFill>
                        <a:srgbClr val="FF0000"/>
                      </a:solidFill>
                    </a:rPr>
                    <a:t>5</a:t>
                  </a:r>
                  <a:endParaRPr lang="en-GB" sz="3600" dirty="0">
                    <a:solidFill>
                      <a:srgbClr val="FF0000"/>
                    </a:solidFill>
                  </a:endParaRPr>
                </a:p>
              </p:txBody>
            </p:sp>
            <p:sp>
              <p:nvSpPr>
                <p:cNvPr id="103" name="TextBox 102"/>
                <p:cNvSpPr txBox="1"/>
                <p:nvPr/>
              </p:nvSpPr>
              <p:spPr>
                <a:xfrm>
                  <a:off x="1837531" y="4578176"/>
                  <a:ext cx="439693" cy="645527"/>
                </a:xfrm>
                <a:prstGeom prst="rect">
                  <a:avLst/>
                </a:prstGeom>
                <a:noFill/>
              </p:spPr>
              <p:txBody>
                <a:bodyPr wrap="square" rtlCol="0">
                  <a:spAutoFit/>
                </a:bodyPr>
                <a:lstStyle/>
                <a:p>
                  <a:pPr algn="ctr"/>
                  <a:r>
                    <a:rPr lang="en-GB" sz="3600" dirty="0">
                      <a:solidFill>
                        <a:srgbClr val="FF0000"/>
                      </a:solidFill>
                    </a:rPr>
                    <a:t>1</a:t>
                  </a:r>
                  <a:endParaRPr lang="en-GB" sz="3600" dirty="0">
                    <a:solidFill>
                      <a:srgbClr val="FF0000"/>
                    </a:solidFill>
                  </a:endParaRPr>
                </a:p>
              </p:txBody>
            </p:sp>
          </p:grpSp>
          <p:sp>
            <p:nvSpPr>
              <p:cNvPr id="118" name="TextBox 117"/>
              <p:cNvSpPr txBox="1"/>
              <p:nvPr/>
            </p:nvSpPr>
            <p:spPr>
              <a:xfrm>
                <a:off x="6030975" y="3968270"/>
                <a:ext cx="439693" cy="645527"/>
              </a:xfrm>
              <a:prstGeom prst="rect">
                <a:avLst/>
              </a:prstGeom>
              <a:noFill/>
            </p:spPr>
            <p:txBody>
              <a:bodyPr wrap="square" rtlCol="0">
                <a:spAutoFit/>
              </a:bodyPr>
              <a:lstStyle/>
              <a:p>
                <a:pPr algn="ctr"/>
                <a:r>
                  <a:rPr lang="en-GB" sz="3600" dirty="0" smtClean="0">
                    <a:solidFill>
                      <a:srgbClr val="FF0000"/>
                    </a:solidFill>
                  </a:rPr>
                  <a:t>0</a:t>
                </a:r>
                <a:endParaRPr lang="en-GB" sz="3600" dirty="0">
                  <a:solidFill>
                    <a:srgbClr val="FF0000"/>
                  </a:solidFill>
                </a:endParaRPr>
              </a:p>
            </p:txBody>
          </p:sp>
          <p:sp>
            <p:nvSpPr>
              <p:cNvPr id="119" name="TextBox 118"/>
              <p:cNvSpPr txBox="1"/>
              <p:nvPr/>
            </p:nvSpPr>
            <p:spPr>
              <a:xfrm>
                <a:off x="5513302" y="3960406"/>
                <a:ext cx="439693" cy="645527"/>
              </a:xfrm>
              <a:prstGeom prst="rect">
                <a:avLst/>
              </a:prstGeom>
              <a:noFill/>
            </p:spPr>
            <p:txBody>
              <a:bodyPr wrap="square" rtlCol="0">
                <a:spAutoFit/>
              </a:bodyPr>
              <a:lstStyle/>
              <a:p>
                <a:pPr algn="ctr"/>
                <a:r>
                  <a:rPr lang="en-GB" sz="3600" dirty="0">
                    <a:solidFill>
                      <a:srgbClr val="FF0000"/>
                    </a:solidFill>
                  </a:rPr>
                  <a:t>6</a:t>
                </a:r>
                <a:endParaRPr lang="en-GB" sz="3600" dirty="0">
                  <a:solidFill>
                    <a:srgbClr val="FF0000"/>
                  </a:solidFill>
                </a:endParaRPr>
              </a:p>
            </p:txBody>
          </p:sp>
          <p:sp>
            <p:nvSpPr>
              <p:cNvPr id="120" name="TextBox 119"/>
              <p:cNvSpPr txBox="1"/>
              <p:nvPr/>
            </p:nvSpPr>
            <p:spPr>
              <a:xfrm>
                <a:off x="5528947" y="4562532"/>
                <a:ext cx="439693" cy="645527"/>
              </a:xfrm>
              <a:prstGeom prst="rect">
                <a:avLst/>
              </a:prstGeom>
              <a:noFill/>
            </p:spPr>
            <p:txBody>
              <a:bodyPr wrap="square" rtlCol="0">
                <a:spAutoFit/>
              </a:bodyPr>
              <a:lstStyle/>
              <a:p>
                <a:pPr algn="ctr"/>
                <a:r>
                  <a:rPr lang="en-GB" sz="3600" dirty="0" smtClean="0">
                    <a:solidFill>
                      <a:srgbClr val="FF0000"/>
                    </a:solidFill>
                  </a:rPr>
                  <a:t>1</a:t>
                </a:r>
                <a:endParaRPr lang="en-GB" sz="3600" dirty="0">
                  <a:solidFill>
                    <a:srgbClr val="FF0000"/>
                  </a:solidFill>
                </a:endParaRPr>
              </a:p>
            </p:txBody>
          </p:sp>
        </p:grpSp>
        <p:cxnSp>
          <p:nvCxnSpPr>
            <p:cNvPr id="12" name="Straight Connector 11"/>
            <p:cNvCxnSpPr/>
            <p:nvPr/>
          </p:nvCxnSpPr>
          <p:spPr>
            <a:xfrm>
              <a:off x="10313844" y="4850179"/>
              <a:ext cx="373768" cy="319936"/>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43" name="Straight Connector 142"/>
            <p:cNvCxnSpPr/>
            <p:nvPr/>
          </p:nvCxnSpPr>
          <p:spPr>
            <a:xfrm>
              <a:off x="9781173" y="4850867"/>
              <a:ext cx="373768" cy="319936"/>
            </a:xfrm>
            <a:prstGeom prst="line">
              <a:avLst/>
            </a:prstGeom>
            <a:ln w="38100">
              <a:solidFill>
                <a:srgbClr val="FF0000"/>
              </a:solidFill>
            </a:ln>
          </p:spPr>
          <p:style>
            <a:lnRef idx="1">
              <a:schemeClr val="accent2"/>
            </a:lnRef>
            <a:fillRef idx="0">
              <a:schemeClr val="accent2"/>
            </a:fillRef>
            <a:effectRef idx="0">
              <a:schemeClr val="accent2"/>
            </a:effectRef>
            <a:fontRef idx="minor">
              <a:schemeClr val="tx1"/>
            </a:fontRef>
          </p:style>
        </p:cxnSp>
      </p:grpSp>
      <p:cxnSp>
        <p:nvCxnSpPr>
          <p:cNvPr id="18" name="Straight Arrow Connector 17"/>
          <p:cNvCxnSpPr/>
          <p:nvPr/>
        </p:nvCxnSpPr>
        <p:spPr>
          <a:xfrm flipV="1">
            <a:off x="4804012" y="4651276"/>
            <a:ext cx="1371887" cy="439339"/>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690240" y="5214088"/>
            <a:ext cx="5410577" cy="646331"/>
          </a:xfrm>
          <a:prstGeom prst="rect">
            <a:avLst/>
          </a:prstGeom>
          <a:noFill/>
        </p:spPr>
        <p:txBody>
          <a:bodyPr wrap="square" rtlCol="0">
            <a:spAutoFit/>
          </a:bodyPr>
          <a:lstStyle/>
          <a:p>
            <a:r>
              <a:rPr lang="en-GB" dirty="0" smtClean="0">
                <a:solidFill>
                  <a:srgbClr val="FF0000"/>
                </a:solidFill>
              </a:rPr>
              <a:t>This ten, added to the 8 and the 1 to makes 10 tens which become 1 hundred.  </a:t>
            </a:r>
            <a:endParaRPr lang="en-GB" dirty="0">
              <a:solidFill>
                <a:srgbClr val="FF0000"/>
              </a:solidFill>
            </a:endParaRPr>
          </a:p>
        </p:txBody>
      </p:sp>
    </p:spTree>
    <p:extLst>
      <p:ext uri="{BB962C8B-B14F-4D97-AF65-F5344CB8AC3E}">
        <p14:creationId xmlns:p14="http://schemas.microsoft.com/office/powerpoint/2010/main" val="41535993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2" name="Title 1"/>
          <p:cNvSpPr>
            <a:spLocks noGrp="1"/>
          </p:cNvSpPr>
          <p:nvPr>
            <p:ph type="ctrTitle"/>
          </p:nvPr>
        </p:nvSpPr>
        <p:spPr>
          <a:xfrm>
            <a:off x="50326" y="17353"/>
            <a:ext cx="12023678" cy="1146412"/>
          </a:xfrm>
          <a:solidFill>
            <a:schemeClr val="bg1"/>
          </a:solidFill>
        </p:spPr>
        <p:txBody>
          <a:bodyPr anchor="ctr" anchorCtr="0">
            <a:normAutofit/>
          </a:bodyPr>
          <a:lstStyle/>
          <a:p>
            <a:r>
              <a:rPr lang="en-GB" sz="3600" u="sng" dirty="0" smtClean="0"/>
              <a:t>TLHT </a:t>
            </a:r>
            <a:r>
              <a:rPr lang="en-GB" sz="3600" u="sng" dirty="0" smtClean="0"/>
              <a:t>add</a:t>
            </a:r>
            <a:r>
              <a:rPr lang="en-GB" sz="3600" u="sng" dirty="0" smtClean="0"/>
              <a:t> 3 digit numbers using the formal written method</a:t>
            </a:r>
            <a:endParaRPr lang="en-GB" sz="3600" u="sng" dirty="0"/>
          </a:p>
        </p:txBody>
      </p:sp>
      <p:sp>
        <p:nvSpPr>
          <p:cNvPr id="4" name="TextBox 3"/>
          <p:cNvSpPr txBox="1"/>
          <p:nvPr/>
        </p:nvSpPr>
        <p:spPr>
          <a:xfrm>
            <a:off x="216658" y="842481"/>
            <a:ext cx="11588655" cy="830997"/>
          </a:xfrm>
          <a:prstGeom prst="rect">
            <a:avLst/>
          </a:prstGeom>
          <a:noFill/>
        </p:spPr>
        <p:txBody>
          <a:bodyPr wrap="square" rtlCol="0">
            <a:spAutoFit/>
          </a:bodyPr>
          <a:lstStyle/>
          <a:p>
            <a:r>
              <a:rPr lang="en-GB" sz="2400" dirty="0" smtClean="0"/>
              <a:t>Solve these addition calculations. Remember each one will have two lots of exchanging and renaming.</a:t>
            </a:r>
            <a:endParaRPr lang="en-GB" sz="2400" dirty="0">
              <a:solidFill>
                <a:srgbClr val="FF0000"/>
              </a:solidFill>
            </a:endParaRPr>
          </a:p>
        </p:txBody>
      </p:sp>
      <p:grpSp>
        <p:nvGrpSpPr>
          <p:cNvPr id="14" name="Group 13"/>
          <p:cNvGrpSpPr/>
          <p:nvPr/>
        </p:nvGrpSpPr>
        <p:grpSpPr>
          <a:xfrm>
            <a:off x="859256" y="1876174"/>
            <a:ext cx="2219403" cy="2968702"/>
            <a:chOff x="577340" y="2255001"/>
            <a:chExt cx="2219403" cy="2968702"/>
          </a:xfrm>
        </p:grpSpPr>
        <p:grpSp>
          <p:nvGrpSpPr>
            <p:cNvPr id="2" name="Group 1"/>
            <p:cNvGrpSpPr/>
            <p:nvPr/>
          </p:nvGrpSpPr>
          <p:grpSpPr>
            <a:xfrm>
              <a:off x="577340" y="2255001"/>
              <a:ext cx="2219403" cy="2968702"/>
              <a:chOff x="577340" y="2255001"/>
              <a:chExt cx="2219403" cy="2968702"/>
            </a:xfrm>
          </p:grpSpPr>
          <p:grpSp>
            <p:nvGrpSpPr>
              <p:cNvPr id="30" name="Group 29"/>
              <p:cNvGrpSpPr/>
              <p:nvPr/>
            </p:nvGrpSpPr>
            <p:grpSpPr>
              <a:xfrm>
                <a:off x="577340" y="2255001"/>
                <a:ext cx="2219403" cy="2352992"/>
                <a:chOff x="3862316" y="2391391"/>
                <a:chExt cx="2893326" cy="3029045"/>
              </a:xfrm>
            </p:grpSpPr>
            <p:sp>
              <p:nvSpPr>
                <p:cNvPr id="34" name="TextBox 33"/>
                <p:cNvSpPr txBox="1"/>
                <p:nvPr/>
              </p:nvSpPr>
              <p:spPr>
                <a:xfrm>
                  <a:off x="4831308" y="3111690"/>
                  <a:ext cx="573206" cy="830997"/>
                </a:xfrm>
                <a:prstGeom prst="rect">
                  <a:avLst/>
                </a:prstGeom>
                <a:noFill/>
              </p:spPr>
              <p:txBody>
                <a:bodyPr wrap="square" rtlCol="0">
                  <a:spAutoFit/>
                </a:bodyPr>
                <a:lstStyle/>
                <a:p>
                  <a:pPr algn="ctr"/>
                  <a:r>
                    <a:rPr lang="en-GB" sz="3600" dirty="0"/>
                    <a:t>2</a:t>
                  </a:r>
                  <a:endParaRPr lang="en-GB" sz="3600" dirty="0"/>
                </a:p>
              </p:txBody>
            </p:sp>
            <p:sp>
              <p:nvSpPr>
                <p:cNvPr id="38" name="TextBox 37"/>
                <p:cNvSpPr txBox="1"/>
                <p:nvPr/>
              </p:nvSpPr>
              <p:spPr>
                <a:xfrm>
                  <a:off x="5448879" y="3126851"/>
                  <a:ext cx="573206" cy="830997"/>
                </a:xfrm>
                <a:prstGeom prst="rect">
                  <a:avLst/>
                </a:prstGeom>
                <a:noFill/>
              </p:spPr>
              <p:txBody>
                <a:bodyPr wrap="square" rtlCol="0">
                  <a:spAutoFit/>
                </a:bodyPr>
                <a:lstStyle/>
                <a:p>
                  <a:pPr algn="ctr"/>
                  <a:r>
                    <a:rPr lang="en-GB" sz="3600" dirty="0" smtClean="0"/>
                    <a:t>9</a:t>
                  </a:r>
                  <a:endParaRPr lang="en-GB" sz="3600" dirty="0"/>
                </a:p>
              </p:txBody>
            </p:sp>
            <p:sp>
              <p:nvSpPr>
                <p:cNvPr id="41" name="TextBox 40"/>
                <p:cNvSpPr txBox="1"/>
                <p:nvPr/>
              </p:nvSpPr>
              <p:spPr>
                <a:xfrm>
                  <a:off x="6066006" y="3126852"/>
                  <a:ext cx="573206" cy="830997"/>
                </a:xfrm>
                <a:prstGeom prst="rect">
                  <a:avLst/>
                </a:prstGeom>
                <a:noFill/>
              </p:spPr>
              <p:txBody>
                <a:bodyPr wrap="square" rtlCol="0">
                  <a:spAutoFit/>
                </a:bodyPr>
                <a:lstStyle/>
                <a:p>
                  <a:pPr algn="ctr"/>
                  <a:r>
                    <a:rPr lang="en-GB" sz="3600" dirty="0" smtClean="0"/>
                    <a:t>5</a:t>
                  </a:r>
                  <a:endParaRPr lang="en-GB" sz="3600" dirty="0"/>
                </a:p>
              </p:txBody>
            </p:sp>
            <p:sp>
              <p:nvSpPr>
                <p:cNvPr id="42" name="TextBox 41"/>
                <p:cNvSpPr txBox="1"/>
                <p:nvPr/>
              </p:nvSpPr>
              <p:spPr>
                <a:xfrm>
                  <a:off x="4833015" y="3831988"/>
                  <a:ext cx="573206" cy="830997"/>
                </a:xfrm>
                <a:prstGeom prst="rect">
                  <a:avLst/>
                </a:prstGeom>
                <a:noFill/>
              </p:spPr>
              <p:txBody>
                <a:bodyPr wrap="square" rtlCol="0">
                  <a:spAutoFit/>
                </a:bodyPr>
                <a:lstStyle/>
                <a:p>
                  <a:pPr algn="ctr"/>
                  <a:endParaRPr lang="en-GB" sz="4800" dirty="0"/>
                </a:p>
              </p:txBody>
            </p:sp>
            <p:sp>
              <p:nvSpPr>
                <p:cNvPr id="44" name="TextBox 43"/>
                <p:cNvSpPr txBox="1"/>
                <p:nvPr/>
              </p:nvSpPr>
              <p:spPr>
                <a:xfrm>
                  <a:off x="5465929" y="3831988"/>
                  <a:ext cx="573206" cy="830997"/>
                </a:xfrm>
                <a:prstGeom prst="rect">
                  <a:avLst/>
                </a:prstGeom>
                <a:noFill/>
              </p:spPr>
              <p:txBody>
                <a:bodyPr wrap="square" rtlCol="0">
                  <a:spAutoFit/>
                </a:bodyPr>
                <a:lstStyle/>
                <a:p>
                  <a:pPr algn="ctr"/>
                  <a:r>
                    <a:rPr lang="en-GB" sz="3600" dirty="0" smtClean="0"/>
                    <a:t>2</a:t>
                  </a:r>
                  <a:endParaRPr lang="en-GB" sz="3600" dirty="0"/>
                </a:p>
              </p:txBody>
            </p:sp>
            <p:sp>
              <p:nvSpPr>
                <p:cNvPr id="45" name="TextBox 44"/>
                <p:cNvSpPr txBox="1"/>
                <p:nvPr/>
              </p:nvSpPr>
              <p:spPr>
                <a:xfrm>
                  <a:off x="6066430" y="3831988"/>
                  <a:ext cx="573206" cy="830997"/>
                </a:xfrm>
                <a:prstGeom prst="rect">
                  <a:avLst/>
                </a:prstGeom>
                <a:noFill/>
              </p:spPr>
              <p:txBody>
                <a:bodyPr wrap="square" rtlCol="0">
                  <a:spAutoFit/>
                </a:bodyPr>
                <a:lstStyle/>
                <a:p>
                  <a:pPr algn="ctr"/>
                  <a:r>
                    <a:rPr lang="en-GB" sz="3600" dirty="0"/>
                    <a:t>5</a:t>
                  </a:r>
                  <a:endParaRPr lang="en-GB" sz="3600" dirty="0"/>
                </a:p>
              </p:txBody>
            </p:sp>
            <p:cxnSp>
              <p:nvCxnSpPr>
                <p:cNvPr id="46" name="Straight Connector 45"/>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51" name="TextBox 50"/>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52" name="TextBox 51"/>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53" name="TextBox 52"/>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54" name="TextBox 53"/>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55" name="TextBox 54"/>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sp>
            <p:nvSpPr>
              <p:cNvPr id="50" name="TextBox 49"/>
              <p:cNvSpPr txBox="1"/>
              <p:nvPr/>
            </p:nvSpPr>
            <p:spPr>
              <a:xfrm>
                <a:off x="2256099" y="3988973"/>
                <a:ext cx="439693" cy="645527"/>
              </a:xfrm>
              <a:prstGeom prst="rect">
                <a:avLst/>
              </a:prstGeom>
              <a:noFill/>
            </p:spPr>
            <p:txBody>
              <a:bodyPr wrap="square" rtlCol="0">
                <a:spAutoFit/>
              </a:bodyPr>
              <a:lstStyle/>
              <a:p>
                <a:pPr algn="ctr"/>
                <a:endParaRPr lang="en-GB" sz="3600" dirty="0">
                  <a:solidFill>
                    <a:srgbClr val="FF0000"/>
                  </a:solidFill>
                </a:endParaRPr>
              </a:p>
            </p:txBody>
          </p:sp>
          <p:sp>
            <p:nvSpPr>
              <p:cNvPr id="56" name="TextBox 55"/>
              <p:cNvSpPr txBox="1"/>
              <p:nvPr/>
            </p:nvSpPr>
            <p:spPr>
              <a:xfrm>
                <a:off x="1837531" y="4578176"/>
                <a:ext cx="439693" cy="645527"/>
              </a:xfrm>
              <a:prstGeom prst="rect">
                <a:avLst/>
              </a:prstGeom>
              <a:noFill/>
            </p:spPr>
            <p:txBody>
              <a:bodyPr wrap="square" rtlCol="0">
                <a:spAutoFit/>
              </a:bodyPr>
              <a:lstStyle/>
              <a:p>
                <a:pPr algn="ctr"/>
                <a:endParaRPr lang="en-GB" sz="3600" dirty="0">
                  <a:solidFill>
                    <a:srgbClr val="FF0000"/>
                  </a:solidFill>
                </a:endParaRPr>
              </a:p>
            </p:txBody>
          </p:sp>
        </p:grpSp>
        <p:sp>
          <p:nvSpPr>
            <p:cNvPr id="97" name="TextBox 96"/>
            <p:cNvSpPr txBox="1"/>
            <p:nvPr/>
          </p:nvSpPr>
          <p:spPr>
            <a:xfrm>
              <a:off x="1317359" y="3375100"/>
              <a:ext cx="439693" cy="645527"/>
            </a:xfrm>
            <a:prstGeom prst="rect">
              <a:avLst/>
            </a:prstGeom>
            <a:noFill/>
          </p:spPr>
          <p:txBody>
            <a:bodyPr wrap="square" rtlCol="0">
              <a:spAutoFit/>
            </a:bodyPr>
            <a:lstStyle/>
            <a:p>
              <a:pPr algn="ctr"/>
              <a:r>
                <a:rPr lang="en-GB" sz="3600" dirty="0" smtClean="0"/>
                <a:t>4</a:t>
              </a:r>
              <a:endParaRPr lang="en-GB" sz="3600" dirty="0"/>
            </a:p>
          </p:txBody>
        </p:sp>
      </p:grpSp>
      <p:grpSp>
        <p:nvGrpSpPr>
          <p:cNvPr id="121" name="Group 120"/>
          <p:cNvGrpSpPr/>
          <p:nvPr/>
        </p:nvGrpSpPr>
        <p:grpSpPr>
          <a:xfrm>
            <a:off x="4917833" y="1871135"/>
            <a:ext cx="2219403" cy="2379499"/>
            <a:chOff x="4772909" y="2246142"/>
            <a:chExt cx="2219403" cy="2379499"/>
          </a:xfrm>
        </p:grpSpPr>
        <p:grpSp>
          <p:nvGrpSpPr>
            <p:cNvPr id="122" name="Group 121"/>
            <p:cNvGrpSpPr/>
            <p:nvPr/>
          </p:nvGrpSpPr>
          <p:grpSpPr>
            <a:xfrm>
              <a:off x="4772909" y="2246142"/>
              <a:ext cx="2219403" cy="2379499"/>
              <a:chOff x="577340" y="2255001"/>
              <a:chExt cx="2219403" cy="2379499"/>
            </a:xfrm>
          </p:grpSpPr>
          <p:grpSp>
            <p:nvGrpSpPr>
              <p:cNvPr id="126" name="Group 125"/>
              <p:cNvGrpSpPr/>
              <p:nvPr/>
            </p:nvGrpSpPr>
            <p:grpSpPr>
              <a:xfrm>
                <a:off x="577340" y="2255001"/>
                <a:ext cx="2219403" cy="2352992"/>
                <a:chOff x="3862316" y="2391391"/>
                <a:chExt cx="2893326" cy="3029045"/>
              </a:xfrm>
            </p:grpSpPr>
            <p:sp>
              <p:nvSpPr>
                <p:cNvPr id="129" name="TextBox 128"/>
                <p:cNvSpPr txBox="1"/>
                <p:nvPr/>
              </p:nvSpPr>
              <p:spPr>
                <a:xfrm>
                  <a:off x="4831308" y="3111690"/>
                  <a:ext cx="573206" cy="830997"/>
                </a:xfrm>
                <a:prstGeom prst="rect">
                  <a:avLst/>
                </a:prstGeom>
                <a:noFill/>
              </p:spPr>
              <p:txBody>
                <a:bodyPr wrap="square" rtlCol="0">
                  <a:spAutoFit/>
                </a:bodyPr>
                <a:lstStyle/>
                <a:p>
                  <a:pPr algn="ctr"/>
                  <a:r>
                    <a:rPr lang="en-GB" sz="3600" dirty="0"/>
                    <a:t>3</a:t>
                  </a:r>
                  <a:endParaRPr lang="en-GB" sz="3600" dirty="0"/>
                </a:p>
              </p:txBody>
            </p:sp>
            <p:sp>
              <p:nvSpPr>
                <p:cNvPr id="130" name="TextBox 129"/>
                <p:cNvSpPr txBox="1"/>
                <p:nvPr/>
              </p:nvSpPr>
              <p:spPr>
                <a:xfrm>
                  <a:off x="5448879" y="3126851"/>
                  <a:ext cx="573206" cy="830997"/>
                </a:xfrm>
                <a:prstGeom prst="rect">
                  <a:avLst/>
                </a:prstGeom>
                <a:noFill/>
              </p:spPr>
              <p:txBody>
                <a:bodyPr wrap="square" rtlCol="0">
                  <a:spAutoFit/>
                </a:bodyPr>
                <a:lstStyle/>
                <a:p>
                  <a:pPr algn="ctr"/>
                  <a:r>
                    <a:rPr lang="en-GB" sz="3600" dirty="0" smtClean="0"/>
                    <a:t>3</a:t>
                  </a:r>
                  <a:endParaRPr lang="en-GB" sz="3600" dirty="0"/>
                </a:p>
              </p:txBody>
            </p:sp>
            <p:sp>
              <p:nvSpPr>
                <p:cNvPr id="131" name="TextBox 130"/>
                <p:cNvSpPr txBox="1"/>
                <p:nvPr/>
              </p:nvSpPr>
              <p:spPr>
                <a:xfrm>
                  <a:off x="6066006" y="3126852"/>
                  <a:ext cx="573206" cy="830997"/>
                </a:xfrm>
                <a:prstGeom prst="rect">
                  <a:avLst/>
                </a:prstGeom>
                <a:noFill/>
              </p:spPr>
              <p:txBody>
                <a:bodyPr wrap="square" rtlCol="0">
                  <a:spAutoFit/>
                </a:bodyPr>
                <a:lstStyle/>
                <a:p>
                  <a:pPr algn="ctr"/>
                  <a:r>
                    <a:rPr lang="en-GB" sz="3600" dirty="0" smtClean="0"/>
                    <a:t>5</a:t>
                  </a:r>
                  <a:endParaRPr lang="en-GB" sz="3600" dirty="0"/>
                </a:p>
              </p:txBody>
            </p:sp>
            <p:sp>
              <p:nvSpPr>
                <p:cNvPr id="132" name="TextBox 131"/>
                <p:cNvSpPr txBox="1"/>
                <p:nvPr/>
              </p:nvSpPr>
              <p:spPr>
                <a:xfrm>
                  <a:off x="4833015" y="3831988"/>
                  <a:ext cx="573206" cy="830997"/>
                </a:xfrm>
                <a:prstGeom prst="rect">
                  <a:avLst/>
                </a:prstGeom>
                <a:noFill/>
              </p:spPr>
              <p:txBody>
                <a:bodyPr wrap="square" rtlCol="0">
                  <a:spAutoFit/>
                </a:bodyPr>
                <a:lstStyle/>
                <a:p>
                  <a:pPr algn="ctr"/>
                  <a:r>
                    <a:rPr lang="en-GB" sz="3600" dirty="0"/>
                    <a:t>1</a:t>
                  </a:r>
                  <a:endParaRPr lang="en-GB" sz="3600" dirty="0"/>
                </a:p>
              </p:txBody>
            </p:sp>
            <p:sp>
              <p:nvSpPr>
                <p:cNvPr id="133" name="TextBox 132"/>
                <p:cNvSpPr txBox="1"/>
                <p:nvPr/>
              </p:nvSpPr>
              <p:spPr>
                <a:xfrm>
                  <a:off x="5465929" y="3831988"/>
                  <a:ext cx="573206" cy="830997"/>
                </a:xfrm>
                <a:prstGeom prst="rect">
                  <a:avLst/>
                </a:prstGeom>
                <a:noFill/>
              </p:spPr>
              <p:txBody>
                <a:bodyPr wrap="square" rtlCol="0">
                  <a:spAutoFit/>
                </a:bodyPr>
                <a:lstStyle/>
                <a:p>
                  <a:pPr algn="ctr"/>
                  <a:r>
                    <a:rPr lang="en-GB" sz="3600" dirty="0" smtClean="0"/>
                    <a:t>7</a:t>
                  </a:r>
                  <a:endParaRPr lang="en-GB" sz="3600" dirty="0"/>
                </a:p>
              </p:txBody>
            </p:sp>
            <p:sp>
              <p:nvSpPr>
                <p:cNvPr id="134" name="TextBox 133"/>
                <p:cNvSpPr txBox="1"/>
                <p:nvPr/>
              </p:nvSpPr>
              <p:spPr>
                <a:xfrm>
                  <a:off x="6066430" y="3831988"/>
                  <a:ext cx="573206" cy="830997"/>
                </a:xfrm>
                <a:prstGeom prst="rect">
                  <a:avLst/>
                </a:prstGeom>
                <a:noFill/>
              </p:spPr>
              <p:txBody>
                <a:bodyPr wrap="square" rtlCol="0">
                  <a:spAutoFit/>
                </a:bodyPr>
                <a:lstStyle/>
                <a:p>
                  <a:pPr algn="ctr"/>
                  <a:r>
                    <a:rPr lang="en-GB" sz="3600" dirty="0"/>
                    <a:t>6</a:t>
                  </a:r>
                  <a:endParaRPr lang="en-GB" sz="3600" dirty="0"/>
                </a:p>
              </p:txBody>
            </p:sp>
            <p:cxnSp>
              <p:nvCxnSpPr>
                <p:cNvPr id="135" name="Straight Connector 134"/>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37" name="TextBox 136"/>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138" name="TextBox 137"/>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139" name="TextBox 138"/>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140" name="TextBox 139"/>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141" name="TextBox 140"/>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142" name="TextBox 141"/>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sp>
            <p:nvSpPr>
              <p:cNvPr id="127" name="TextBox 126"/>
              <p:cNvSpPr txBox="1"/>
              <p:nvPr/>
            </p:nvSpPr>
            <p:spPr>
              <a:xfrm>
                <a:off x="2256099" y="3988973"/>
                <a:ext cx="439693" cy="645527"/>
              </a:xfrm>
              <a:prstGeom prst="rect">
                <a:avLst/>
              </a:prstGeom>
              <a:noFill/>
            </p:spPr>
            <p:txBody>
              <a:bodyPr wrap="square" rtlCol="0">
                <a:spAutoFit/>
              </a:bodyPr>
              <a:lstStyle/>
              <a:p>
                <a:pPr algn="ctr"/>
                <a:endParaRPr lang="en-GB" sz="3600" dirty="0">
                  <a:solidFill>
                    <a:srgbClr val="FF0000"/>
                  </a:solidFill>
                </a:endParaRPr>
              </a:p>
            </p:txBody>
          </p:sp>
        </p:grpSp>
        <p:sp>
          <p:nvSpPr>
            <p:cNvPr id="123" name="TextBox 122"/>
            <p:cNvSpPr txBox="1"/>
            <p:nvPr/>
          </p:nvSpPr>
          <p:spPr>
            <a:xfrm>
              <a:off x="6030975" y="3968270"/>
              <a:ext cx="439693" cy="645527"/>
            </a:xfrm>
            <a:prstGeom prst="rect">
              <a:avLst/>
            </a:prstGeom>
            <a:noFill/>
          </p:spPr>
          <p:txBody>
            <a:bodyPr wrap="square" rtlCol="0">
              <a:spAutoFit/>
            </a:bodyPr>
            <a:lstStyle/>
            <a:p>
              <a:pPr algn="ctr"/>
              <a:endParaRPr lang="en-GB" sz="3600" dirty="0">
                <a:solidFill>
                  <a:srgbClr val="FF0000"/>
                </a:solidFill>
              </a:endParaRPr>
            </a:p>
          </p:txBody>
        </p:sp>
      </p:grpSp>
      <p:grpSp>
        <p:nvGrpSpPr>
          <p:cNvPr id="6" name="Group 5"/>
          <p:cNvGrpSpPr/>
          <p:nvPr/>
        </p:nvGrpSpPr>
        <p:grpSpPr>
          <a:xfrm>
            <a:off x="8963144" y="1837185"/>
            <a:ext cx="2219403" cy="2968702"/>
            <a:chOff x="4772909" y="2246142"/>
            <a:chExt cx="2219403" cy="2968702"/>
          </a:xfrm>
        </p:grpSpPr>
        <p:grpSp>
          <p:nvGrpSpPr>
            <p:cNvPr id="100" name="Group 99"/>
            <p:cNvGrpSpPr/>
            <p:nvPr/>
          </p:nvGrpSpPr>
          <p:grpSpPr>
            <a:xfrm>
              <a:off x="4772909" y="2246142"/>
              <a:ext cx="2219403" cy="2968702"/>
              <a:chOff x="577340" y="2255001"/>
              <a:chExt cx="2219403" cy="2968702"/>
            </a:xfrm>
          </p:grpSpPr>
          <p:grpSp>
            <p:nvGrpSpPr>
              <p:cNvPr id="101" name="Group 100"/>
              <p:cNvGrpSpPr/>
              <p:nvPr/>
            </p:nvGrpSpPr>
            <p:grpSpPr>
              <a:xfrm>
                <a:off x="577340" y="2255001"/>
                <a:ext cx="2219403" cy="2352992"/>
                <a:chOff x="3862316" y="2391391"/>
                <a:chExt cx="2893326" cy="3029045"/>
              </a:xfrm>
            </p:grpSpPr>
            <p:sp>
              <p:nvSpPr>
                <p:cNvPr id="104" name="TextBox 103"/>
                <p:cNvSpPr txBox="1"/>
                <p:nvPr/>
              </p:nvSpPr>
              <p:spPr>
                <a:xfrm>
                  <a:off x="4831308" y="3111690"/>
                  <a:ext cx="573206" cy="830997"/>
                </a:xfrm>
                <a:prstGeom prst="rect">
                  <a:avLst/>
                </a:prstGeom>
                <a:noFill/>
              </p:spPr>
              <p:txBody>
                <a:bodyPr wrap="square" rtlCol="0">
                  <a:spAutoFit/>
                </a:bodyPr>
                <a:lstStyle/>
                <a:p>
                  <a:pPr algn="ctr"/>
                  <a:r>
                    <a:rPr lang="en-GB" sz="3600" dirty="0"/>
                    <a:t>1</a:t>
                  </a:r>
                  <a:endParaRPr lang="en-GB" sz="3600" dirty="0"/>
                </a:p>
              </p:txBody>
            </p:sp>
            <p:sp>
              <p:nvSpPr>
                <p:cNvPr id="105" name="TextBox 104"/>
                <p:cNvSpPr txBox="1"/>
                <p:nvPr/>
              </p:nvSpPr>
              <p:spPr>
                <a:xfrm>
                  <a:off x="5448879" y="3126851"/>
                  <a:ext cx="573206" cy="830997"/>
                </a:xfrm>
                <a:prstGeom prst="rect">
                  <a:avLst/>
                </a:prstGeom>
                <a:noFill/>
              </p:spPr>
              <p:txBody>
                <a:bodyPr wrap="square" rtlCol="0">
                  <a:spAutoFit/>
                </a:bodyPr>
                <a:lstStyle/>
                <a:p>
                  <a:pPr algn="ctr"/>
                  <a:r>
                    <a:rPr lang="en-GB" sz="3600" dirty="0" smtClean="0"/>
                    <a:t>0</a:t>
                  </a:r>
                  <a:endParaRPr lang="en-GB" sz="3600" dirty="0"/>
                </a:p>
              </p:txBody>
            </p:sp>
            <p:sp>
              <p:nvSpPr>
                <p:cNvPr id="106" name="TextBox 105"/>
                <p:cNvSpPr txBox="1"/>
                <p:nvPr/>
              </p:nvSpPr>
              <p:spPr>
                <a:xfrm>
                  <a:off x="6066006" y="3126852"/>
                  <a:ext cx="573206" cy="830997"/>
                </a:xfrm>
                <a:prstGeom prst="rect">
                  <a:avLst/>
                </a:prstGeom>
                <a:noFill/>
              </p:spPr>
              <p:txBody>
                <a:bodyPr wrap="square" rtlCol="0">
                  <a:spAutoFit/>
                </a:bodyPr>
                <a:lstStyle/>
                <a:p>
                  <a:pPr algn="ctr"/>
                  <a:r>
                    <a:rPr lang="en-GB" sz="3600" dirty="0"/>
                    <a:t>9</a:t>
                  </a:r>
                  <a:endParaRPr lang="en-GB" sz="3600" dirty="0"/>
                </a:p>
              </p:txBody>
            </p:sp>
            <p:sp>
              <p:nvSpPr>
                <p:cNvPr id="107" name="TextBox 106"/>
                <p:cNvSpPr txBox="1"/>
                <p:nvPr/>
              </p:nvSpPr>
              <p:spPr>
                <a:xfrm>
                  <a:off x="4833015" y="3831988"/>
                  <a:ext cx="573206" cy="830997"/>
                </a:xfrm>
                <a:prstGeom prst="rect">
                  <a:avLst/>
                </a:prstGeom>
                <a:noFill/>
              </p:spPr>
              <p:txBody>
                <a:bodyPr wrap="square" rtlCol="0">
                  <a:spAutoFit/>
                </a:bodyPr>
                <a:lstStyle/>
                <a:p>
                  <a:pPr algn="ctr"/>
                  <a:r>
                    <a:rPr lang="en-GB" sz="3600" dirty="0"/>
                    <a:t>6</a:t>
                  </a:r>
                  <a:endParaRPr lang="en-GB" sz="3600" dirty="0"/>
                </a:p>
              </p:txBody>
            </p:sp>
            <p:sp>
              <p:nvSpPr>
                <p:cNvPr id="108" name="TextBox 107"/>
                <p:cNvSpPr txBox="1"/>
                <p:nvPr/>
              </p:nvSpPr>
              <p:spPr>
                <a:xfrm>
                  <a:off x="5465929" y="3831988"/>
                  <a:ext cx="573206" cy="830997"/>
                </a:xfrm>
                <a:prstGeom prst="rect">
                  <a:avLst/>
                </a:prstGeom>
                <a:noFill/>
              </p:spPr>
              <p:txBody>
                <a:bodyPr wrap="square" rtlCol="0">
                  <a:spAutoFit/>
                </a:bodyPr>
                <a:lstStyle/>
                <a:p>
                  <a:pPr algn="ctr"/>
                  <a:r>
                    <a:rPr lang="en-GB" sz="3600" dirty="0" smtClean="0"/>
                    <a:t>9</a:t>
                  </a:r>
                  <a:endParaRPr lang="en-GB" sz="3600" dirty="0"/>
                </a:p>
              </p:txBody>
            </p:sp>
            <p:sp>
              <p:nvSpPr>
                <p:cNvPr id="109" name="TextBox 108"/>
                <p:cNvSpPr txBox="1"/>
                <p:nvPr/>
              </p:nvSpPr>
              <p:spPr>
                <a:xfrm>
                  <a:off x="6066430" y="3831988"/>
                  <a:ext cx="573206" cy="830997"/>
                </a:xfrm>
                <a:prstGeom prst="rect">
                  <a:avLst/>
                </a:prstGeom>
                <a:noFill/>
              </p:spPr>
              <p:txBody>
                <a:bodyPr wrap="square" rtlCol="0">
                  <a:spAutoFit/>
                </a:bodyPr>
                <a:lstStyle/>
                <a:p>
                  <a:pPr algn="ctr"/>
                  <a:r>
                    <a:rPr lang="en-GB" sz="3600" dirty="0"/>
                    <a:t>3</a:t>
                  </a:r>
                  <a:endParaRPr lang="en-GB" sz="3600" dirty="0"/>
                </a:p>
              </p:txBody>
            </p:sp>
            <p:cxnSp>
              <p:nvCxnSpPr>
                <p:cNvPr id="110" name="Straight Connector 109"/>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12" name="TextBox 111"/>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113" name="TextBox 112"/>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114" name="TextBox 113"/>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115" name="TextBox 114"/>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116" name="TextBox 115"/>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117" name="TextBox 116"/>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sp>
            <p:nvSpPr>
              <p:cNvPr id="102" name="TextBox 101"/>
              <p:cNvSpPr txBox="1"/>
              <p:nvPr/>
            </p:nvSpPr>
            <p:spPr>
              <a:xfrm>
                <a:off x="2256099" y="3988973"/>
                <a:ext cx="439693" cy="645527"/>
              </a:xfrm>
              <a:prstGeom prst="rect">
                <a:avLst/>
              </a:prstGeom>
              <a:noFill/>
            </p:spPr>
            <p:txBody>
              <a:bodyPr wrap="square" rtlCol="0">
                <a:spAutoFit/>
              </a:bodyPr>
              <a:lstStyle/>
              <a:p>
                <a:pPr algn="ctr"/>
                <a:endParaRPr lang="en-GB" sz="3600" dirty="0">
                  <a:solidFill>
                    <a:srgbClr val="FF0000"/>
                  </a:solidFill>
                </a:endParaRPr>
              </a:p>
            </p:txBody>
          </p:sp>
          <p:sp>
            <p:nvSpPr>
              <p:cNvPr id="103" name="TextBox 102"/>
              <p:cNvSpPr txBox="1"/>
              <p:nvPr/>
            </p:nvSpPr>
            <p:spPr>
              <a:xfrm>
                <a:off x="1837531" y="4578176"/>
                <a:ext cx="439693" cy="645527"/>
              </a:xfrm>
              <a:prstGeom prst="rect">
                <a:avLst/>
              </a:prstGeom>
              <a:noFill/>
            </p:spPr>
            <p:txBody>
              <a:bodyPr wrap="square" rtlCol="0">
                <a:spAutoFit/>
              </a:bodyPr>
              <a:lstStyle/>
              <a:p>
                <a:pPr algn="ctr"/>
                <a:endParaRPr lang="en-GB" sz="3600" dirty="0">
                  <a:solidFill>
                    <a:srgbClr val="FF0000"/>
                  </a:solidFill>
                </a:endParaRPr>
              </a:p>
            </p:txBody>
          </p:sp>
        </p:grpSp>
        <p:sp>
          <p:nvSpPr>
            <p:cNvPr id="118" name="TextBox 117"/>
            <p:cNvSpPr txBox="1"/>
            <p:nvPr/>
          </p:nvSpPr>
          <p:spPr>
            <a:xfrm>
              <a:off x="6030975" y="3968270"/>
              <a:ext cx="439693" cy="645527"/>
            </a:xfrm>
            <a:prstGeom prst="rect">
              <a:avLst/>
            </a:prstGeom>
            <a:noFill/>
          </p:spPr>
          <p:txBody>
            <a:bodyPr wrap="square" rtlCol="0">
              <a:spAutoFit/>
            </a:bodyPr>
            <a:lstStyle/>
            <a:p>
              <a:pPr algn="ctr"/>
              <a:endParaRPr lang="en-GB" sz="3600" dirty="0">
                <a:solidFill>
                  <a:srgbClr val="FF0000"/>
                </a:solidFill>
              </a:endParaRPr>
            </a:p>
          </p:txBody>
        </p:sp>
        <p:sp>
          <p:nvSpPr>
            <p:cNvPr id="119" name="TextBox 118"/>
            <p:cNvSpPr txBox="1"/>
            <p:nvPr/>
          </p:nvSpPr>
          <p:spPr>
            <a:xfrm>
              <a:off x="5513302" y="3960406"/>
              <a:ext cx="439693" cy="645527"/>
            </a:xfrm>
            <a:prstGeom prst="rect">
              <a:avLst/>
            </a:prstGeom>
            <a:noFill/>
          </p:spPr>
          <p:txBody>
            <a:bodyPr wrap="square" rtlCol="0">
              <a:spAutoFit/>
            </a:bodyPr>
            <a:lstStyle/>
            <a:p>
              <a:pPr algn="ctr"/>
              <a:endParaRPr lang="en-GB" sz="3600" dirty="0">
                <a:solidFill>
                  <a:srgbClr val="FF0000"/>
                </a:solidFill>
              </a:endParaRPr>
            </a:p>
          </p:txBody>
        </p:sp>
        <p:sp>
          <p:nvSpPr>
            <p:cNvPr id="120" name="TextBox 119"/>
            <p:cNvSpPr txBox="1"/>
            <p:nvPr/>
          </p:nvSpPr>
          <p:spPr>
            <a:xfrm>
              <a:off x="5528947" y="4562532"/>
              <a:ext cx="439693" cy="645527"/>
            </a:xfrm>
            <a:prstGeom prst="rect">
              <a:avLst/>
            </a:prstGeom>
            <a:noFill/>
          </p:spPr>
          <p:txBody>
            <a:bodyPr wrap="square" rtlCol="0">
              <a:spAutoFit/>
            </a:bodyPr>
            <a:lstStyle/>
            <a:p>
              <a:pPr algn="ctr"/>
              <a:endParaRPr lang="en-GB" sz="3600" dirty="0">
                <a:solidFill>
                  <a:srgbClr val="FF0000"/>
                </a:solidFill>
              </a:endParaRPr>
            </a:p>
          </p:txBody>
        </p:sp>
      </p:grpSp>
    </p:spTree>
    <p:extLst>
      <p:ext uri="{BB962C8B-B14F-4D97-AF65-F5344CB8AC3E}">
        <p14:creationId xmlns:p14="http://schemas.microsoft.com/office/powerpoint/2010/main" val="37434364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544047806"/>
              </p:ext>
            </p:extLst>
          </p:nvPr>
        </p:nvGraphicFramePr>
        <p:xfrm>
          <a:off x="315686" y="274025"/>
          <a:ext cx="2688771" cy="365760"/>
        </p:xfrm>
        <a:graphic>
          <a:graphicData uri="http://schemas.openxmlformats.org/drawingml/2006/table">
            <a:tbl>
              <a:tblPr/>
              <a:tblGrid>
                <a:gridCol w="2688771">
                  <a:extLst>
                    <a:ext uri="{9D8B030D-6E8A-4147-A177-3AD203B41FA5}">
                      <a16:colId xmlns:a16="http://schemas.microsoft.com/office/drawing/2014/main" val="670620631"/>
                    </a:ext>
                  </a:extLst>
                </a:gridCol>
              </a:tblGrid>
              <a:tr h="0">
                <a:tc>
                  <a:txBody>
                    <a:bodyPr/>
                    <a:lstStyle/>
                    <a:p>
                      <a:endParaRPr lang="en-GB" dirty="0">
                        <a:effectLst/>
                        <a:latin typeface="+mj-lt"/>
                      </a:endParaRPr>
                    </a:p>
                  </a:txBody>
                  <a:tcPr anchor="ctr">
                    <a:lnL>
                      <a:noFill/>
                    </a:lnL>
                    <a:lnR>
                      <a:noFill/>
                    </a:lnR>
                    <a:lnT>
                      <a:noFill/>
                    </a:lnT>
                    <a:lnB>
                      <a:noFill/>
                    </a:lnB>
                  </a:tcPr>
                </a:tc>
                <a:extLst>
                  <a:ext uri="{0D108BD9-81ED-4DB2-BD59-A6C34878D82A}">
                    <a16:rowId xmlns:a16="http://schemas.microsoft.com/office/drawing/2014/main" val="3782859850"/>
                  </a:ext>
                </a:extLst>
              </a:tr>
            </a:tbl>
          </a:graphicData>
        </a:graphic>
      </p:graphicFrame>
      <p:sp>
        <p:nvSpPr>
          <p:cNvPr id="22" name="Title 1"/>
          <p:cNvSpPr>
            <a:spLocks noGrp="1"/>
          </p:cNvSpPr>
          <p:nvPr>
            <p:ph type="ctrTitle"/>
          </p:nvPr>
        </p:nvSpPr>
        <p:spPr>
          <a:xfrm>
            <a:off x="50326" y="17353"/>
            <a:ext cx="12023678" cy="1146412"/>
          </a:xfrm>
          <a:solidFill>
            <a:schemeClr val="bg1"/>
          </a:solidFill>
        </p:spPr>
        <p:txBody>
          <a:bodyPr anchor="ctr" anchorCtr="0">
            <a:normAutofit/>
          </a:bodyPr>
          <a:lstStyle/>
          <a:p>
            <a:r>
              <a:rPr lang="en-GB" sz="3600" u="sng" dirty="0" smtClean="0"/>
              <a:t>TLHT </a:t>
            </a:r>
            <a:r>
              <a:rPr lang="en-GB" sz="3600" u="sng" dirty="0" smtClean="0"/>
              <a:t>add</a:t>
            </a:r>
            <a:r>
              <a:rPr lang="en-GB" sz="3600" u="sng" dirty="0" smtClean="0"/>
              <a:t> 3 digit numbers using the formal written method</a:t>
            </a:r>
            <a:endParaRPr lang="en-GB" sz="3600" u="sng" dirty="0"/>
          </a:p>
        </p:txBody>
      </p:sp>
      <p:sp>
        <p:nvSpPr>
          <p:cNvPr id="4" name="TextBox 3"/>
          <p:cNvSpPr txBox="1"/>
          <p:nvPr/>
        </p:nvSpPr>
        <p:spPr>
          <a:xfrm>
            <a:off x="216658" y="842481"/>
            <a:ext cx="11588655" cy="830997"/>
          </a:xfrm>
          <a:prstGeom prst="rect">
            <a:avLst/>
          </a:prstGeom>
          <a:noFill/>
        </p:spPr>
        <p:txBody>
          <a:bodyPr wrap="square" rtlCol="0">
            <a:spAutoFit/>
          </a:bodyPr>
          <a:lstStyle/>
          <a:p>
            <a:r>
              <a:rPr lang="en-GB" sz="2400" dirty="0" smtClean="0"/>
              <a:t>Solve these addition calculations. Remember each one will have two lots of exchanging and renaming. </a:t>
            </a:r>
            <a:r>
              <a:rPr lang="en-GB" sz="2400" dirty="0" smtClean="0">
                <a:solidFill>
                  <a:srgbClr val="FF0000"/>
                </a:solidFill>
              </a:rPr>
              <a:t>ANSWERS</a:t>
            </a:r>
            <a:endParaRPr lang="en-GB" sz="2400" dirty="0">
              <a:solidFill>
                <a:srgbClr val="FF0000"/>
              </a:solidFill>
            </a:endParaRPr>
          </a:p>
        </p:txBody>
      </p:sp>
      <p:grpSp>
        <p:nvGrpSpPr>
          <p:cNvPr id="14" name="Group 13"/>
          <p:cNvGrpSpPr/>
          <p:nvPr/>
        </p:nvGrpSpPr>
        <p:grpSpPr>
          <a:xfrm>
            <a:off x="859256" y="1876174"/>
            <a:ext cx="2219403" cy="2968702"/>
            <a:chOff x="577340" y="2255001"/>
            <a:chExt cx="2219403" cy="2968702"/>
          </a:xfrm>
        </p:grpSpPr>
        <p:grpSp>
          <p:nvGrpSpPr>
            <p:cNvPr id="2" name="Group 1"/>
            <p:cNvGrpSpPr/>
            <p:nvPr/>
          </p:nvGrpSpPr>
          <p:grpSpPr>
            <a:xfrm>
              <a:off x="577340" y="2255001"/>
              <a:ext cx="2219403" cy="2968702"/>
              <a:chOff x="577340" y="2255001"/>
              <a:chExt cx="2219403" cy="2968702"/>
            </a:xfrm>
          </p:grpSpPr>
          <p:grpSp>
            <p:nvGrpSpPr>
              <p:cNvPr id="30" name="Group 29"/>
              <p:cNvGrpSpPr/>
              <p:nvPr/>
            </p:nvGrpSpPr>
            <p:grpSpPr>
              <a:xfrm>
                <a:off x="577340" y="2255001"/>
                <a:ext cx="2219403" cy="2352992"/>
                <a:chOff x="3862316" y="2391391"/>
                <a:chExt cx="2893326" cy="3029045"/>
              </a:xfrm>
            </p:grpSpPr>
            <p:sp>
              <p:nvSpPr>
                <p:cNvPr id="34" name="TextBox 33"/>
                <p:cNvSpPr txBox="1"/>
                <p:nvPr/>
              </p:nvSpPr>
              <p:spPr>
                <a:xfrm>
                  <a:off x="4831308" y="3111690"/>
                  <a:ext cx="573206" cy="830997"/>
                </a:xfrm>
                <a:prstGeom prst="rect">
                  <a:avLst/>
                </a:prstGeom>
                <a:noFill/>
              </p:spPr>
              <p:txBody>
                <a:bodyPr wrap="square" rtlCol="0">
                  <a:spAutoFit/>
                </a:bodyPr>
                <a:lstStyle/>
                <a:p>
                  <a:pPr algn="ctr"/>
                  <a:r>
                    <a:rPr lang="en-GB" sz="3600" dirty="0"/>
                    <a:t>2</a:t>
                  </a:r>
                  <a:endParaRPr lang="en-GB" sz="3600" dirty="0"/>
                </a:p>
              </p:txBody>
            </p:sp>
            <p:sp>
              <p:nvSpPr>
                <p:cNvPr id="38" name="TextBox 37"/>
                <p:cNvSpPr txBox="1"/>
                <p:nvPr/>
              </p:nvSpPr>
              <p:spPr>
                <a:xfrm>
                  <a:off x="5448879" y="3126851"/>
                  <a:ext cx="573206" cy="830997"/>
                </a:xfrm>
                <a:prstGeom prst="rect">
                  <a:avLst/>
                </a:prstGeom>
                <a:noFill/>
              </p:spPr>
              <p:txBody>
                <a:bodyPr wrap="square" rtlCol="0">
                  <a:spAutoFit/>
                </a:bodyPr>
                <a:lstStyle/>
                <a:p>
                  <a:pPr algn="ctr"/>
                  <a:r>
                    <a:rPr lang="en-GB" sz="3600" dirty="0" smtClean="0"/>
                    <a:t>9</a:t>
                  </a:r>
                  <a:endParaRPr lang="en-GB" sz="3600" dirty="0"/>
                </a:p>
              </p:txBody>
            </p:sp>
            <p:sp>
              <p:nvSpPr>
                <p:cNvPr id="41" name="TextBox 40"/>
                <p:cNvSpPr txBox="1"/>
                <p:nvPr/>
              </p:nvSpPr>
              <p:spPr>
                <a:xfrm>
                  <a:off x="6066006" y="3126852"/>
                  <a:ext cx="573206" cy="830997"/>
                </a:xfrm>
                <a:prstGeom prst="rect">
                  <a:avLst/>
                </a:prstGeom>
                <a:noFill/>
              </p:spPr>
              <p:txBody>
                <a:bodyPr wrap="square" rtlCol="0">
                  <a:spAutoFit/>
                </a:bodyPr>
                <a:lstStyle/>
                <a:p>
                  <a:pPr algn="ctr"/>
                  <a:r>
                    <a:rPr lang="en-GB" sz="3600" dirty="0" smtClean="0"/>
                    <a:t>5</a:t>
                  </a:r>
                  <a:endParaRPr lang="en-GB" sz="3600" dirty="0"/>
                </a:p>
              </p:txBody>
            </p:sp>
            <p:sp>
              <p:nvSpPr>
                <p:cNvPr id="42" name="TextBox 41"/>
                <p:cNvSpPr txBox="1"/>
                <p:nvPr/>
              </p:nvSpPr>
              <p:spPr>
                <a:xfrm>
                  <a:off x="4833015" y="3831988"/>
                  <a:ext cx="573206" cy="830997"/>
                </a:xfrm>
                <a:prstGeom prst="rect">
                  <a:avLst/>
                </a:prstGeom>
                <a:noFill/>
              </p:spPr>
              <p:txBody>
                <a:bodyPr wrap="square" rtlCol="0">
                  <a:spAutoFit/>
                </a:bodyPr>
                <a:lstStyle/>
                <a:p>
                  <a:pPr algn="ctr"/>
                  <a:endParaRPr lang="en-GB" sz="4800" dirty="0"/>
                </a:p>
              </p:txBody>
            </p:sp>
            <p:sp>
              <p:nvSpPr>
                <p:cNvPr id="44" name="TextBox 43"/>
                <p:cNvSpPr txBox="1"/>
                <p:nvPr/>
              </p:nvSpPr>
              <p:spPr>
                <a:xfrm>
                  <a:off x="5465929" y="3831988"/>
                  <a:ext cx="573206" cy="830997"/>
                </a:xfrm>
                <a:prstGeom prst="rect">
                  <a:avLst/>
                </a:prstGeom>
                <a:noFill/>
              </p:spPr>
              <p:txBody>
                <a:bodyPr wrap="square" rtlCol="0">
                  <a:spAutoFit/>
                </a:bodyPr>
                <a:lstStyle/>
                <a:p>
                  <a:pPr algn="ctr"/>
                  <a:r>
                    <a:rPr lang="en-GB" sz="3600" dirty="0" smtClean="0"/>
                    <a:t>2</a:t>
                  </a:r>
                  <a:endParaRPr lang="en-GB" sz="3600" dirty="0"/>
                </a:p>
              </p:txBody>
            </p:sp>
            <p:sp>
              <p:nvSpPr>
                <p:cNvPr id="45" name="TextBox 44"/>
                <p:cNvSpPr txBox="1"/>
                <p:nvPr/>
              </p:nvSpPr>
              <p:spPr>
                <a:xfrm>
                  <a:off x="6066430" y="3831988"/>
                  <a:ext cx="573206" cy="830997"/>
                </a:xfrm>
                <a:prstGeom prst="rect">
                  <a:avLst/>
                </a:prstGeom>
                <a:noFill/>
              </p:spPr>
              <p:txBody>
                <a:bodyPr wrap="square" rtlCol="0">
                  <a:spAutoFit/>
                </a:bodyPr>
                <a:lstStyle/>
                <a:p>
                  <a:pPr algn="ctr"/>
                  <a:r>
                    <a:rPr lang="en-GB" sz="3600" dirty="0"/>
                    <a:t>5</a:t>
                  </a:r>
                  <a:endParaRPr lang="en-GB" sz="3600" dirty="0"/>
                </a:p>
              </p:txBody>
            </p:sp>
            <p:cxnSp>
              <p:nvCxnSpPr>
                <p:cNvPr id="46" name="Straight Connector 45"/>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51" name="TextBox 50"/>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52" name="TextBox 51"/>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53" name="TextBox 52"/>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54" name="TextBox 53"/>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55" name="TextBox 54"/>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sp>
            <p:nvSpPr>
              <p:cNvPr id="50" name="TextBox 49"/>
              <p:cNvSpPr txBox="1"/>
              <p:nvPr/>
            </p:nvSpPr>
            <p:spPr>
              <a:xfrm>
                <a:off x="2256099" y="3988973"/>
                <a:ext cx="439693" cy="645527"/>
              </a:xfrm>
              <a:prstGeom prst="rect">
                <a:avLst/>
              </a:prstGeom>
              <a:noFill/>
            </p:spPr>
            <p:txBody>
              <a:bodyPr wrap="square" rtlCol="0">
                <a:spAutoFit/>
              </a:bodyPr>
              <a:lstStyle/>
              <a:p>
                <a:pPr algn="ctr"/>
                <a:endParaRPr lang="en-GB" sz="3600" dirty="0">
                  <a:solidFill>
                    <a:srgbClr val="FF0000"/>
                  </a:solidFill>
                </a:endParaRPr>
              </a:p>
            </p:txBody>
          </p:sp>
          <p:sp>
            <p:nvSpPr>
              <p:cNvPr id="56" name="TextBox 55"/>
              <p:cNvSpPr txBox="1"/>
              <p:nvPr/>
            </p:nvSpPr>
            <p:spPr>
              <a:xfrm>
                <a:off x="1837531" y="4578176"/>
                <a:ext cx="439693" cy="645527"/>
              </a:xfrm>
              <a:prstGeom prst="rect">
                <a:avLst/>
              </a:prstGeom>
              <a:noFill/>
            </p:spPr>
            <p:txBody>
              <a:bodyPr wrap="square" rtlCol="0">
                <a:spAutoFit/>
              </a:bodyPr>
              <a:lstStyle/>
              <a:p>
                <a:pPr algn="ctr"/>
                <a:endParaRPr lang="en-GB" sz="3600" dirty="0">
                  <a:solidFill>
                    <a:srgbClr val="FF0000"/>
                  </a:solidFill>
                </a:endParaRPr>
              </a:p>
            </p:txBody>
          </p:sp>
        </p:grpSp>
        <p:sp>
          <p:nvSpPr>
            <p:cNvPr id="97" name="TextBox 96"/>
            <p:cNvSpPr txBox="1"/>
            <p:nvPr/>
          </p:nvSpPr>
          <p:spPr>
            <a:xfrm>
              <a:off x="1317359" y="3375100"/>
              <a:ext cx="439693" cy="645527"/>
            </a:xfrm>
            <a:prstGeom prst="rect">
              <a:avLst/>
            </a:prstGeom>
            <a:noFill/>
          </p:spPr>
          <p:txBody>
            <a:bodyPr wrap="square" rtlCol="0">
              <a:spAutoFit/>
            </a:bodyPr>
            <a:lstStyle/>
            <a:p>
              <a:pPr algn="ctr"/>
              <a:r>
                <a:rPr lang="en-GB" sz="3600" dirty="0" smtClean="0"/>
                <a:t>4</a:t>
              </a:r>
              <a:endParaRPr lang="en-GB" sz="3600" dirty="0"/>
            </a:p>
          </p:txBody>
        </p:sp>
      </p:grpSp>
      <p:grpSp>
        <p:nvGrpSpPr>
          <p:cNvPr id="121" name="Group 120"/>
          <p:cNvGrpSpPr/>
          <p:nvPr/>
        </p:nvGrpSpPr>
        <p:grpSpPr>
          <a:xfrm>
            <a:off x="4917833" y="1871135"/>
            <a:ext cx="2219403" cy="2379499"/>
            <a:chOff x="4772909" y="2246142"/>
            <a:chExt cx="2219403" cy="2379499"/>
          </a:xfrm>
        </p:grpSpPr>
        <p:grpSp>
          <p:nvGrpSpPr>
            <p:cNvPr id="122" name="Group 121"/>
            <p:cNvGrpSpPr/>
            <p:nvPr/>
          </p:nvGrpSpPr>
          <p:grpSpPr>
            <a:xfrm>
              <a:off x="4772909" y="2246142"/>
              <a:ext cx="2219403" cy="2379499"/>
              <a:chOff x="577340" y="2255001"/>
              <a:chExt cx="2219403" cy="2379499"/>
            </a:xfrm>
          </p:grpSpPr>
          <p:grpSp>
            <p:nvGrpSpPr>
              <p:cNvPr id="126" name="Group 125"/>
              <p:cNvGrpSpPr/>
              <p:nvPr/>
            </p:nvGrpSpPr>
            <p:grpSpPr>
              <a:xfrm>
                <a:off x="577340" y="2255001"/>
                <a:ext cx="2219403" cy="2352992"/>
                <a:chOff x="3862316" y="2391391"/>
                <a:chExt cx="2893326" cy="3029045"/>
              </a:xfrm>
            </p:grpSpPr>
            <p:sp>
              <p:nvSpPr>
                <p:cNvPr id="129" name="TextBox 128"/>
                <p:cNvSpPr txBox="1"/>
                <p:nvPr/>
              </p:nvSpPr>
              <p:spPr>
                <a:xfrm>
                  <a:off x="4831308" y="3111690"/>
                  <a:ext cx="573206" cy="830997"/>
                </a:xfrm>
                <a:prstGeom prst="rect">
                  <a:avLst/>
                </a:prstGeom>
                <a:noFill/>
              </p:spPr>
              <p:txBody>
                <a:bodyPr wrap="square" rtlCol="0">
                  <a:spAutoFit/>
                </a:bodyPr>
                <a:lstStyle/>
                <a:p>
                  <a:pPr algn="ctr"/>
                  <a:r>
                    <a:rPr lang="en-GB" sz="3600" dirty="0"/>
                    <a:t>3</a:t>
                  </a:r>
                  <a:endParaRPr lang="en-GB" sz="3600" dirty="0"/>
                </a:p>
              </p:txBody>
            </p:sp>
            <p:sp>
              <p:nvSpPr>
                <p:cNvPr id="130" name="TextBox 129"/>
                <p:cNvSpPr txBox="1"/>
                <p:nvPr/>
              </p:nvSpPr>
              <p:spPr>
                <a:xfrm>
                  <a:off x="5448879" y="3126851"/>
                  <a:ext cx="573206" cy="830997"/>
                </a:xfrm>
                <a:prstGeom prst="rect">
                  <a:avLst/>
                </a:prstGeom>
                <a:noFill/>
              </p:spPr>
              <p:txBody>
                <a:bodyPr wrap="square" rtlCol="0">
                  <a:spAutoFit/>
                </a:bodyPr>
                <a:lstStyle/>
                <a:p>
                  <a:pPr algn="ctr"/>
                  <a:r>
                    <a:rPr lang="en-GB" sz="3600" dirty="0" smtClean="0"/>
                    <a:t>3</a:t>
                  </a:r>
                  <a:endParaRPr lang="en-GB" sz="3600" dirty="0"/>
                </a:p>
              </p:txBody>
            </p:sp>
            <p:sp>
              <p:nvSpPr>
                <p:cNvPr id="131" name="TextBox 130"/>
                <p:cNvSpPr txBox="1"/>
                <p:nvPr/>
              </p:nvSpPr>
              <p:spPr>
                <a:xfrm>
                  <a:off x="6066006" y="3126852"/>
                  <a:ext cx="573206" cy="830997"/>
                </a:xfrm>
                <a:prstGeom prst="rect">
                  <a:avLst/>
                </a:prstGeom>
                <a:noFill/>
              </p:spPr>
              <p:txBody>
                <a:bodyPr wrap="square" rtlCol="0">
                  <a:spAutoFit/>
                </a:bodyPr>
                <a:lstStyle/>
                <a:p>
                  <a:pPr algn="ctr"/>
                  <a:r>
                    <a:rPr lang="en-GB" sz="3600" dirty="0" smtClean="0"/>
                    <a:t>5</a:t>
                  </a:r>
                  <a:endParaRPr lang="en-GB" sz="3600" dirty="0"/>
                </a:p>
              </p:txBody>
            </p:sp>
            <p:sp>
              <p:nvSpPr>
                <p:cNvPr id="132" name="TextBox 131"/>
                <p:cNvSpPr txBox="1"/>
                <p:nvPr/>
              </p:nvSpPr>
              <p:spPr>
                <a:xfrm>
                  <a:off x="4833015" y="3831988"/>
                  <a:ext cx="573206" cy="830997"/>
                </a:xfrm>
                <a:prstGeom prst="rect">
                  <a:avLst/>
                </a:prstGeom>
                <a:noFill/>
              </p:spPr>
              <p:txBody>
                <a:bodyPr wrap="square" rtlCol="0">
                  <a:spAutoFit/>
                </a:bodyPr>
                <a:lstStyle/>
                <a:p>
                  <a:pPr algn="ctr"/>
                  <a:r>
                    <a:rPr lang="en-GB" sz="3600" dirty="0"/>
                    <a:t>1</a:t>
                  </a:r>
                  <a:endParaRPr lang="en-GB" sz="3600" dirty="0"/>
                </a:p>
              </p:txBody>
            </p:sp>
            <p:sp>
              <p:nvSpPr>
                <p:cNvPr id="133" name="TextBox 132"/>
                <p:cNvSpPr txBox="1"/>
                <p:nvPr/>
              </p:nvSpPr>
              <p:spPr>
                <a:xfrm>
                  <a:off x="5465929" y="3831988"/>
                  <a:ext cx="573206" cy="830997"/>
                </a:xfrm>
                <a:prstGeom prst="rect">
                  <a:avLst/>
                </a:prstGeom>
                <a:noFill/>
              </p:spPr>
              <p:txBody>
                <a:bodyPr wrap="square" rtlCol="0">
                  <a:spAutoFit/>
                </a:bodyPr>
                <a:lstStyle/>
                <a:p>
                  <a:pPr algn="ctr"/>
                  <a:r>
                    <a:rPr lang="en-GB" sz="3600" dirty="0" smtClean="0"/>
                    <a:t>7</a:t>
                  </a:r>
                  <a:endParaRPr lang="en-GB" sz="3600" dirty="0"/>
                </a:p>
              </p:txBody>
            </p:sp>
            <p:sp>
              <p:nvSpPr>
                <p:cNvPr id="134" name="TextBox 133"/>
                <p:cNvSpPr txBox="1"/>
                <p:nvPr/>
              </p:nvSpPr>
              <p:spPr>
                <a:xfrm>
                  <a:off x="6066430" y="3831988"/>
                  <a:ext cx="573206" cy="830997"/>
                </a:xfrm>
                <a:prstGeom prst="rect">
                  <a:avLst/>
                </a:prstGeom>
                <a:noFill/>
              </p:spPr>
              <p:txBody>
                <a:bodyPr wrap="square" rtlCol="0">
                  <a:spAutoFit/>
                </a:bodyPr>
                <a:lstStyle/>
                <a:p>
                  <a:pPr algn="ctr"/>
                  <a:r>
                    <a:rPr lang="en-GB" sz="3600" dirty="0"/>
                    <a:t>6</a:t>
                  </a:r>
                  <a:endParaRPr lang="en-GB" sz="3600" dirty="0"/>
                </a:p>
              </p:txBody>
            </p:sp>
            <p:cxnSp>
              <p:nvCxnSpPr>
                <p:cNvPr id="135" name="Straight Connector 134"/>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37" name="TextBox 136"/>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138" name="TextBox 137"/>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139" name="TextBox 138"/>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140" name="TextBox 139"/>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141" name="TextBox 140"/>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142" name="TextBox 141"/>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sp>
            <p:nvSpPr>
              <p:cNvPr id="127" name="TextBox 126"/>
              <p:cNvSpPr txBox="1"/>
              <p:nvPr/>
            </p:nvSpPr>
            <p:spPr>
              <a:xfrm>
                <a:off x="2256099" y="3988973"/>
                <a:ext cx="439693" cy="645527"/>
              </a:xfrm>
              <a:prstGeom prst="rect">
                <a:avLst/>
              </a:prstGeom>
              <a:noFill/>
            </p:spPr>
            <p:txBody>
              <a:bodyPr wrap="square" rtlCol="0">
                <a:spAutoFit/>
              </a:bodyPr>
              <a:lstStyle/>
              <a:p>
                <a:pPr algn="ctr"/>
                <a:endParaRPr lang="en-GB" sz="3600" dirty="0">
                  <a:solidFill>
                    <a:srgbClr val="FF0000"/>
                  </a:solidFill>
                </a:endParaRPr>
              </a:p>
            </p:txBody>
          </p:sp>
        </p:grpSp>
        <p:sp>
          <p:nvSpPr>
            <p:cNvPr id="123" name="TextBox 122"/>
            <p:cNvSpPr txBox="1"/>
            <p:nvPr/>
          </p:nvSpPr>
          <p:spPr>
            <a:xfrm>
              <a:off x="6030975" y="3968270"/>
              <a:ext cx="439693" cy="645527"/>
            </a:xfrm>
            <a:prstGeom prst="rect">
              <a:avLst/>
            </a:prstGeom>
            <a:noFill/>
          </p:spPr>
          <p:txBody>
            <a:bodyPr wrap="square" rtlCol="0">
              <a:spAutoFit/>
            </a:bodyPr>
            <a:lstStyle/>
            <a:p>
              <a:pPr algn="ctr"/>
              <a:endParaRPr lang="en-GB" sz="3600" dirty="0">
                <a:solidFill>
                  <a:srgbClr val="FF0000"/>
                </a:solidFill>
              </a:endParaRPr>
            </a:p>
          </p:txBody>
        </p:sp>
      </p:grpSp>
      <p:grpSp>
        <p:nvGrpSpPr>
          <p:cNvPr id="6" name="Group 5"/>
          <p:cNvGrpSpPr/>
          <p:nvPr/>
        </p:nvGrpSpPr>
        <p:grpSpPr>
          <a:xfrm>
            <a:off x="8963144" y="1837185"/>
            <a:ext cx="2219403" cy="2968702"/>
            <a:chOff x="4772909" y="2246142"/>
            <a:chExt cx="2219403" cy="2968702"/>
          </a:xfrm>
        </p:grpSpPr>
        <p:grpSp>
          <p:nvGrpSpPr>
            <p:cNvPr id="100" name="Group 99"/>
            <p:cNvGrpSpPr/>
            <p:nvPr/>
          </p:nvGrpSpPr>
          <p:grpSpPr>
            <a:xfrm>
              <a:off x="4772909" y="2246142"/>
              <a:ext cx="2219403" cy="2968702"/>
              <a:chOff x="577340" y="2255001"/>
              <a:chExt cx="2219403" cy="2968702"/>
            </a:xfrm>
          </p:grpSpPr>
          <p:grpSp>
            <p:nvGrpSpPr>
              <p:cNvPr id="101" name="Group 100"/>
              <p:cNvGrpSpPr/>
              <p:nvPr/>
            </p:nvGrpSpPr>
            <p:grpSpPr>
              <a:xfrm>
                <a:off x="577340" y="2255001"/>
                <a:ext cx="2219403" cy="2352992"/>
                <a:chOff x="3862316" y="2391391"/>
                <a:chExt cx="2893326" cy="3029045"/>
              </a:xfrm>
            </p:grpSpPr>
            <p:sp>
              <p:nvSpPr>
                <p:cNvPr id="104" name="TextBox 103"/>
                <p:cNvSpPr txBox="1"/>
                <p:nvPr/>
              </p:nvSpPr>
              <p:spPr>
                <a:xfrm>
                  <a:off x="4831308" y="3111690"/>
                  <a:ext cx="573206" cy="830997"/>
                </a:xfrm>
                <a:prstGeom prst="rect">
                  <a:avLst/>
                </a:prstGeom>
                <a:noFill/>
              </p:spPr>
              <p:txBody>
                <a:bodyPr wrap="square" rtlCol="0">
                  <a:spAutoFit/>
                </a:bodyPr>
                <a:lstStyle/>
                <a:p>
                  <a:pPr algn="ctr"/>
                  <a:r>
                    <a:rPr lang="en-GB" sz="3600" dirty="0"/>
                    <a:t>1</a:t>
                  </a:r>
                  <a:endParaRPr lang="en-GB" sz="3600" dirty="0"/>
                </a:p>
              </p:txBody>
            </p:sp>
            <p:sp>
              <p:nvSpPr>
                <p:cNvPr id="105" name="TextBox 104"/>
                <p:cNvSpPr txBox="1"/>
                <p:nvPr/>
              </p:nvSpPr>
              <p:spPr>
                <a:xfrm>
                  <a:off x="5448879" y="3126851"/>
                  <a:ext cx="573206" cy="830997"/>
                </a:xfrm>
                <a:prstGeom prst="rect">
                  <a:avLst/>
                </a:prstGeom>
                <a:noFill/>
              </p:spPr>
              <p:txBody>
                <a:bodyPr wrap="square" rtlCol="0">
                  <a:spAutoFit/>
                </a:bodyPr>
                <a:lstStyle/>
                <a:p>
                  <a:pPr algn="ctr"/>
                  <a:r>
                    <a:rPr lang="en-GB" sz="3600" dirty="0" smtClean="0"/>
                    <a:t>0</a:t>
                  </a:r>
                  <a:endParaRPr lang="en-GB" sz="3600" dirty="0"/>
                </a:p>
              </p:txBody>
            </p:sp>
            <p:sp>
              <p:nvSpPr>
                <p:cNvPr id="106" name="TextBox 105"/>
                <p:cNvSpPr txBox="1"/>
                <p:nvPr/>
              </p:nvSpPr>
              <p:spPr>
                <a:xfrm>
                  <a:off x="6066006" y="3126852"/>
                  <a:ext cx="573206" cy="830997"/>
                </a:xfrm>
                <a:prstGeom prst="rect">
                  <a:avLst/>
                </a:prstGeom>
                <a:noFill/>
              </p:spPr>
              <p:txBody>
                <a:bodyPr wrap="square" rtlCol="0">
                  <a:spAutoFit/>
                </a:bodyPr>
                <a:lstStyle/>
                <a:p>
                  <a:pPr algn="ctr"/>
                  <a:r>
                    <a:rPr lang="en-GB" sz="3600" dirty="0"/>
                    <a:t>9</a:t>
                  </a:r>
                  <a:endParaRPr lang="en-GB" sz="3600" dirty="0"/>
                </a:p>
              </p:txBody>
            </p:sp>
            <p:sp>
              <p:nvSpPr>
                <p:cNvPr id="107" name="TextBox 106"/>
                <p:cNvSpPr txBox="1"/>
                <p:nvPr/>
              </p:nvSpPr>
              <p:spPr>
                <a:xfrm>
                  <a:off x="4833015" y="3831988"/>
                  <a:ext cx="573206" cy="830997"/>
                </a:xfrm>
                <a:prstGeom prst="rect">
                  <a:avLst/>
                </a:prstGeom>
                <a:noFill/>
              </p:spPr>
              <p:txBody>
                <a:bodyPr wrap="square" rtlCol="0">
                  <a:spAutoFit/>
                </a:bodyPr>
                <a:lstStyle/>
                <a:p>
                  <a:pPr algn="ctr"/>
                  <a:r>
                    <a:rPr lang="en-GB" sz="3600" dirty="0"/>
                    <a:t>6</a:t>
                  </a:r>
                  <a:endParaRPr lang="en-GB" sz="3600" dirty="0"/>
                </a:p>
              </p:txBody>
            </p:sp>
            <p:sp>
              <p:nvSpPr>
                <p:cNvPr id="108" name="TextBox 107"/>
                <p:cNvSpPr txBox="1"/>
                <p:nvPr/>
              </p:nvSpPr>
              <p:spPr>
                <a:xfrm>
                  <a:off x="5465929" y="3831988"/>
                  <a:ext cx="573206" cy="830997"/>
                </a:xfrm>
                <a:prstGeom prst="rect">
                  <a:avLst/>
                </a:prstGeom>
                <a:noFill/>
              </p:spPr>
              <p:txBody>
                <a:bodyPr wrap="square" rtlCol="0">
                  <a:spAutoFit/>
                </a:bodyPr>
                <a:lstStyle/>
                <a:p>
                  <a:pPr algn="ctr"/>
                  <a:r>
                    <a:rPr lang="en-GB" sz="3600" dirty="0" smtClean="0"/>
                    <a:t>9</a:t>
                  </a:r>
                  <a:endParaRPr lang="en-GB" sz="3600" dirty="0"/>
                </a:p>
              </p:txBody>
            </p:sp>
            <p:sp>
              <p:nvSpPr>
                <p:cNvPr id="109" name="TextBox 108"/>
                <p:cNvSpPr txBox="1"/>
                <p:nvPr/>
              </p:nvSpPr>
              <p:spPr>
                <a:xfrm>
                  <a:off x="6066430" y="3831988"/>
                  <a:ext cx="573206" cy="830997"/>
                </a:xfrm>
                <a:prstGeom prst="rect">
                  <a:avLst/>
                </a:prstGeom>
                <a:noFill/>
              </p:spPr>
              <p:txBody>
                <a:bodyPr wrap="square" rtlCol="0">
                  <a:spAutoFit/>
                </a:bodyPr>
                <a:lstStyle/>
                <a:p>
                  <a:pPr algn="ctr"/>
                  <a:r>
                    <a:rPr lang="en-GB" sz="3600" dirty="0"/>
                    <a:t>3</a:t>
                  </a:r>
                  <a:endParaRPr lang="en-GB" sz="3600" dirty="0"/>
                </a:p>
              </p:txBody>
            </p:sp>
            <p:cxnSp>
              <p:nvCxnSpPr>
                <p:cNvPr id="110" name="Straight Connector 109"/>
                <p:cNvCxnSpPr/>
                <p:nvPr/>
              </p:nvCxnSpPr>
              <p:spPr>
                <a:xfrm>
                  <a:off x="3862316" y="46629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a:xfrm>
                  <a:off x="3862316" y="53749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12" name="TextBox 111"/>
                <p:cNvSpPr txBox="1"/>
                <p:nvPr/>
              </p:nvSpPr>
              <p:spPr>
                <a:xfrm>
                  <a:off x="3972353" y="3831988"/>
                  <a:ext cx="573206" cy="830997"/>
                </a:xfrm>
                <a:prstGeom prst="rect">
                  <a:avLst/>
                </a:prstGeom>
                <a:noFill/>
              </p:spPr>
              <p:txBody>
                <a:bodyPr wrap="square" rtlCol="0">
                  <a:spAutoFit/>
                </a:bodyPr>
                <a:lstStyle/>
                <a:p>
                  <a:pPr algn="ctr"/>
                  <a:r>
                    <a:rPr lang="en-GB" sz="4800" dirty="0"/>
                    <a:t>+</a:t>
                  </a:r>
                  <a:endParaRPr lang="en-GB" sz="4800" dirty="0"/>
                </a:p>
              </p:txBody>
            </p:sp>
            <p:sp>
              <p:nvSpPr>
                <p:cNvPr id="113" name="TextBox 112"/>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114" name="TextBox 113"/>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115" name="TextBox 114"/>
                <p:cNvSpPr txBox="1"/>
                <p:nvPr/>
              </p:nvSpPr>
              <p:spPr>
                <a:xfrm>
                  <a:off x="4821072" y="2391392"/>
                  <a:ext cx="573206" cy="830997"/>
                </a:xfrm>
                <a:prstGeom prst="rect">
                  <a:avLst/>
                </a:prstGeom>
                <a:noFill/>
              </p:spPr>
              <p:txBody>
                <a:bodyPr wrap="square" rtlCol="0">
                  <a:spAutoFit/>
                </a:bodyPr>
                <a:lstStyle/>
                <a:p>
                  <a:pPr algn="ctr"/>
                  <a:r>
                    <a:rPr lang="en-GB" sz="3600" dirty="0" smtClean="0"/>
                    <a:t>H</a:t>
                  </a:r>
                  <a:endParaRPr lang="en-GB" sz="3600" dirty="0"/>
                </a:p>
              </p:txBody>
            </p:sp>
            <p:sp>
              <p:nvSpPr>
                <p:cNvPr id="116" name="TextBox 115"/>
                <p:cNvSpPr txBox="1"/>
                <p:nvPr/>
              </p:nvSpPr>
              <p:spPr>
                <a:xfrm>
                  <a:off x="5438633" y="2391391"/>
                  <a:ext cx="573206" cy="830997"/>
                </a:xfrm>
                <a:prstGeom prst="rect">
                  <a:avLst/>
                </a:prstGeom>
                <a:noFill/>
              </p:spPr>
              <p:txBody>
                <a:bodyPr wrap="square" rtlCol="0">
                  <a:spAutoFit/>
                </a:bodyPr>
                <a:lstStyle/>
                <a:p>
                  <a:pPr algn="ctr"/>
                  <a:r>
                    <a:rPr lang="en-GB" sz="3600" dirty="0" smtClean="0"/>
                    <a:t>T</a:t>
                  </a:r>
                  <a:endParaRPr lang="en-GB" sz="3600" dirty="0"/>
                </a:p>
              </p:txBody>
            </p:sp>
            <p:sp>
              <p:nvSpPr>
                <p:cNvPr id="117" name="TextBox 116"/>
                <p:cNvSpPr txBox="1"/>
                <p:nvPr/>
              </p:nvSpPr>
              <p:spPr>
                <a:xfrm>
                  <a:off x="6055343" y="2404760"/>
                  <a:ext cx="573206" cy="830997"/>
                </a:xfrm>
                <a:prstGeom prst="rect">
                  <a:avLst/>
                </a:prstGeom>
                <a:noFill/>
              </p:spPr>
              <p:txBody>
                <a:bodyPr wrap="square" rtlCol="0">
                  <a:spAutoFit/>
                </a:bodyPr>
                <a:lstStyle/>
                <a:p>
                  <a:pPr algn="ctr"/>
                  <a:r>
                    <a:rPr lang="en-GB" sz="3600" dirty="0" smtClean="0"/>
                    <a:t>O</a:t>
                  </a:r>
                  <a:endParaRPr lang="en-GB" sz="3600" dirty="0"/>
                </a:p>
              </p:txBody>
            </p:sp>
          </p:grpSp>
          <p:sp>
            <p:nvSpPr>
              <p:cNvPr id="102" name="TextBox 101"/>
              <p:cNvSpPr txBox="1"/>
              <p:nvPr/>
            </p:nvSpPr>
            <p:spPr>
              <a:xfrm>
                <a:off x="2256099" y="3988973"/>
                <a:ext cx="439693" cy="645527"/>
              </a:xfrm>
              <a:prstGeom prst="rect">
                <a:avLst/>
              </a:prstGeom>
              <a:noFill/>
            </p:spPr>
            <p:txBody>
              <a:bodyPr wrap="square" rtlCol="0">
                <a:spAutoFit/>
              </a:bodyPr>
              <a:lstStyle/>
              <a:p>
                <a:pPr algn="ctr"/>
                <a:endParaRPr lang="en-GB" sz="3600" dirty="0">
                  <a:solidFill>
                    <a:srgbClr val="FF0000"/>
                  </a:solidFill>
                </a:endParaRPr>
              </a:p>
            </p:txBody>
          </p:sp>
          <p:sp>
            <p:nvSpPr>
              <p:cNvPr id="103" name="TextBox 102"/>
              <p:cNvSpPr txBox="1"/>
              <p:nvPr/>
            </p:nvSpPr>
            <p:spPr>
              <a:xfrm>
                <a:off x="1837531" y="4578176"/>
                <a:ext cx="439693" cy="645527"/>
              </a:xfrm>
              <a:prstGeom prst="rect">
                <a:avLst/>
              </a:prstGeom>
              <a:noFill/>
            </p:spPr>
            <p:txBody>
              <a:bodyPr wrap="square" rtlCol="0">
                <a:spAutoFit/>
              </a:bodyPr>
              <a:lstStyle/>
              <a:p>
                <a:pPr algn="ctr"/>
                <a:endParaRPr lang="en-GB" sz="3600" dirty="0">
                  <a:solidFill>
                    <a:srgbClr val="FF0000"/>
                  </a:solidFill>
                </a:endParaRPr>
              </a:p>
            </p:txBody>
          </p:sp>
        </p:grpSp>
        <p:sp>
          <p:nvSpPr>
            <p:cNvPr id="118" name="TextBox 117"/>
            <p:cNvSpPr txBox="1"/>
            <p:nvPr/>
          </p:nvSpPr>
          <p:spPr>
            <a:xfrm>
              <a:off x="6030975" y="3968270"/>
              <a:ext cx="439693" cy="645527"/>
            </a:xfrm>
            <a:prstGeom prst="rect">
              <a:avLst/>
            </a:prstGeom>
            <a:noFill/>
          </p:spPr>
          <p:txBody>
            <a:bodyPr wrap="square" rtlCol="0">
              <a:spAutoFit/>
            </a:bodyPr>
            <a:lstStyle/>
            <a:p>
              <a:pPr algn="ctr"/>
              <a:endParaRPr lang="en-GB" sz="3600" dirty="0">
                <a:solidFill>
                  <a:srgbClr val="FF0000"/>
                </a:solidFill>
              </a:endParaRPr>
            </a:p>
          </p:txBody>
        </p:sp>
        <p:sp>
          <p:nvSpPr>
            <p:cNvPr id="119" name="TextBox 118"/>
            <p:cNvSpPr txBox="1"/>
            <p:nvPr/>
          </p:nvSpPr>
          <p:spPr>
            <a:xfrm>
              <a:off x="5513302" y="3960406"/>
              <a:ext cx="439693" cy="645527"/>
            </a:xfrm>
            <a:prstGeom prst="rect">
              <a:avLst/>
            </a:prstGeom>
            <a:noFill/>
          </p:spPr>
          <p:txBody>
            <a:bodyPr wrap="square" rtlCol="0">
              <a:spAutoFit/>
            </a:bodyPr>
            <a:lstStyle/>
            <a:p>
              <a:pPr algn="ctr"/>
              <a:endParaRPr lang="en-GB" sz="3600" dirty="0">
                <a:solidFill>
                  <a:srgbClr val="FF0000"/>
                </a:solidFill>
              </a:endParaRPr>
            </a:p>
          </p:txBody>
        </p:sp>
        <p:sp>
          <p:nvSpPr>
            <p:cNvPr id="120" name="TextBox 119"/>
            <p:cNvSpPr txBox="1"/>
            <p:nvPr/>
          </p:nvSpPr>
          <p:spPr>
            <a:xfrm>
              <a:off x="5528947" y="4562532"/>
              <a:ext cx="439693" cy="645527"/>
            </a:xfrm>
            <a:prstGeom prst="rect">
              <a:avLst/>
            </a:prstGeom>
            <a:noFill/>
          </p:spPr>
          <p:txBody>
            <a:bodyPr wrap="square" rtlCol="0">
              <a:spAutoFit/>
            </a:bodyPr>
            <a:lstStyle/>
            <a:p>
              <a:pPr algn="ctr"/>
              <a:endParaRPr lang="en-GB" sz="3600" dirty="0">
                <a:solidFill>
                  <a:srgbClr val="FF0000"/>
                </a:solidFill>
              </a:endParaRPr>
            </a:p>
          </p:txBody>
        </p:sp>
      </p:grpSp>
      <p:sp>
        <p:nvSpPr>
          <p:cNvPr id="5" name="TextBox 4"/>
          <p:cNvSpPr txBox="1"/>
          <p:nvPr/>
        </p:nvSpPr>
        <p:spPr>
          <a:xfrm>
            <a:off x="2522171" y="3614863"/>
            <a:ext cx="523543" cy="646331"/>
          </a:xfrm>
          <a:prstGeom prst="rect">
            <a:avLst/>
          </a:prstGeom>
          <a:noFill/>
        </p:spPr>
        <p:txBody>
          <a:bodyPr wrap="square" rtlCol="0">
            <a:spAutoFit/>
          </a:bodyPr>
          <a:lstStyle/>
          <a:p>
            <a:pPr algn="ctr"/>
            <a:r>
              <a:rPr lang="en-GB" sz="3600" dirty="0" smtClean="0">
                <a:solidFill>
                  <a:srgbClr val="FF0000"/>
                </a:solidFill>
              </a:rPr>
              <a:t>0</a:t>
            </a:r>
            <a:endParaRPr lang="en-GB" sz="3600" dirty="0">
              <a:solidFill>
                <a:srgbClr val="FF0000"/>
              </a:solidFill>
            </a:endParaRPr>
          </a:p>
        </p:txBody>
      </p:sp>
      <p:sp>
        <p:nvSpPr>
          <p:cNvPr id="67" name="TextBox 66"/>
          <p:cNvSpPr txBox="1"/>
          <p:nvPr/>
        </p:nvSpPr>
        <p:spPr>
          <a:xfrm>
            <a:off x="2034346" y="4258210"/>
            <a:ext cx="523543" cy="646331"/>
          </a:xfrm>
          <a:prstGeom prst="rect">
            <a:avLst/>
          </a:prstGeom>
          <a:noFill/>
        </p:spPr>
        <p:txBody>
          <a:bodyPr wrap="square" rtlCol="0">
            <a:spAutoFit/>
          </a:bodyPr>
          <a:lstStyle/>
          <a:p>
            <a:pPr algn="ctr"/>
            <a:r>
              <a:rPr lang="en-GB" sz="3600" dirty="0">
                <a:solidFill>
                  <a:srgbClr val="FF0000"/>
                </a:solidFill>
              </a:rPr>
              <a:t>1</a:t>
            </a:r>
            <a:endParaRPr lang="en-GB" sz="3600" dirty="0">
              <a:solidFill>
                <a:srgbClr val="FF0000"/>
              </a:solidFill>
            </a:endParaRPr>
          </a:p>
        </p:txBody>
      </p:sp>
      <p:sp>
        <p:nvSpPr>
          <p:cNvPr id="68" name="TextBox 67"/>
          <p:cNvSpPr txBox="1"/>
          <p:nvPr/>
        </p:nvSpPr>
        <p:spPr>
          <a:xfrm>
            <a:off x="2049991" y="3592459"/>
            <a:ext cx="523543" cy="646331"/>
          </a:xfrm>
          <a:prstGeom prst="rect">
            <a:avLst/>
          </a:prstGeom>
          <a:noFill/>
        </p:spPr>
        <p:txBody>
          <a:bodyPr wrap="square" rtlCol="0">
            <a:spAutoFit/>
          </a:bodyPr>
          <a:lstStyle/>
          <a:p>
            <a:pPr algn="ctr"/>
            <a:r>
              <a:rPr lang="en-GB" sz="3600" dirty="0" smtClean="0">
                <a:solidFill>
                  <a:srgbClr val="FF0000"/>
                </a:solidFill>
              </a:rPr>
              <a:t>2</a:t>
            </a:r>
            <a:endParaRPr lang="en-GB" sz="3600" dirty="0">
              <a:solidFill>
                <a:srgbClr val="FF0000"/>
              </a:solidFill>
            </a:endParaRPr>
          </a:p>
        </p:txBody>
      </p:sp>
      <p:sp>
        <p:nvSpPr>
          <p:cNvPr id="69" name="TextBox 68"/>
          <p:cNvSpPr txBox="1"/>
          <p:nvPr/>
        </p:nvSpPr>
        <p:spPr>
          <a:xfrm>
            <a:off x="1560621" y="4247825"/>
            <a:ext cx="523543" cy="646331"/>
          </a:xfrm>
          <a:prstGeom prst="rect">
            <a:avLst/>
          </a:prstGeom>
          <a:noFill/>
        </p:spPr>
        <p:txBody>
          <a:bodyPr wrap="square" rtlCol="0">
            <a:spAutoFit/>
          </a:bodyPr>
          <a:lstStyle/>
          <a:p>
            <a:pPr algn="ctr"/>
            <a:r>
              <a:rPr lang="en-GB" sz="3600" dirty="0">
                <a:solidFill>
                  <a:srgbClr val="FF0000"/>
                </a:solidFill>
              </a:rPr>
              <a:t>1</a:t>
            </a:r>
            <a:endParaRPr lang="en-GB" sz="3600" dirty="0">
              <a:solidFill>
                <a:srgbClr val="FF0000"/>
              </a:solidFill>
            </a:endParaRPr>
          </a:p>
        </p:txBody>
      </p:sp>
      <p:sp>
        <p:nvSpPr>
          <p:cNvPr id="70" name="TextBox 69"/>
          <p:cNvSpPr txBox="1"/>
          <p:nvPr/>
        </p:nvSpPr>
        <p:spPr>
          <a:xfrm>
            <a:off x="1562296" y="3596301"/>
            <a:ext cx="523543" cy="646331"/>
          </a:xfrm>
          <a:prstGeom prst="rect">
            <a:avLst/>
          </a:prstGeom>
          <a:noFill/>
        </p:spPr>
        <p:txBody>
          <a:bodyPr wrap="square" rtlCol="0">
            <a:spAutoFit/>
          </a:bodyPr>
          <a:lstStyle/>
          <a:p>
            <a:pPr algn="ctr"/>
            <a:r>
              <a:rPr lang="en-GB" sz="3600" dirty="0" smtClean="0">
                <a:solidFill>
                  <a:srgbClr val="FF0000"/>
                </a:solidFill>
              </a:rPr>
              <a:t>7</a:t>
            </a:r>
            <a:endParaRPr lang="en-GB" sz="3600" dirty="0">
              <a:solidFill>
                <a:srgbClr val="FF0000"/>
              </a:solidFill>
            </a:endParaRPr>
          </a:p>
        </p:txBody>
      </p:sp>
      <p:sp>
        <p:nvSpPr>
          <p:cNvPr id="71" name="TextBox 70"/>
          <p:cNvSpPr txBox="1"/>
          <p:nvPr/>
        </p:nvSpPr>
        <p:spPr>
          <a:xfrm>
            <a:off x="6574321" y="3596301"/>
            <a:ext cx="523543" cy="646331"/>
          </a:xfrm>
          <a:prstGeom prst="rect">
            <a:avLst/>
          </a:prstGeom>
          <a:noFill/>
        </p:spPr>
        <p:txBody>
          <a:bodyPr wrap="square" rtlCol="0">
            <a:spAutoFit/>
          </a:bodyPr>
          <a:lstStyle/>
          <a:p>
            <a:pPr algn="ctr"/>
            <a:r>
              <a:rPr lang="en-GB" sz="3600" dirty="0">
                <a:solidFill>
                  <a:srgbClr val="FF0000"/>
                </a:solidFill>
              </a:rPr>
              <a:t>1</a:t>
            </a:r>
            <a:endParaRPr lang="en-GB" sz="3600" dirty="0">
              <a:solidFill>
                <a:srgbClr val="FF0000"/>
              </a:solidFill>
            </a:endParaRPr>
          </a:p>
        </p:txBody>
      </p:sp>
      <p:sp>
        <p:nvSpPr>
          <p:cNvPr id="72" name="TextBox 71"/>
          <p:cNvSpPr txBox="1"/>
          <p:nvPr/>
        </p:nvSpPr>
        <p:spPr>
          <a:xfrm>
            <a:off x="6100817" y="4350937"/>
            <a:ext cx="523543" cy="646331"/>
          </a:xfrm>
          <a:prstGeom prst="rect">
            <a:avLst/>
          </a:prstGeom>
          <a:noFill/>
        </p:spPr>
        <p:txBody>
          <a:bodyPr wrap="square" rtlCol="0">
            <a:spAutoFit/>
          </a:bodyPr>
          <a:lstStyle/>
          <a:p>
            <a:pPr algn="ctr"/>
            <a:r>
              <a:rPr lang="en-GB" sz="3600" dirty="0">
                <a:solidFill>
                  <a:srgbClr val="FF0000"/>
                </a:solidFill>
              </a:rPr>
              <a:t>1</a:t>
            </a:r>
            <a:endParaRPr lang="en-GB" sz="3600" dirty="0">
              <a:solidFill>
                <a:srgbClr val="FF0000"/>
              </a:solidFill>
            </a:endParaRPr>
          </a:p>
        </p:txBody>
      </p:sp>
      <p:sp>
        <p:nvSpPr>
          <p:cNvPr id="73" name="TextBox 72"/>
          <p:cNvSpPr txBox="1"/>
          <p:nvPr/>
        </p:nvSpPr>
        <p:spPr>
          <a:xfrm>
            <a:off x="6101044" y="3600302"/>
            <a:ext cx="523543" cy="646331"/>
          </a:xfrm>
          <a:prstGeom prst="rect">
            <a:avLst/>
          </a:prstGeom>
          <a:noFill/>
        </p:spPr>
        <p:txBody>
          <a:bodyPr wrap="square" rtlCol="0">
            <a:spAutoFit/>
          </a:bodyPr>
          <a:lstStyle/>
          <a:p>
            <a:pPr algn="ctr"/>
            <a:r>
              <a:rPr lang="en-GB" sz="3600" dirty="0">
                <a:solidFill>
                  <a:srgbClr val="FF0000"/>
                </a:solidFill>
              </a:rPr>
              <a:t>1</a:t>
            </a:r>
            <a:endParaRPr lang="en-GB" sz="3600" dirty="0">
              <a:solidFill>
                <a:srgbClr val="FF0000"/>
              </a:solidFill>
            </a:endParaRPr>
          </a:p>
        </p:txBody>
      </p:sp>
      <p:sp>
        <p:nvSpPr>
          <p:cNvPr id="74" name="TextBox 73"/>
          <p:cNvSpPr txBox="1"/>
          <p:nvPr/>
        </p:nvSpPr>
        <p:spPr>
          <a:xfrm>
            <a:off x="5625841" y="4336496"/>
            <a:ext cx="523543" cy="646331"/>
          </a:xfrm>
          <a:prstGeom prst="rect">
            <a:avLst/>
          </a:prstGeom>
          <a:noFill/>
        </p:spPr>
        <p:txBody>
          <a:bodyPr wrap="square" rtlCol="0">
            <a:spAutoFit/>
          </a:bodyPr>
          <a:lstStyle/>
          <a:p>
            <a:pPr algn="ctr"/>
            <a:r>
              <a:rPr lang="en-GB" sz="3600" dirty="0">
                <a:solidFill>
                  <a:srgbClr val="FF0000"/>
                </a:solidFill>
              </a:rPr>
              <a:t>1</a:t>
            </a:r>
            <a:endParaRPr lang="en-GB" sz="3600" dirty="0">
              <a:solidFill>
                <a:srgbClr val="FF0000"/>
              </a:solidFill>
            </a:endParaRPr>
          </a:p>
        </p:txBody>
      </p:sp>
      <p:sp>
        <p:nvSpPr>
          <p:cNvPr id="75" name="TextBox 74"/>
          <p:cNvSpPr txBox="1"/>
          <p:nvPr/>
        </p:nvSpPr>
        <p:spPr>
          <a:xfrm>
            <a:off x="5626894" y="3604620"/>
            <a:ext cx="523543" cy="646331"/>
          </a:xfrm>
          <a:prstGeom prst="rect">
            <a:avLst/>
          </a:prstGeom>
          <a:noFill/>
        </p:spPr>
        <p:txBody>
          <a:bodyPr wrap="square" rtlCol="0">
            <a:spAutoFit/>
          </a:bodyPr>
          <a:lstStyle/>
          <a:p>
            <a:pPr algn="ctr"/>
            <a:r>
              <a:rPr lang="en-GB" sz="3600" dirty="0" smtClean="0">
                <a:solidFill>
                  <a:srgbClr val="FF0000"/>
                </a:solidFill>
              </a:rPr>
              <a:t>5</a:t>
            </a:r>
            <a:endParaRPr lang="en-GB" sz="3600" dirty="0">
              <a:solidFill>
                <a:srgbClr val="FF0000"/>
              </a:solidFill>
            </a:endParaRPr>
          </a:p>
        </p:txBody>
      </p:sp>
      <p:sp>
        <p:nvSpPr>
          <p:cNvPr id="76" name="TextBox 75"/>
          <p:cNvSpPr txBox="1"/>
          <p:nvPr/>
        </p:nvSpPr>
        <p:spPr>
          <a:xfrm>
            <a:off x="10621128" y="3575178"/>
            <a:ext cx="523543" cy="646331"/>
          </a:xfrm>
          <a:prstGeom prst="rect">
            <a:avLst/>
          </a:prstGeom>
          <a:noFill/>
        </p:spPr>
        <p:txBody>
          <a:bodyPr wrap="square" rtlCol="0">
            <a:spAutoFit/>
          </a:bodyPr>
          <a:lstStyle/>
          <a:p>
            <a:pPr algn="ctr"/>
            <a:r>
              <a:rPr lang="en-GB" sz="3600" dirty="0" smtClean="0">
                <a:solidFill>
                  <a:srgbClr val="FF0000"/>
                </a:solidFill>
              </a:rPr>
              <a:t>2</a:t>
            </a:r>
            <a:endParaRPr lang="en-GB" sz="3600" dirty="0">
              <a:solidFill>
                <a:srgbClr val="FF0000"/>
              </a:solidFill>
            </a:endParaRPr>
          </a:p>
        </p:txBody>
      </p:sp>
      <p:sp>
        <p:nvSpPr>
          <p:cNvPr id="77" name="TextBox 76"/>
          <p:cNvSpPr txBox="1"/>
          <p:nvPr/>
        </p:nvSpPr>
        <p:spPr>
          <a:xfrm>
            <a:off x="10159230" y="4304361"/>
            <a:ext cx="523543" cy="646331"/>
          </a:xfrm>
          <a:prstGeom prst="rect">
            <a:avLst/>
          </a:prstGeom>
          <a:noFill/>
        </p:spPr>
        <p:txBody>
          <a:bodyPr wrap="square" rtlCol="0">
            <a:spAutoFit/>
          </a:bodyPr>
          <a:lstStyle/>
          <a:p>
            <a:pPr algn="ctr"/>
            <a:r>
              <a:rPr lang="en-GB" sz="3600" dirty="0">
                <a:solidFill>
                  <a:srgbClr val="FF0000"/>
                </a:solidFill>
              </a:rPr>
              <a:t>1</a:t>
            </a:r>
            <a:endParaRPr lang="en-GB" sz="3600" dirty="0">
              <a:solidFill>
                <a:srgbClr val="FF0000"/>
              </a:solidFill>
            </a:endParaRPr>
          </a:p>
        </p:txBody>
      </p:sp>
      <p:sp>
        <p:nvSpPr>
          <p:cNvPr id="78" name="TextBox 77"/>
          <p:cNvSpPr txBox="1"/>
          <p:nvPr/>
        </p:nvSpPr>
        <p:spPr>
          <a:xfrm>
            <a:off x="10159230" y="3564030"/>
            <a:ext cx="523543" cy="646331"/>
          </a:xfrm>
          <a:prstGeom prst="rect">
            <a:avLst/>
          </a:prstGeom>
          <a:noFill/>
        </p:spPr>
        <p:txBody>
          <a:bodyPr wrap="square" rtlCol="0">
            <a:spAutoFit/>
          </a:bodyPr>
          <a:lstStyle/>
          <a:p>
            <a:pPr algn="ctr"/>
            <a:r>
              <a:rPr lang="en-GB" sz="3600" dirty="0">
                <a:solidFill>
                  <a:srgbClr val="FF0000"/>
                </a:solidFill>
              </a:rPr>
              <a:t>0</a:t>
            </a:r>
            <a:endParaRPr lang="en-GB" sz="3600" dirty="0">
              <a:solidFill>
                <a:srgbClr val="FF0000"/>
              </a:solidFill>
            </a:endParaRPr>
          </a:p>
        </p:txBody>
      </p:sp>
      <p:sp>
        <p:nvSpPr>
          <p:cNvPr id="79" name="TextBox 78"/>
          <p:cNvSpPr txBox="1"/>
          <p:nvPr/>
        </p:nvSpPr>
        <p:spPr>
          <a:xfrm>
            <a:off x="9697667" y="4304360"/>
            <a:ext cx="523543" cy="646331"/>
          </a:xfrm>
          <a:prstGeom prst="rect">
            <a:avLst/>
          </a:prstGeom>
          <a:noFill/>
        </p:spPr>
        <p:txBody>
          <a:bodyPr wrap="square" rtlCol="0">
            <a:spAutoFit/>
          </a:bodyPr>
          <a:lstStyle/>
          <a:p>
            <a:pPr algn="ctr"/>
            <a:r>
              <a:rPr lang="en-GB" sz="3600" dirty="0" smtClean="0">
                <a:solidFill>
                  <a:srgbClr val="FF0000"/>
                </a:solidFill>
              </a:rPr>
              <a:t>1</a:t>
            </a:r>
            <a:endParaRPr lang="en-GB" sz="3600" dirty="0">
              <a:solidFill>
                <a:srgbClr val="FF0000"/>
              </a:solidFill>
            </a:endParaRPr>
          </a:p>
        </p:txBody>
      </p:sp>
      <p:sp>
        <p:nvSpPr>
          <p:cNvPr id="80" name="TextBox 79"/>
          <p:cNvSpPr txBox="1"/>
          <p:nvPr/>
        </p:nvSpPr>
        <p:spPr>
          <a:xfrm>
            <a:off x="9699671" y="3556219"/>
            <a:ext cx="523543" cy="646331"/>
          </a:xfrm>
          <a:prstGeom prst="rect">
            <a:avLst/>
          </a:prstGeom>
          <a:noFill/>
        </p:spPr>
        <p:txBody>
          <a:bodyPr wrap="square" rtlCol="0">
            <a:spAutoFit/>
          </a:bodyPr>
          <a:lstStyle/>
          <a:p>
            <a:pPr algn="ctr"/>
            <a:r>
              <a:rPr lang="en-GB" sz="3600" dirty="0">
                <a:solidFill>
                  <a:srgbClr val="FF0000"/>
                </a:solidFill>
              </a:rPr>
              <a:t>8</a:t>
            </a:r>
            <a:endParaRPr lang="en-GB" sz="3600" dirty="0">
              <a:solidFill>
                <a:srgbClr val="FF0000"/>
              </a:solidFill>
            </a:endParaRPr>
          </a:p>
        </p:txBody>
      </p:sp>
      <p:cxnSp>
        <p:nvCxnSpPr>
          <p:cNvPr id="8" name="Straight Connector 7"/>
          <p:cNvCxnSpPr/>
          <p:nvPr/>
        </p:nvCxnSpPr>
        <p:spPr>
          <a:xfrm>
            <a:off x="1660071" y="4476338"/>
            <a:ext cx="308886" cy="19776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2154753" y="4476338"/>
            <a:ext cx="308886" cy="19776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5733169" y="4574228"/>
            <a:ext cx="308886" cy="19776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6256712" y="4586344"/>
            <a:ext cx="308886" cy="19776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9818114" y="4533379"/>
            <a:ext cx="308886" cy="19776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10266558" y="4549889"/>
            <a:ext cx="308886" cy="19776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71430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50627" y="2801495"/>
            <a:ext cx="11163869" cy="1146412"/>
          </a:xfrm>
          <a:prstGeom prst="rect">
            <a:avLst/>
          </a:prstGeom>
          <a:solidFill>
            <a:schemeClr val="bg1"/>
          </a:solidFill>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u="sng" dirty="0" smtClean="0"/>
              <a:t>TLHT add 3 digit numbers using the formal written method</a:t>
            </a:r>
            <a:endParaRPr lang="en-GB" sz="3600" u="sng" dirty="0"/>
          </a:p>
        </p:txBody>
      </p:sp>
      <p:sp>
        <p:nvSpPr>
          <p:cNvPr id="6" name="Title 1"/>
          <p:cNvSpPr txBox="1">
            <a:spLocks/>
          </p:cNvSpPr>
          <p:nvPr/>
        </p:nvSpPr>
        <p:spPr>
          <a:xfrm>
            <a:off x="1641770" y="205467"/>
            <a:ext cx="9144000" cy="936468"/>
          </a:xfrm>
          <a:prstGeom prst="rect">
            <a:avLst/>
          </a:prstGeom>
          <a:solidFill>
            <a:schemeClr val="bg2"/>
          </a:solidFill>
        </p:spPr>
        <p:txBody>
          <a:bodyPr vert="horz" lIns="91440" tIns="45720" rIns="9144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u="sng" dirty="0" smtClean="0"/>
              <a:t>Week </a:t>
            </a:r>
            <a:r>
              <a:rPr lang="en-GB" u="sng" dirty="0" smtClean="0"/>
              <a:t>6 </a:t>
            </a:r>
            <a:r>
              <a:rPr lang="en-GB" u="sng" dirty="0" smtClean="0"/>
              <a:t>task </a:t>
            </a:r>
            <a:r>
              <a:rPr lang="en-GB" u="sng" dirty="0" smtClean="0"/>
              <a:t>2</a:t>
            </a:r>
            <a:endParaRPr lang="en-GB" u="sng" dirty="0"/>
          </a:p>
        </p:txBody>
      </p:sp>
    </p:spTree>
    <p:extLst>
      <p:ext uri="{BB962C8B-B14F-4D97-AF65-F5344CB8AC3E}">
        <p14:creationId xmlns:p14="http://schemas.microsoft.com/office/powerpoint/2010/main" val="33537453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p:cNvSpPr>
          <p:nvPr/>
        </p:nvSpPr>
        <p:spPr>
          <a:xfrm>
            <a:off x="518616" y="0"/>
            <a:ext cx="11163869" cy="1146412"/>
          </a:xfrm>
          <a:prstGeom prst="rect">
            <a:avLst/>
          </a:prstGeom>
          <a:solidFill>
            <a:schemeClr val="bg1"/>
          </a:solidFill>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u="sng" dirty="0" smtClean="0"/>
              <a:t>TLHT add 3 digit numbers using the formal written method</a:t>
            </a:r>
            <a:endParaRPr lang="en-GB" sz="3600" u="sng" dirty="0"/>
          </a:p>
        </p:txBody>
      </p:sp>
      <p:pic>
        <p:nvPicPr>
          <p:cNvPr id="2" name="Picture 1"/>
          <p:cNvPicPr>
            <a:picLocks noChangeAspect="1"/>
          </p:cNvPicPr>
          <p:nvPr/>
        </p:nvPicPr>
        <p:blipFill>
          <a:blip r:embed="rId2"/>
          <a:stretch>
            <a:fillRect/>
          </a:stretch>
        </p:blipFill>
        <p:spPr>
          <a:xfrm>
            <a:off x="2827076" y="981578"/>
            <a:ext cx="6330572" cy="5876422"/>
          </a:xfrm>
          <a:prstGeom prst="rect">
            <a:avLst/>
          </a:prstGeom>
        </p:spPr>
      </p:pic>
    </p:spTree>
    <p:extLst>
      <p:ext uri="{BB962C8B-B14F-4D97-AF65-F5344CB8AC3E}">
        <p14:creationId xmlns:p14="http://schemas.microsoft.com/office/powerpoint/2010/main" val="12261586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p:cNvSpPr>
          <p:nvPr/>
        </p:nvSpPr>
        <p:spPr>
          <a:xfrm>
            <a:off x="518616" y="0"/>
            <a:ext cx="11163869" cy="1146412"/>
          </a:xfrm>
          <a:prstGeom prst="rect">
            <a:avLst/>
          </a:prstGeom>
          <a:solidFill>
            <a:schemeClr val="bg1"/>
          </a:solidFill>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u="sng" dirty="0" smtClean="0"/>
              <a:t>TLHT add 3 digit numbers using the formal written method</a:t>
            </a:r>
            <a:endParaRPr lang="en-GB" sz="3600" u="sng" dirty="0"/>
          </a:p>
        </p:txBody>
      </p:sp>
      <p:pic>
        <p:nvPicPr>
          <p:cNvPr id="2" name="Picture 1"/>
          <p:cNvPicPr>
            <a:picLocks noChangeAspect="1"/>
          </p:cNvPicPr>
          <p:nvPr/>
        </p:nvPicPr>
        <p:blipFill>
          <a:blip r:embed="rId2"/>
          <a:stretch>
            <a:fillRect/>
          </a:stretch>
        </p:blipFill>
        <p:spPr>
          <a:xfrm>
            <a:off x="2827076" y="981578"/>
            <a:ext cx="6330572" cy="5876422"/>
          </a:xfrm>
          <a:prstGeom prst="rect">
            <a:avLst/>
          </a:prstGeom>
        </p:spPr>
      </p:pic>
      <p:sp>
        <p:nvSpPr>
          <p:cNvPr id="12" name="TextBox 11"/>
          <p:cNvSpPr txBox="1"/>
          <p:nvPr/>
        </p:nvSpPr>
        <p:spPr>
          <a:xfrm>
            <a:off x="3798263" y="2228965"/>
            <a:ext cx="464024" cy="646331"/>
          </a:xfrm>
          <a:prstGeom prst="rect">
            <a:avLst/>
          </a:prstGeom>
          <a:noFill/>
        </p:spPr>
        <p:txBody>
          <a:bodyPr wrap="square" rtlCol="0">
            <a:spAutoFit/>
          </a:bodyPr>
          <a:lstStyle/>
          <a:p>
            <a:r>
              <a:rPr lang="en-GB" sz="3600" dirty="0">
                <a:solidFill>
                  <a:srgbClr val="FF0000"/>
                </a:solidFill>
              </a:rPr>
              <a:t>6</a:t>
            </a:r>
            <a:endParaRPr lang="en-GB" sz="3600" dirty="0">
              <a:solidFill>
                <a:srgbClr val="FF0000"/>
              </a:solidFill>
            </a:endParaRPr>
          </a:p>
        </p:txBody>
      </p:sp>
      <p:sp>
        <p:nvSpPr>
          <p:cNvPr id="13" name="TextBox 12"/>
          <p:cNvSpPr txBox="1"/>
          <p:nvPr/>
        </p:nvSpPr>
        <p:spPr>
          <a:xfrm>
            <a:off x="4357822" y="2228965"/>
            <a:ext cx="464024" cy="646331"/>
          </a:xfrm>
          <a:prstGeom prst="rect">
            <a:avLst/>
          </a:prstGeom>
          <a:noFill/>
        </p:spPr>
        <p:txBody>
          <a:bodyPr wrap="square" rtlCol="0">
            <a:spAutoFit/>
          </a:bodyPr>
          <a:lstStyle/>
          <a:p>
            <a:r>
              <a:rPr lang="en-GB" sz="3600" dirty="0">
                <a:solidFill>
                  <a:srgbClr val="FF0000"/>
                </a:solidFill>
              </a:rPr>
              <a:t>2</a:t>
            </a:r>
            <a:endParaRPr lang="en-GB" sz="3600" dirty="0">
              <a:solidFill>
                <a:srgbClr val="FF0000"/>
              </a:solidFill>
            </a:endParaRPr>
          </a:p>
        </p:txBody>
      </p:sp>
      <p:sp>
        <p:nvSpPr>
          <p:cNvPr id="14" name="TextBox 13"/>
          <p:cNvSpPr txBox="1"/>
          <p:nvPr/>
        </p:nvSpPr>
        <p:spPr>
          <a:xfrm>
            <a:off x="4832856" y="2228965"/>
            <a:ext cx="464024" cy="646331"/>
          </a:xfrm>
          <a:prstGeom prst="rect">
            <a:avLst/>
          </a:prstGeom>
          <a:noFill/>
        </p:spPr>
        <p:txBody>
          <a:bodyPr wrap="square" rtlCol="0">
            <a:spAutoFit/>
          </a:bodyPr>
          <a:lstStyle/>
          <a:p>
            <a:r>
              <a:rPr lang="en-GB" sz="3600" dirty="0" smtClean="0">
                <a:solidFill>
                  <a:srgbClr val="FF0000"/>
                </a:solidFill>
              </a:rPr>
              <a:t>3</a:t>
            </a:r>
            <a:endParaRPr lang="en-GB" sz="3600" dirty="0">
              <a:solidFill>
                <a:srgbClr val="FF0000"/>
              </a:solidFill>
            </a:endParaRPr>
          </a:p>
        </p:txBody>
      </p:sp>
      <p:sp>
        <p:nvSpPr>
          <p:cNvPr id="15" name="TextBox 14"/>
          <p:cNvSpPr txBox="1"/>
          <p:nvPr/>
        </p:nvSpPr>
        <p:spPr>
          <a:xfrm>
            <a:off x="4875349" y="2708912"/>
            <a:ext cx="464024" cy="646331"/>
          </a:xfrm>
          <a:prstGeom prst="rect">
            <a:avLst/>
          </a:prstGeom>
          <a:noFill/>
        </p:spPr>
        <p:txBody>
          <a:bodyPr wrap="square" rtlCol="0">
            <a:spAutoFit/>
          </a:bodyPr>
          <a:lstStyle/>
          <a:p>
            <a:r>
              <a:rPr lang="en-GB" sz="3600" dirty="0">
                <a:solidFill>
                  <a:srgbClr val="FF0000"/>
                </a:solidFill>
              </a:rPr>
              <a:t>4</a:t>
            </a:r>
            <a:endParaRPr lang="en-GB" sz="3600" dirty="0">
              <a:solidFill>
                <a:srgbClr val="FF0000"/>
              </a:solidFill>
            </a:endParaRPr>
          </a:p>
        </p:txBody>
      </p:sp>
      <p:sp>
        <p:nvSpPr>
          <p:cNvPr id="16" name="TextBox 15"/>
          <p:cNvSpPr txBox="1"/>
          <p:nvPr/>
        </p:nvSpPr>
        <p:spPr>
          <a:xfrm>
            <a:off x="4315790" y="2708911"/>
            <a:ext cx="464024" cy="646331"/>
          </a:xfrm>
          <a:prstGeom prst="rect">
            <a:avLst/>
          </a:prstGeom>
          <a:noFill/>
        </p:spPr>
        <p:txBody>
          <a:bodyPr wrap="square" rtlCol="0">
            <a:spAutoFit/>
          </a:bodyPr>
          <a:lstStyle/>
          <a:p>
            <a:r>
              <a:rPr lang="en-GB" sz="3600" dirty="0" smtClean="0">
                <a:solidFill>
                  <a:srgbClr val="FF0000"/>
                </a:solidFill>
              </a:rPr>
              <a:t>6</a:t>
            </a:r>
            <a:endParaRPr lang="en-GB" sz="3600" dirty="0">
              <a:solidFill>
                <a:srgbClr val="FF0000"/>
              </a:solidFill>
            </a:endParaRPr>
          </a:p>
        </p:txBody>
      </p:sp>
      <p:sp>
        <p:nvSpPr>
          <p:cNvPr id="17" name="TextBox 16"/>
          <p:cNvSpPr txBox="1"/>
          <p:nvPr/>
        </p:nvSpPr>
        <p:spPr>
          <a:xfrm>
            <a:off x="4875349" y="3273458"/>
            <a:ext cx="464024" cy="646331"/>
          </a:xfrm>
          <a:prstGeom prst="rect">
            <a:avLst/>
          </a:prstGeom>
          <a:noFill/>
        </p:spPr>
        <p:txBody>
          <a:bodyPr wrap="square" rtlCol="0">
            <a:spAutoFit/>
          </a:bodyPr>
          <a:lstStyle/>
          <a:p>
            <a:r>
              <a:rPr lang="en-GB" sz="3600" dirty="0">
                <a:solidFill>
                  <a:srgbClr val="FF0000"/>
                </a:solidFill>
              </a:rPr>
              <a:t>7</a:t>
            </a:r>
            <a:endParaRPr lang="en-GB" sz="3600" dirty="0">
              <a:solidFill>
                <a:srgbClr val="FF0000"/>
              </a:solidFill>
            </a:endParaRPr>
          </a:p>
        </p:txBody>
      </p:sp>
      <p:sp>
        <p:nvSpPr>
          <p:cNvPr id="18" name="TextBox 17"/>
          <p:cNvSpPr txBox="1"/>
          <p:nvPr/>
        </p:nvSpPr>
        <p:spPr>
          <a:xfrm>
            <a:off x="4319977" y="3298476"/>
            <a:ext cx="464024" cy="646331"/>
          </a:xfrm>
          <a:prstGeom prst="rect">
            <a:avLst/>
          </a:prstGeom>
          <a:noFill/>
        </p:spPr>
        <p:txBody>
          <a:bodyPr wrap="square" rtlCol="0">
            <a:spAutoFit/>
          </a:bodyPr>
          <a:lstStyle/>
          <a:p>
            <a:r>
              <a:rPr lang="en-GB" sz="3600" dirty="0" smtClean="0">
                <a:solidFill>
                  <a:srgbClr val="FF0000"/>
                </a:solidFill>
              </a:rPr>
              <a:t>8</a:t>
            </a:r>
            <a:endParaRPr lang="en-GB" sz="3600" dirty="0">
              <a:solidFill>
                <a:srgbClr val="FF0000"/>
              </a:solidFill>
            </a:endParaRPr>
          </a:p>
        </p:txBody>
      </p:sp>
      <p:sp>
        <p:nvSpPr>
          <p:cNvPr id="19" name="TextBox 18"/>
          <p:cNvSpPr txBox="1"/>
          <p:nvPr/>
        </p:nvSpPr>
        <p:spPr>
          <a:xfrm>
            <a:off x="3798263" y="3269510"/>
            <a:ext cx="464024" cy="646331"/>
          </a:xfrm>
          <a:prstGeom prst="rect">
            <a:avLst/>
          </a:prstGeom>
          <a:noFill/>
        </p:spPr>
        <p:txBody>
          <a:bodyPr wrap="square" rtlCol="0">
            <a:spAutoFit/>
          </a:bodyPr>
          <a:lstStyle/>
          <a:p>
            <a:r>
              <a:rPr lang="en-GB" sz="3600" dirty="0">
                <a:solidFill>
                  <a:srgbClr val="FF0000"/>
                </a:solidFill>
              </a:rPr>
              <a:t>6</a:t>
            </a:r>
            <a:endParaRPr lang="en-GB" sz="3600" dirty="0">
              <a:solidFill>
                <a:srgbClr val="FF0000"/>
              </a:solidFill>
            </a:endParaRPr>
          </a:p>
        </p:txBody>
      </p:sp>
      <p:sp>
        <p:nvSpPr>
          <p:cNvPr id="20" name="TextBox 19"/>
          <p:cNvSpPr txBox="1"/>
          <p:nvPr/>
        </p:nvSpPr>
        <p:spPr>
          <a:xfrm>
            <a:off x="8377361" y="3250636"/>
            <a:ext cx="464024" cy="646331"/>
          </a:xfrm>
          <a:prstGeom prst="rect">
            <a:avLst/>
          </a:prstGeom>
          <a:noFill/>
        </p:spPr>
        <p:txBody>
          <a:bodyPr wrap="square" rtlCol="0">
            <a:spAutoFit/>
          </a:bodyPr>
          <a:lstStyle/>
          <a:p>
            <a:r>
              <a:rPr lang="en-GB" sz="3600" dirty="0" smtClean="0">
                <a:solidFill>
                  <a:srgbClr val="FF0000"/>
                </a:solidFill>
              </a:rPr>
              <a:t>8</a:t>
            </a:r>
            <a:endParaRPr lang="en-GB" sz="3600" dirty="0">
              <a:solidFill>
                <a:srgbClr val="FF0000"/>
              </a:solidFill>
            </a:endParaRPr>
          </a:p>
        </p:txBody>
      </p:sp>
      <p:sp>
        <p:nvSpPr>
          <p:cNvPr id="21" name="TextBox 20"/>
          <p:cNvSpPr txBox="1"/>
          <p:nvPr/>
        </p:nvSpPr>
        <p:spPr>
          <a:xfrm>
            <a:off x="8393185" y="2712225"/>
            <a:ext cx="464024" cy="646331"/>
          </a:xfrm>
          <a:prstGeom prst="rect">
            <a:avLst/>
          </a:prstGeom>
          <a:noFill/>
        </p:spPr>
        <p:txBody>
          <a:bodyPr wrap="square" rtlCol="0">
            <a:spAutoFit/>
          </a:bodyPr>
          <a:lstStyle/>
          <a:p>
            <a:r>
              <a:rPr lang="en-GB" sz="3600" dirty="0">
                <a:solidFill>
                  <a:srgbClr val="FF0000"/>
                </a:solidFill>
              </a:rPr>
              <a:t>5</a:t>
            </a:r>
            <a:endParaRPr lang="en-GB" sz="3600" dirty="0">
              <a:solidFill>
                <a:srgbClr val="FF0000"/>
              </a:solidFill>
            </a:endParaRPr>
          </a:p>
        </p:txBody>
      </p:sp>
      <p:sp>
        <p:nvSpPr>
          <p:cNvPr id="22" name="TextBox 21"/>
          <p:cNvSpPr txBox="1"/>
          <p:nvPr/>
        </p:nvSpPr>
        <p:spPr>
          <a:xfrm>
            <a:off x="7848362" y="2708911"/>
            <a:ext cx="464024" cy="646331"/>
          </a:xfrm>
          <a:prstGeom prst="rect">
            <a:avLst/>
          </a:prstGeom>
          <a:noFill/>
        </p:spPr>
        <p:txBody>
          <a:bodyPr wrap="square" rtlCol="0">
            <a:spAutoFit/>
          </a:bodyPr>
          <a:lstStyle/>
          <a:p>
            <a:r>
              <a:rPr lang="en-GB" sz="3600" dirty="0">
                <a:solidFill>
                  <a:srgbClr val="FF0000"/>
                </a:solidFill>
              </a:rPr>
              <a:t>2</a:t>
            </a:r>
            <a:endParaRPr lang="en-GB" sz="3600" dirty="0">
              <a:solidFill>
                <a:srgbClr val="FF0000"/>
              </a:solidFill>
            </a:endParaRPr>
          </a:p>
        </p:txBody>
      </p:sp>
      <p:sp>
        <p:nvSpPr>
          <p:cNvPr id="23" name="TextBox 22"/>
          <p:cNvSpPr txBox="1"/>
          <p:nvPr/>
        </p:nvSpPr>
        <p:spPr>
          <a:xfrm>
            <a:off x="8393185" y="2198524"/>
            <a:ext cx="464024" cy="646331"/>
          </a:xfrm>
          <a:prstGeom prst="rect">
            <a:avLst/>
          </a:prstGeom>
          <a:noFill/>
        </p:spPr>
        <p:txBody>
          <a:bodyPr wrap="square" rtlCol="0">
            <a:spAutoFit/>
          </a:bodyPr>
          <a:lstStyle/>
          <a:p>
            <a:r>
              <a:rPr lang="en-GB" sz="3600" dirty="0">
                <a:solidFill>
                  <a:srgbClr val="FF0000"/>
                </a:solidFill>
              </a:rPr>
              <a:t>3</a:t>
            </a:r>
            <a:endParaRPr lang="en-GB" sz="3600" dirty="0">
              <a:solidFill>
                <a:srgbClr val="FF0000"/>
              </a:solidFill>
            </a:endParaRPr>
          </a:p>
        </p:txBody>
      </p:sp>
      <p:sp>
        <p:nvSpPr>
          <p:cNvPr id="24" name="TextBox 23"/>
          <p:cNvSpPr txBox="1"/>
          <p:nvPr/>
        </p:nvSpPr>
        <p:spPr>
          <a:xfrm>
            <a:off x="7837352" y="2202238"/>
            <a:ext cx="464024" cy="646331"/>
          </a:xfrm>
          <a:prstGeom prst="rect">
            <a:avLst/>
          </a:prstGeom>
          <a:noFill/>
        </p:spPr>
        <p:txBody>
          <a:bodyPr wrap="square" rtlCol="0">
            <a:spAutoFit/>
          </a:bodyPr>
          <a:lstStyle/>
          <a:p>
            <a:r>
              <a:rPr lang="en-GB" sz="3600" dirty="0">
                <a:solidFill>
                  <a:srgbClr val="FF0000"/>
                </a:solidFill>
              </a:rPr>
              <a:t>7</a:t>
            </a:r>
            <a:endParaRPr lang="en-GB" sz="3600" dirty="0">
              <a:solidFill>
                <a:srgbClr val="FF0000"/>
              </a:solidFill>
            </a:endParaRPr>
          </a:p>
        </p:txBody>
      </p:sp>
      <p:sp>
        <p:nvSpPr>
          <p:cNvPr id="25" name="TextBox 24"/>
          <p:cNvSpPr txBox="1"/>
          <p:nvPr/>
        </p:nvSpPr>
        <p:spPr>
          <a:xfrm>
            <a:off x="7373328" y="2204078"/>
            <a:ext cx="464024" cy="646331"/>
          </a:xfrm>
          <a:prstGeom prst="rect">
            <a:avLst/>
          </a:prstGeom>
          <a:noFill/>
        </p:spPr>
        <p:txBody>
          <a:bodyPr wrap="square" rtlCol="0">
            <a:spAutoFit/>
          </a:bodyPr>
          <a:lstStyle/>
          <a:p>
            <a:r>
              <a:rPr lang="en-GB" sz="3600" dirty="0">
                <a:solidFill>
                  <a:srgbClr val="FF0000"/>
                </a:solidFill>
              </a:rPr>
              <a:t>2</a:t>
            </a:r>
            <a:endParaRPr lang="en-GB" sz="3600" dirty="0">
              <a:solidFill>
                <a:srgbClr val="FF0000"/>
              </a:solidFill>
            </a:endParaRPr>
          </a:p>
        </p:txBody>
      </p:sp>
      <p:sp>
        <p:nvSpPr>
          <p:cNvPr id="26" name="TextBox 25"/>
          <p:cNvSpPr txBox="1"/>
          <p:nvPr/>
        </p:nvSpPr>
        <p:spPr>
          <a:xfrm>
            <a:off x="7829274" y="3269510"/>
            <a:ext cx="464024" cy="646331"/>
          </a:xfrm>
          <a:prstGeom prst="rect">
            <a:avLst/>
          </a:prstGeom>
          <a:noFill/>
        </p:spPr>
        <p:txBody>
          <a:bodyPr wrap="square" rtlCol="0">
            <a:spAutoFit/>
          </a:bodyPr>
          <a:lstStyle/>
          <a:p>
            <a:r>
              <a:rPr lang="en-GB" sz="3600" dirty="0">
                <a:solidFill>
                  <a:srgbClr val="FF0000"/>
                </a:solidFill>
              </a:rPr>
              <a:t>9</a:t>
            </a:r>
            <a:endParaRPr lang="en-GB" sz="3600" dirty="0">
              <a:solidFill>
                <a:srgbClr val="FF0000"/>
              </a:solidFill>
            </a:endParaRPr>
          </a:p>
        </p:txBody>
      </p:sp>
      <p:sp>
        <p:nvSpPr>
          <p:cNvPr id="27" name="TextBox 26"/>
          <p:cNvSpPr txBox="1"/>
          <p:nvPr/>
        </p:nvSpPr>
        <p:spPr>
          <a:xfrm>
            <a:off x="7323219" y="3269510"/>
            <a:ext cx="464024" cy="646331"/>
          </a:xfrm>
          <a:prstGeom prst="rect">
            <a:avLst/>
          </a:prstGeom>
          <a:noFill/>
        </p:spPr>
        <p:txBody>
          <a:bodyPr wrap="square" rtlCol="0">
            <a:spAutoFit/>
          </a:bodyPr>
          <a:lstStyle/>
          <a:p>
            <a:r>
              <a:rPr lang="en-GB" sz="3600" dirty="0">
                <a:solidFill>
                  <a:srgbClr val="FF0000"/>
                </a:solidFill>
              </a:rPr>
              <a:t>2</a:t>
            </a:r>
            <a:endParaRPr lang="en-GB" sz="3600" dirty="0">
              <a:solidFill>
                <a:srgbClr val="FF0000"/>
              </a:solidFill>
            </a:endParaRPr>
          </a:p>
        </p:txBody>
      </p:sp>
      <p:sp>
        <p:nvSpPr>
          <p:cNvPr id="28" name="TextBox 27"/>
          <p:cNvSpPr txBox="1"/>
          <p:nvPr/>
        </p:nvSpPr>
        <p:spPr>
          <a:xfrm>
            <a:off x="3798263" y="4925304"/>
            <a:ext cx="464024" cy="646331"/>
          </a:xfrm>
          <a:prstGeom prst="rect">
            <a:avLst/>
          </a:prstGeom>
          <a:noFill/>
        </p:spPr>
        <p:txBody>
          <a:bodyPr wrap="square" rtlCol="0">
            <a:spAutoFit/>
          </a:bodyPr>
          <a:lstStyle/>
          <a:p>
            <a:r>
              <a:rPr lang="en-GB" sz="3600" dirty="0" smtClean="0">
                <a:solidFill>
                  <a:srgbClr val="FF0000"/>
                </a:solidFill>
              </a:rPr>
              <a:t>3</a:t>
            </a:r>
            <a:endParaRPr lang="en-GB" sz="3600" dirty="0">
              <a:solidFill>
                <a:srgbClr val="FF0000"/>
              </a:solidFill>
            </a:endParaRPr>
          </a:p>
        </p:txBody>
      </p:sp>
      <p:sp>
        <p:nvSpPr>
          <p:cNvPr id="29" name="TextBox 28"/>
          <p:cNvSpPr txBox="1"/>
          <p:nvPr/>
        </p:nvSpPr>
        <p:spPr>
          <a:xfrm>
            <a:off x="4878720" y="4925304"/>
            <a:ext cx="464024" cy="646331"/>
          </a:xfrm>
          <a:prstGeom prst="rect">
            <a:avLst/>
          </a:prstGeom>
          <a:noFill/>
        </p:spPr>
        <p:txBody>
          <a:bodyPr wrap="square" rtlCol="0">
            <a:spAutoFit/>
          </a:bodyPr>
          <a:lstStyle/>
          <a:p>
            <a:r>
              <a:rPr lang="en-GB" sz="3600" dirty="0">
                <a:solidFill>
                  <a:srgbClr val="FF0000"/>
                </a:solidFill>
              </a:rPr>
              <a:t>2</a:t>
            </a:r>
            <a:endParaRPr lang="en-GB" sz="3600" dirty="0">
              <a:solidFill>
                <a:srgbClr val="FF0000"/>
              </a:solidFill>
            </a:endParaRPr>
          </a:p>
        </p:txBody>
      </p:sp>
      <p:sp>
        <p:nvSpPr>
          <p:cNvPr id="30" name="TextBox 29"/>
          <p:cNvSpPr txBox="1"/>
          <p:nvPr/>
        </p:nvSpPr>
        <p:spPr>
          <a:xfrm>
            <a:off x="3798263" y="5471349"/>
            <a:ext cx="464024" cy="646331"/>
          </a:xfrm>
          <a:prstGeom prst="rect">
            <a:avLst/>
          </a:prstGeom>
          <a:noFill/>
        </p:spPr>
        <p:txBody>
          <a:bodyPr wrap="square" rtlCol="0">
            <a:spAutoFit/>
          </a:bodyPr>
          <a:lstStyle/>
          <a:p>
            <a:r>
              <a:rPr lang="en-GB" sz="3600" dirty="0">
                <a:solidFill>
                  <a:srgbClr val="FF0000"/>
                </a:solidFill>
              </a:rPr>
              <a:t>2</a:t>
            </a:r>
            <a:endParaRPr lang="en-GB" sz="3600" dirty="0">
              <a:solidFill>
                <a:srgbClr val="FF0000"/>
              </a:solidFill>
            </a:endParaRPr>
          </a:p>
        </p:txBody>
      </p:sp>
      <p:sp>
        <p:nvSpPr>
          <p:cNvPr id="31" name="TextBox 30"/>
          <p:cNvSpPr txBox="1"/>
          <p:nvPr/>
        </p:nvSpPr>
        <p:spPr>
          <a:xfrm>
            <a:off x="4318887" y="4933033"/>
            <a:ext cx="464024" cy="646331"/>
          </a:xfrm>
          <a:prstGeom prst="rect">
            <a:avLst/>
          </a:prstGeom>
          <a:noFill/>
        </p:spPr>
        <p:txBody>
          <a:bodyPr wrap="square" rtlCol="0">
            <a:spAutoFit/>
          </a:bodyPr>
          <a:lstStyle/>
          <a:p>
            <a:r>
              <a:rPr lang="en-GB" sz="3600" dirty="0" smtClean="0">
                <a:solidFill>
                  <a:srgbClr val="FF0000"/>
                </a:solidFill>
              </a:rPr>
              <a:t>5</a:t>
            </a:r>
            <a:endParaRPr lang="en-GB" sz="3600" dirty="0">
              <a:solidFill>
                <a:srgbClr val="FF0000"/>
              </a:solidFill>
            </a:endParaRPr>
          </a:p>
        </p:txBody>
      </p:sp>
      <p:sp>
        <p:nvSpPr>
          <p:cNvPr id="32" name="TextBox 31"/>
          <p:cNvSpPr txBox="1"/>
          <p:nvPr/>
        </p:nvSpPr>
        <p:spPr>
          <a:xfrm>
            <a:off x="4359371" y="5471348"/>
            <a:ext cx="464024" cy="646331"/>
          </a:xfrm>
          <a:prstGeom prst="rect">
            <a:avLst/>
          </a:prstGeom>
          <a:noFill/>
        </p:spPr>
        <p:txBody>
          <a:bodyPr wrap="square" rtlCol="0">
            <a:spAutoFit/>
          </a:bodyPr>
          <a:lstStyle/>
          <a:p>
            <a:r>
              <a:rPr lang="en-GB" sz="3600" dirty="0" smtClean="0">
                <a:solidFill>
                  <a:srgbClr val="FF0000"/>
                </a:solidFill>
              </a:rPr>
              <a:t>1</a:t>
            </a:r>
            <a:endParaRPr lang="en-GB" sz="3600" dirty="0">
              <a:solidFill>
                <a:srgbClr val="FF0000"/>
              </a:solidFill>
            </a:endParaRPr>
          </a:p>
        </p:txBody>
      </p:sp>
      <p:sp>
        <p:nvSpPr>
          <p:cNvPr id="33" name="TextBox 32"/>
          <p:cNvSpPr txBox="1"/>
          <p:nvPr/>
        </p:nvSpPr>
        <p:spPr>
          <a:xfrm>
            <a:off x="4875349" y="5489850"/>
            <a:ext cx="464024" cy="646331"/>
          </a:xfrm>
          <a:prstGeom prst="rect">
            <a:avLst/>
          </a:prstGeom>
          <a:noFill/>
        </p:spPr>
        <p:txBody>
          <a:bodyPr wrap="square" rtlCol="0">
            <a:spAutoFit/>
          </a:bodyPr>
          <a:lstStyle/>
          <a:p>
            <a:r>
              <a:rPr lang="en-GB" sz="3600" dirty="0" smtClean="0">
                <a:solidFill>
                  <a:srgbClr val="FF0000"/>
                </a:solidFill>
              </a:rPr>
              <a:t>5</a:t>
            </a:r>
            <a:endParaRPr lang="en-GB" sz="3600" dirty="0">
              <a:solidFill>
                <a:srgbClr val="FF0000"/>
              </a:solidFill>
            </a:endParaRPr>
          </a:p>
        </p:txBody>
      </p:sp>
      <p:sp>
        <p:nvSpPr>
          <p:cNvPr id="34" name="TextBox 33"/>
          <p:cNvSpPr txBox="1"/>
          <p:nvPr/>
        </p:nvSpPr>
        <p:spPr>
          <a:xfrm>
            <a:off x="4863879" y="6007857"/>
            <a:ext cx="464024" cy="646331"/>
          </a:xfrm>
          <a:prstGeom prst="rect">
            <a:avLst/>
          </a:prstGeom>
          <a:noFill/>
        </p:spPr>
        <p:txBody>
          <a:bodyPr wrap="square" rtlCol="0">
            <a:spAutoFit/>
          </a:bodyPr>
          <a:lstStyle/>
          <a:p>
            <a:r>
              <a:rPr lang="en-GB" sz="3600" dirty="0">
                <a:solidFill>
                  <a:srgbClr val="FF0000"/>
                </a:solidFill>
              </a:rPr>
              <a:t>7</a:t>
            </a:r>
            <a:endParaRPr lang="en-GB" sz="3600" dirty="0">
              <a:solidFill>
                <a:srgbClr val="FF0000"/>
              </a:solidFill>
            </a:endParaRPr>
          </a:p>
        </p:txBody>
      </p:sp>
      <p:sp>
        <p:nvSpPr>
          <p:cNvPr id="35" name="TextBox 34"/>
          <p:cNvSpPr txBox="1"/>
          <p:nvPr/>
        </p:nvSpPr>
        <p:spPr>
          <a:xfrm>
            <a:off x="4305410" y="6007857"/>
            <a:ext cx="464024" cy="646331"/>
          </a:xfrm>
          <a:prstGeom prst="rect">
            <a:avLst/>
          </a:prstGeom>
          <a:noFill/>
        </p:spPr>
        <p:txBody>
          <a:bodyPr wrap="square" rtlCol="0">
            <a:spAutoFit/>
          </a:bodyPr>
          <a:lstStyle/>
          <a:p>
            <a:r>
              <a:rPr lang="en-GB" sz="3600" dirty="0" smtClean="0">
                <a:solidFill>
                  <a:srgbClr val="FF0000"/>
                </a:solidFill>
              </a:rPr>
              <a:t>6</a:t>
            </a:r>
            <a:endParaRPr lang="en-GB" sz="3600" dirty="0">
              <a:solidFill>
                <a:srgbClr val="FF0000"/>
              </a:solidFill>
            </a:endParaRPr>
          </a:p>
        </p:txBody>
      </p:sp>
      <p:sp>
        <p:nvSpPr>
          <p:cNvPr id="36" name="TextBox 35"/>
          <p:cNvSpPr txBox="1"/>
          <p:nvPr/>
        </p:nvSpPr>
        <p:spPr>
          <a:xfrm>
            <a:off x="3778423" y="6029503"/>
            <a:ext cx="464024" cy="646331"/>
          </a:xfrm>
          <a:prstGeom prst="rect">
            <a:avLst/>
          </a:prstGeom>
          <a:noFill/>
        </p:spPr>
        <p:txBody>
          <a:bodyPr wrap="square" rtlCol="0">
            <a:spAutoFit/>
          </a:bodyPr>
          <a:lstStyle/>
          <a:p>
            <a:r>
              <a:rPr lang="en-GB" sz="3600" dirty="0">
                <a:solidFill>
                  <a:srgbClr val="FF0000"/>
                </a:solidFill>
              </a:rPr>
              <a:t>5</a:t>
            </a:r>
            <a:endParaRPr lang="en-GB" sz="3600" dirty="0">
              <a:solidFill>
                <a:srgbClr val="FF0000"/>
              </a:solidFill>
            </a:endParaRPr>
          </a:p>
        </p:txBody>
      </p:sp>
      <p:sp>
        <p:nvSpPr>
          <p:cNvPr id="37" name="TextBox 36"/>
          <p:cNvSpPr txBox="1"/>
          <p:nvPr/>
        </p:nvSpPr>
        <p:spPr>
          <a:xfrm>
            <a:off x="7269441" y="4941369"/>
            <a:ext cx="464024" cy="646331"/>
          </a:xfrm>
          <a:prstGeom prst="rect">
            <a:avLst/>
          </a:prstGeom>
          <a:noFill/>
        </p:spPr>
        <p:txBody>
          <a:bodyPr wrap="square" rtlCol="0">
            <a:spAutoFit/>
          </a:bodyPr>
          <a:lstStyle/>
          <a:p>
            <a:r>
              <a:rPr lang="en-GB" sz="3600" dirty="0" smtClean="0">
                <a:solidFill>
                  <a:srgbClr val="FF0000"/>
                </a:solidFill>
              </a:rPr>
              <a:t>5</a:t>
            </a:r>
            <a:endParaRPr lang="en-GB" sz="3600" dirty="0">
              <a:solidFill>
                <a:srgbClr val="FF0000"/>
              </a:solidFill>
            </a:endParaRPr>
          </a:p>
        </p:txBody>
      </p:sp>
      <p:sp>
        <p:nvSpPr>
          <p:cNvPr id="38" name="TextBox 37"/>
          <p:cNvSpPr txBox="1"/>
          <p:nvPr/>
        </p:nvSpPr>
        <p:spPr>
          <a:xfrm>
            <a:off x="7829274" y="4963461"/>
            <a:ext cx="464024" cy="646331"/>
          </a:xfrm>
          <a:prstGeom prst="rect">
            <a:avLst/>
          </a:prstGeom>
          <a:noFill/>
        </p:spPr>
        <p:txBody>
          <a:bodyPr wrap="square" rtlCol="0">
            <a:spAutoFit/>
          </a:bodyPr>
          <a:lstStyle/>
          <a:p>
            <a:r>
              <a:rPr lang="en-GB" sz="3600" dirty="0" smtClean="0">
                <a:solidFill>
                  <a:srgbClr val="FF0000"/>
                </a:solidFill>
              </a:rPr>
              <a:t>1</a:t>
            </a:r>
            <a:endParaRPr lang="en-GB" sz="3600" dirty="0">
              <a:solidFill>
                <a:srgbClr val="FF0000"/>
              </a:solidFill>
            </a:endParaRPr>
          </a:p>
        </p:txBody>
      </p:sp>
      <p:sp>
        <p:nvSpPr>
          <p:cNvPr id="39" name="TextBox 38"/>
          <p:cNvSpPr txBox="1"/>
          <p:nvPr/>
        </p:nvSpPr>
        <p:spPr>
          <a:xfrm>
            <a:off x="8393185" y="4963462"/>
            <a:ext cx="464024" cy="646331"/>
          </a:xfrm>
          <a:prstGeom prst="rect">
            <a:avLst/>
          </a:prstGeom>
          <a:noFill/>
        </p:spPr>
        <p:txBody>
          <a:bodyPr wrap="square" rtlCol="0">
            <a:spAutoFit/>
          </a:bodyPr>
          <a:lstStyle/>
          <a:p>
            <a:r>
              <a:rPr lang="en-GB" sz="3600" dirty="0">
                <a:solidFill>
                  <a:srgbClr val="FF0000"/>
                </a:solidFill>
              </a:rPr>
              <a:t>7</a:t>
            </a:r>
            <a:endParaRPr lang="en-GB" sz="3600" dirty="0">
              <a:solidFill>
                <a:srgbClr val="FF0000"/>
              </a:solidFill>
            </a:endParaRPr>
          </a:p>
        </p:txBody>
      </p:sp>
      <p:sp>
        <p:nvSpPr>
          <p:cNvPr id="40" name="TextBox 39"/>
          <p:cNvSpPr txBox="1"/>
          <p:nvPr/>
        </p:nvSpPr>
        <p:spPr>
          <a:xfrm>
            <a:off x="8383955" y="5494792"/>
            <a:ext cx="464024" cy="646331"/>
          </a:xfrm>
          <a:prstGeom prst="rect">
            <a:avLst/>
          </a:prstGeom>
          <a:noFill/>
        </p:spPr>
        <p:txBody>
          <a:bodyPr wrap="square" rtlCol="0">
            <a:spAutoFit/>
          </a:bodyPr>
          <a:lstStyle/>
          <a:p>
            <a:r>
              <a:rPr lang="en-GB" sz="3600" dirty="0" smtClean="0">
                <a:solidFill>
                  <a:srgbClr val="FF0000"/>
                </a:solidFill>
              </a:rPr>
              <a:t>1</a:t>
            </a:r>
            <a:endParaRPr lang="en-GB" sz="3600" dirty="0">
              <a:solidFill>
                <a:srgbClr val="FF0000"/>
              </a:solidFill>
            </a:endParaRPr>
          </a:p>
        </p:txBody>
      </p:sp>
      <p:sp>
        <p:nvSpPr>
          <p:cNvPr id="41" name="TextBox 40"/>
          <p:cNvSpPr txBox="1"/>
          <p:nvPr/>
        </p:nvSpPr>
        <p:spPr>
          <a:xfrm>
            <a:off x="7827346" y="5489849"/>
            <a:ext cx="464024" cy="646331"/>
          </a:xfrm>
          <a:prstGeom prst="rect">
            <a:avLst/>
          </a:prstGeom>
          <a:noFill/>
        </p:spPr>
        <p:txBody>
          <a:bodyPr wrap="square" rtlCol="0">
            <a:spAutoFit/>
          </a:bodyPr>
          <a:lstStyle/>
          <a:p>
            <a:r>
              <a:rPr lang="en-GB" sz="3600" dirty="0">
                <a:solidFill>
                  <a:srgbClr val="FF0000"/>
                </a:solidFill>
              </a:rPr>
              <a:t>5</a:t>
            </a:r>
            <a:endParaRPr lang="en-GB" sz="3600" dirty="0">
              <a:solidFill>
                <a:srgbClr val="FF0000"/>
              </a:solidFill>
            </a:endParaRPr>
          </a:p>
        </p:txBody>
      </p:sp>
      <p:sp>
        <p:nvSpPr>
          <p:cNvPr id="42" name="TextBox 41"/>
          <p:cNvSpPr txBox="1"/>
          <p:nvPr/>
        </p:nvSpPr>
        <p:spPr>
          <a:xfrm>
            <a:off x="7284663" y="5489849"/>
            <a:ext cx="464024" cy="646331"/>
          </a:xfrm>
          <a:prstGeom prst="rect">
            <a:avLst/>
          </a:prstGeom>
          <a:noFill/>
        </p:spPr>
        <p:txBody>
          <a:bodyPr wrap="square" rtlCol="0">
            <a:spAutoFit/>
          </a:bodyPr>
          <a:lstStyle/>
          <a:p>
            <a:r>
              <a:rPr lang="en-GB" sz="3600" dirty="0" smtClean="0">
                <a:solidFill>
                  <a:srgbClr val="FF0000"/>
                </a:solidFill>
              </a:rPr>
              <a:t>3</a:t>
            </a:r>
            <a:endParaRPr lang="en-GB" sz="3600" dirty="0">
              <a:solidFill>
                <a:srgbClr val="FF0000"/>
              </a:solidFill>
            </a:endParaRPr>
          </a:p>
        </p:txBody>
      </p:sp>
      <p:sp>
        <p:nvSpPr>
          <p:cNvPr id="43" name="TextBox 42"/>
          <p:cNvSpPr txBox="1"/>
          <p:nvPr/>
        </p:nvSpPr>
        <p:spPr>
          <a:xfrm>
            <a:off x="8393185" y="6029503"/>
            <a:ext cx="464024" cy="646331"/>
          </a:xfrm>
          <a:prstGeom prst="rect">
            <a:avLst/>
          </a:prstGeom>
          <a:noFill/>
        </p:spPr>
        <p:txBody>
          <a:bodyPr wrap="square" rtlCol="0">
            <a:spAutoFit/>
          </a:bodyPr>
          <a:lstStyle/>
          <a:p>
            <a:r>
              <a:rPr lang="en-GB" sz="3600" dirty="0">
                <a:solidFill>
                  <a:srgbClr val="FF0000"/>
                </a:solidFill>
              </a:rPr>
              <a:t>8</a:t>
            </a:r>
            <a:endParaRPr lang="en-GB" sz="3600" dirty="0">
              <a:solidFill>
                <a:srgbClr val="FF0000"/>
              </a:solidFill>
            </a:endParaRPr>
          </a:p>
        </p:txBody>
      </p:sp>
      <p:sp>
        <p:nvSpPr>
          <p:cNvPr id="44" name="TextBox 43"/>
          <p:cNvSpPr txBox="1"/>
          <p:nvPr/>
        </p:nvSpPr>
        <p:spPr>
          <a:xfrm>
            <a:off x="7835974" y="6029503"/>
            <a:ext cx="464024" cy="646331"/>
          </a:xfrm>
          <a:prstGeom prst="rect">
            <a:avLst/>
          </a:prstGeom>
          <a:noFill/>
        </p:spPr>
        <p:txBody>
          <a:bodyPr wrap="square" rtlCol="0">
            <a:spAutoFit/>
          </a:bodyPr>
          <a:lstStyle/>
          <a:p>
            <a:r>
              <a:rPr lang="en-GB" sz="3600" dirty="0" smtClean="0">
                <a:solidFill>
                  <a:srgbClr val="FF0000"/>
                </a:solidFill>
              </a:rPr>
              <a:t>6</a:t>
            </a:r>
            <a:endParaRPr lang="en-GB" sz="3600" dirty="0">
              <a:solidFill>
                <a:srgbClr val="FF0000"/>
              </a:solidFill>
            </a:endParaRPr>
          </a:p>
        </p:txBody>
      </p:sp>
      <p:sp>
        <p:nvSpPr>
          <p:cNvPr id="45" name="TextBox 44"/>
          <p:cNvSpPr txBox="1"/>
          <p:nvPr/>
        </p:nvSpPr>
        <p:spPr>
          <a:xfrm>
            <a:off x="7306623" y="6038939"/>
            <a:ext cx="464024" cy="646331"/>
          </a:xfrm>
          <a:prstGeom prst="rect">
            <a:avLst/>
          </a:prstGeom>
          <a:noFill/>
        </p:spPr>
        <p:txBody>
          <a:bodyPr wrap="square" rtlCol="0">
            <a:spAutoFit/>
          </a:bodyPr>
          <a:lstStyle/>
          <a:p>
            <a:r>
              <a:rPr lang="en-GB" sz="3600" dirty="0">
                <a:solidFill>
                  <a:srgbClr val="FF0000"/>
                </a:solidFill>
              </a:rPr>
              <a:t>8</a:t>
            </a:r>
            <a:endParaRPr lang="en-GB" sz="3600" dirty="0">
              <a:solidFill>
                <a:srgbClr val="FF0000"/>
              </a:solidFill>
            </a:endParaRPr>
          </a:p>
        </p:txBody>
      </p:sp>
    </p:spTree>
    <p:extLst>
      <p:ext uri="{BB962C8B-B14F-4D97-AF65-F5344CB8AC3E}">
        <p14:creationId xmlns:p14="http://schemas.microsoft.com/office/powerpoint/2010/main" val="25364728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359475" y="1873392"/>
            <a:ext cx="6688992" cy="4814011"/>
            <a:chOff x="-1588" y="-3175"/>
            <a:chExt cx="5773738" cy="3814763"/>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t="1305" b="1305"/>
            <a:stretch>
              <a:fillRect/>
            </a:stretch>
          </p:blipFill>
          <p:spPr bwMode="auto">
            <a:xfrm>
              <a:off x="-1588" y="25400"/>
              <a:ext cx="1819276" cy="17430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t="531" b="531"/>
            <a:stretch>
              <a:fillRect/>
            </a:stretch>
          </p:blipFill>
          <p:spPr bwMode="auto">
            <a:xfrm>
              <a:off x="2030413" y="25400"/>
              <a:ext cx="1781175" cy="17430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t="272" b="272"/>
            <a:stretch>
              <a:fillRect/>
            </a:stretch>
          </p:blipFill>
          <p:spPr bwMode="auto">
            <a:xfrm>
              <a:off x="3971925" y="-3175"/>
              <a:ext cx="1800225" cy="18002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l="259" r="259"/>
            <a:stretch>
              <a:fillRect/>
            </a:stretch>
          </p:blipFill>
          <p:spPr bwMode="auto">
            <a:xfrm>
              <a:off x="23813" y="2001838"/>
              <a:ext cx="1771650" cy="17907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2" name="Picture 6"/>
            <p:cNvPicPr>
              <a:picLocks noChangeAspect="1" noChangeArrowheads="1"/>
            </p:cNvPicPr>
            <p:nvPr/>
          </p:nvPicPr>
          <p:blipFill>
            <a:blip r:embed="rId6">
              <a:extLst>
                <a:ext uri="{28A0092B-C50C-407E-A947-70E740481C1C}">
                  <a14:useLocalDpi xmlns:a14="http://schemas.microsoft.com/office/drawing/2010/main" val="0"/>
                </a:ext>
              </a:extLst>
            </a:blip>
            <a:srcRect t="12" b="12"/>
            <a:stretch>
              <a:fillRect/>
            </a:stretch>
          </p:blipFill>
          <p:spPr bwMode="auto">
            <a:xfrm>
              <a:off x="2060575" y="1984375"/>
              <a:ext cx="1771650" cy="18002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3" name="Picture 7"/>
            <p:cNvPicPr>
              <a:picLocks noChangeAspect="1" noChangeArrowheads="1"/>
            </p:cNvPicPr>
            <p:nvPr/>
          </p:nvPicPr>
          <p:blipFill>
            <a:blip r:embed="rId7">
              <a:extLst>
                <a:ext uri="{28A0092B-C50C-407E-A947-70E740481C1C}">
                  <a14:useLocalDpi xmlns:a14="http://schemas.microsoft.com/office/drawing/2010/main" val="0"/>
                </a:ext>
              </a:extLst>
            </a:blip>
            <a:srcRect l="520" r="520"/>
            <a:stretch>
              <a:fillRect/>
            </a:stretch>
          </p:blipFill>
          <p:spPr bwMode="auto">
            <a:xfrm>
              <a:off x="4000500" y="2001838"/>
              <a:ext cx="1771650" cy="18097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
        <p:nvSpPr>
          <p:cNvPr id="11" name="Title 1"/>
          <p:cNvSpPr txBox="1">
            <a:spLocks/>
          </p:cNvSpPr>
          <p:nvPr/>
        </p:nvSpPr>
        <p:spPr>
          <a:xfrm>
            <a:off x="532263" y="60619"/>
            <a:ext cx="11163869" cy="1146412"/>
          </a:xfrm>
          <a:prstGeom prst="rect">
            <a:avLst/>
          </a:prstGeom>
          <a:solidFill>
            <a:schemeClr val="bg1"/>
          </a:solidFill>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u="sng" dirty="0" smtClean="0"/>
              <a:t>TLHT add 3 digit numbers using the formal written method</a:t>
            </a:r>
            <a:endParaRPr lang="en-GB" sz="3600" u="sng" dirty="0"/>
          </a:p>
        </p:txBody>
      </p:sp>
      <p:sp>
        <p:nvSpPr>
          <p:cNvPr id="5" name="TextBox 4"/>
          <p:cNvSpPr txBox="1"/>
          <p:nvPr/>
        </p:nvSpPr>
        <p:spPr>
          <a:xfrm>
            <a:off x="177421" y="1055681"/>
            <a:ext cx="11409529" cy="523220"/>
          </a:xfrm>
          <a:prstGeom prst="rect">
            <a:avLst/>
          </a:prstGeom>
          <a:noFill/>
        </p:spPr>
        <p:txBody>
          <a:bodyPr wrap="square" rtlCol="0">
            <a:spAutoFit/>
          </a:bodyPr>
          <a:lstStyle/>
          <a:p>
            <a:pPr algn="ctr"/>
            <a:r>
              <a:rPr lang="en-GB" sz="2800" dirty="0" smtClean="0"/>
              <a:t>Solve these written addition calculations.</a:t>
            </a:r>
            <a:endParaRPr lang="en-GB" sz="2800" dirty="0"/>
          </a:p>
        </p:txBody>
      </p:sp>
    </p:spTree>
    <p:extLst>
      <p:ext uri="{BB962C8B-B14F-4D97-AF65-F5344CB8AC3E}">
        <p14:creationId xmlns:p14="http://schemas.microsoft.com/office/powerpoint/2010/main" val="27786163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359475" y="1873392"/>
            <a:ext cx="6688992" cy="4814011"/>
            <a:chOff x="-1588" y="-3175"/>
            <a:chExt cx="5773738" cy="3814763"/>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t="1305" b="1305"/>
            <a:stretch>
              <a:fillRect/>
            </a:stretch>
          </p:blipFill>
          <p:spPr bwMode="auto">
            <a:xfrm>
              <a:off x="-1588" y="25400"/>
              <a:ext cx="1819276" cy="17430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t="531" b="531"/>
            <a:stretch>
              <a:fillRect/>
            </a:stretch>
          </p:blipFill>
          <p:spPr bwMode="auto">
            <a:xfrm>
              <a:off x="2030413" y="25400"/>
              <a:ext cx="1781175" cy="17430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t="272" b="272"/>
            <a:stretch>
              <a:fillRect/>
            </a:stretch>
          </p:blipFill>
          <p:spPr bwMode="auto">
            <a:xfrm>
              <a:off x="3971925" y="-3175"/>
              <a:ext cx="1800225" cy="18002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l="259" r="259"/>
            <a:stretch>
              <a:fillRect/>
            </a:stretch>
          </p:blipFill>
          <p:spPr bwMode="auto">
            <a:xfrm>
              <a:off x="23813" y="2001838"/>
              <a:ext cx="1771650" cy="17907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2" name="Picture 6"/>
            <p:cNvPicPr>
              <a:picLocks noChangeAspect="1" noChangeArrowheads="1"/>
            </p:cNvPicPr>
            <p:nvPr/>
          </p:nvPicPr>
          <p:blipFill>
            <a:blip r:embed="rId6">
              <a:extLst>
                <a:ext uri="{28A0092B-C50C-407E-A947-70E740481C1C}">
                  <a14:useLocalDpi xmlns:a14="http://schemas.microsoft.com/office/drawing/2010/main" val="0"/>
                </a:ext>
              </a:extLst>
            </a:blip>
            <a:srcRect t="12" b="12"/>
            <a:stretch>
              <a:fillRect/>
            </a:stretch>
          </p:blipFill>
          <p:spPr bwMode="auto">
            <a:xfrm>
              <a:off x="2060575" y="1984375"/>
              <a:ext cx="1771650" cy="18002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3" name="Picture 7"/>
            <p:cNvPicPr>
              <a:picLocks noChangeAspect="1" noChangeArrowheads="1"/>
            </p:cNvPicPr>
            <p:nvPr/>
          </p:nvPicPr>
          <p:blipFill>
            <a:blip r:embed="rId7">
              <a:extLst>
                <a:ext uri="{28A0092B-C50C-407E-A947-70E740481C1C}">
                  <a14:useLocalDpi xmlns:a14="http://schemas.microsoft.com/office/drawing/2010/main" val="0"/>
                </a:ext>
              </a:extLst>
            </a:blip>
            <a:srcRect l="520" r="520"/>
            <a:stretch>
              <a:fillRect/>
            </a:stretch>
          </p:blipFill>
          <p:spPr bwMode="auto">
            <a:xfrm>
              <a:off x="4000500" y="2001838"/>
              <a:ext cx="1771650" cy="18097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
        <p:nvSpPr>
          <p:cNvPr id="11" name="Title 1"/>
          <p:cNvSpPr txBox="1">
            <a:spLocks/>
          </p:cNvSpPr>
          <p:nvPr/>
        </p:nvSpPr>
        <p:spPr>
          <a:xfrm>
            <a:off x="532263" y="60619"/>
            <a:ext cx="11163869" cy="1146412"/>
          </a:xfrm>
          <a:prstGeom prst="rect">
            <a:avLst/>
          </a:prstGeom>
          <a:solidFill>
            <a:schemeClr val="bg1"/>
          </a:solidFill>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u="sng" dirty="0" smtClean="0"/>
              <a:t>TLHT add 3 digit numbers using the formal written method</a:t>
            </a:r>
            <a:endParaRPr lang="en-GB" sz="3600" u="sng" dirty="0"/>
          </a:p>
        </p:txBody>
      </p:sp>
      <p:sp>
        <p:nvSpPr>
          <p:cNvPr id="10" name="TextBox 9"/>
          <p:cNvSpPr txBox="1"/>
          <p:nvPr/>
        </p:nvSpPr>
        <p:spPr>
          <a:xfrm>
            <a:off x="177421" y="1055681"/>
            <a:ext cx="11409529" cy="523220"/>
          </a:xfrm>
          <a:prstGeom prst="rect">
            <a:avLst/>
          </a:prstGeom>
          <a:noFill/>
        </p:spPr>
        <p:txBody>
          <a:bodyPr wrap="square" rtlCol="0">
            <a:spAutoFit/>
          </a:bodyPr>
          <a:lstStyle/>
          <a:p>
            <a:pPr algn="ctr"/>
            <a:r>
              <a:rPr lang="en-GB" sz="2800" dirty="0" smtClean="0"/>
              <a:t>Solve these written addition calculations.</a:t>
            </a:r>
            <a:endParaRPr lang="en-GB" sz="2800" dirty="0"/>
          </a:p>
        </p:txBody>
      </p:sp>
      <p:sp>
        <p:nvSpPr>
          <p:cNvPr id="2" name="TextBox 1"/>
          <p:cNvSpPr txBox="1"/>
          <p:nvPr/>
        </p:nvSpPr>
        <p:spPr>
          <a:xfrm>
            <a:off x="2949285" y="3462781"/>
            <a:ext cx="464024" cy="646331"/>
          </a:xfrm>
          <a:prstGeom prst="rect">
            <a:avLst/>
          </a:prstGeom>
          <a:noFill/>
        </p:spPr>
        <p:txBody>
          <a:bodyPr wrap="square" rtlCol="0">
            <a:spAutoFit/>
          </a:bodyPr>
          <a:lstStyle/>
          <a:p>
            <a:r>
              <a:rPr lang="en-GB" sz="3600" dirty="0" smtClean="0">
                <a:solidFill>
                  <a:srgbClr val="FF0000"/>
                </a:solidFill>
              </a:rPr>
              <a:t>5</a:t>
            </a:r>
            <a:endParaRPr lang="en-GB" sz="3600" dirty="0">
              <a:solidFill>
                <a:srgbClr val="FF0000"/>
              </a:solidFill>
            </a:endParaRPr>
          </a:p>
        </p:txBody>
      </p:sp>
      <p:sp>
        <p:nvSpPr>
          <p:cNvPr id="12" name="TextBox 11"/>
          <p:cNvSpPr txBox="1"/>
          <p:nvPr/>
        </p:nvSpPr>
        <p:spPr>
          <a:xfrm>
            <a:off x="3427743" y="3462780"/>
            <a:ext cx="464024" cy="646331"/>
          </a:xfrm>
          <a:prstGeom prst="rect">
            <a:avLst/>
          </a:prstGeom>
          <a:noFill/>
        </p:spPr>
        <p:txBody>
          <a:bodyPr wrap="square" rtlCol="0">
            <a:spAutoFit/>
          </a:bodyPr>
          <a:lstStyle/>
          <a:p>
            <a:r>
              <a:rPr lang="en-GB" sz="3600" dirty="0">
                <a:solidFill>
                  <a:srgbClr val="FF0000"/>
                </a:solidFill>
              </a:rPr>
              <a:t>9</a:t>
            </a:r>
            <a:endParaRPr lang="en-GB" sz="3600" dirty="0">
              <a:solidFill>
                <a:srgbClr val="FF0000"/>
              </a:solidFill>
            </a:endParaRPr>
          </a:p>
        </p:txBody>
      </p:sp>
      <p:sp>
        <p:nvSpPr>
          <p:cNvPr id="13" name="TextBox 12"/>
          <p:cNvSpPr txBox="1"/>
          <p:nvPr/>
        </p:nvSpPr>
        <p:spPr>
          <a:xfrm>
            <a:off x="3947443" y="3462779"/>
            <a:ext cx="464024" cy="646331"/>
          </a:xfrm>
          <a:prstGeom prst="rect">
            <a:avLst/>
          </a:prstGeom>
          <a:noFill/>
        </p:spPr>
        <p:txBody>
          <a:bodyPr wrap="square" rtlCol="0">
            <a:spAutoFit/>
          </a:bodyPr>
          <a:lstStyle/>
          <a:p>
            <a:r>
              <a:rPr lang="en-GB" sz="3600" dirty="0" smtClean="0">
                <a:solidFill>
                  <a:srgbClr val="FF0000"/>
                </a:solidFill>
              </a:rPr>
              <a:t>1</a:t>
            </a:r>
            <a:endParaRPr lang="en-GB" sz="3600" dirty="0">
              <a:solidFill>
                <a:srgbClr val="FF0000"/>
              </a:solidFill>
            </a:endParaRPr>
          </a:p>
        </p:txBody>
      </p:sp>
      <p:sp>
        <p:nvSpPr>
          <p:cNvPr id="14" name="TextBox 13"/>
          <p:cNvSpPr txBox="1"/>
          <p:nvPr/>
        </p:nvSpPr>
        <p:spPr>
          <a:xfrm>
            <a:off x="6277318" y="3462778"/>
            <a:ext cx="464024" cy="646331"/>
          </a:xfrm>
          <a:prstGeom prst="rect">
            <a:avLst/>
          </a:prstGeom>
          <a:noFill/>
        </p:spPr>
        <p:txBody>
          <a:bodyPr wrap="square" rtlCol="0">
            <a:spAutoFit/>
          </a:bodyPr>
          <a:lstStyle/>
          <a:p>
            <a:r>
              <a:rPr lang="en-GB" sz="3600" dirty="0">
                <a:solidFill>
                  <a:srgbClr val="FF0000"/>
                </a:solidFill>
              </a:rPr>
              <a:t>7</a:t>
            </a:r>
            <a:endParaRPr lang="en-GB" sz="3600" dirty="0">
              <a:solidFill>
                <a:srgbClr val="FF0000"/>
              </a:solidFill>
            </a:endParaRPr>
          </a:p>
        </p:txBody>
      </p:sp>
      <p:sp>
        <p:nvSpPr>
          <p:cNvPr id="15" name="TextBox 14"/>
          <p:cNvSpPr txBox="1"/>
          <p:nvPr/>
        </p:nvSpPr>
        <p:spPr>
          <a:xfrm>
            <a:off x="5774778" y="3427850"/>
            <a:ext cx="464024" cy="646331"/>
          </a:xfrm>
          <a:prstGeom prst="rect">
            <a:avLst/>
          </a:prstGeom>
          <a:noFill/>
        </p:spPr>
        <p:txBody>
          <a:bodyPr wrap="square" rtlCol="0">
            <a:spAutoFit/>
          </a:bodyPr>
          <a:lstStyle/>
          <a:p>
            <a:r>
              <a:rPr lang="en-GB" sz="3600" dirty="0" smtClean="0">
                <a:solidFill>
                  <a:srgbClr val="FF0000"/>
                </a:solidFill>
              </a:rPr>
              <a:t>2</a:t>
            </a:r>
            <a:endParaRPr lang="en-GB" sz="3600" dirty="0">
              <a:solidFill>
                <a:srgbClr val="FF0000"/>
              </a:solidFill>
            </a:endParaRPr>
          </a:p>
        </p:txBody>
      </p:sp>
      <p:sp>
        <p:nvSpPr>
          <p:cNvPr id="16" name="TextBox 15"/>
          <p:cNvSpPr txBox="1"/>
          <p:nvPr/>
        </p:nvSpPr>
        <p:spPr>
          <a:xfrm>
            <a:off x="5281328" y="3427849"/>
            <a:ext cx="464024" cy="646331"/>
          </a:xfrm>
          <a:prstGeom prst="rect">
            <a:avLst/>
          </a:prstGeom>
          <a:noFill/>
        </p:spPr>
        <p:txBody>
          <a:bodyPr wrap="square" rtlCol="0">
            <a:spAutoFit/>
          </a:bodyPr>
          <a:lstStyle/>
          <a:p>
            <a:r>
              <a:rPr lang="en-GB" sz="3600" dirty="0">
                <a:solidFill>
                  <a:srgbClr val="FF0000"/>
                </a:solidFill>
              </a:rPr>
              <a:t>3</a:t>
            </a:r>
            <a:endParaRPr lang="en-GB" sz="3600" dirty="0">
              <a:solidFill>
                <a:srgbClr val="FF0000"/>
              </a:solidFill>
            </a:endParaRPr>
          </a:p>
        </p:txBody>
      </p:sp>
      <p:sp>
        <p:nvSpPr>
          <p:cNvPr id="17" name="TextBox 16"/>
          <p:cNvSpPr txBox="1"/>
          <p:nvPr/>
        </p:nvSpPr>
        <p:spPr>
          <a:xfrm>
            <a:off x="5296751" y="3922174"/>
            <a:ext cx="464024" cy="646331"/>
          </a:xfrm>
          <a:prstGeom prst="rect">
            <a:avLst/>
          </a:prstGeom>
          <a:noFill/>
        </p:spPr>
        <p:txBody>
          <a:bodyPr wrap="square" rtlCol="0">
            <a:spAutoFit/>
          </a:bodyPr>
          <a:lstStyle/>
          <a:p>
            <a:r>
              <a:rPr lang="en-GB" sz="3600" dirty="0" smtClean="0">
                <a:solidFill>
                  <a:srgbClr val="FF0000"/>
                </a:solidFill>
              </a:rPr>
              <a:t>1</a:t>
            </a:r>
            <a:endParaRPr lang="en-GB" sz="3600" dirty="0">
              <a:solidFill>
                <a:srgbClr val="FF0000"/>
              </a:solidFill>
            </a:endParaRPr>
          </a:p>
        </p:txBody>
      </p:sp>
      <p:sp>
        <p:nvSpPr>
          <p:cNvPr id="18" name="TextBox 17"/>
          <p:cNvSpPr txBox="1"/>
          <p:nvPr/>
        </p:nvSpPr>
        <p:spPr>
          <a:xfrm>
            <a:off x="3442073" y="3926691"/>
            <a:ext cx="464024" cy="646331"/>
          </a:xfrm>
          <a:prstGeom prst="rect">
            <a:avLst/>
          </a:prstGeom>
          <a:noFill/>
        </p:spPr>
        <p:txBody>
          <a:bodyPr wrap="square" rtlCol="0">
            <a:spAutoFit/>
          </a:bodyPr>
          <a:lstStyle/>
          <a:p>
            <a:r>
              <a:rPr lang="en-GB" sz="3600" dirty="0" smtClean="0">
                <a:solidFill>
                  <a:srgbClr val="FF0000"/>
                </a:solidFill>
              </a:rPr>
              <a:t>1</a:t>
            </a:r>
            <a:endParaRPr lang="en-GB" sz="3600" dirty="0">
              <a:solidFill>
                <a:srgbClr val="FF0000"/>
              </a:solidFill>
            </a:endParaRPr>
          </a:p>
        </p:txBody>
      </p:sp>
      <p:sp>
        <p:nvSpPr>
          <p:cNvPr id="19" name="TextBox 18"/>
          <p:cNvSpPr txBox="1"/>
          <p:nvPr/>
        </p:nvSpPr>
        <p:spPr>
          <a:xfrm>
            <a:off x="8502517" y="3486326"/>
            <a:ext cx="464024" cy="646331"/>
          </a:xfrm>
          <a:prstGeom prst="rect">
            <a:avLst/>
          </a:prstGeom>
          <a:noFill/>
        </p:spPr>
        <p:txBody>
          <a:bodyPr wrap="square" rtlCol="0">
            <a:spAutoFit/>
          </a:bodyPr>
          <a:lstStyle/>
          <a:p>
            <a:r>
              <a:rPr lang="en-GB" sz="3600" dirty="0" smtClean="0">
                <a:solidFill>
                  <a:srgbClr val="FF0000"/>
                </a:solidFill>
              </a:rPr>
              <a:t>1</a:t>
            </a:r>
            <a:endParaRPr lang="en-GB" sz="3600" dirty="0">
              <a:solidFill>
                <a:srgbClr val="FF0000"/>
              </a:solidFill>
            </a:endParaRPr>
          </a:p>
        </p:txBody>
      </p:sp>
      <p:sp>
        <p:nvSpPr>
          <p:cNvPr id="20" name="TextBox 19"/>
          <p:cNvSpPr txBox="1"/>
          <p:nvPr/>
        </p:nvSpPr>
        <p:spPr>
          <a:xfrm>
            <a:off x="8067920" y="3951222"/>
            <a:ext cx="464024" cy="646331"/>
          </a:xfrm>
          <a:prstGeom prst="rect">
            <a:avLst/>
          </a:prstGeom>
          <a:noFill/>
        </p:spPr>
        <p:txBody>
          <a:bodyPr wrap="square" rtlCol="0">
            <a:spAutoFit/>
          </a:bodyPr>
          <a:lstStyle/>
          <a:p>
            <a:r>
              <a:rPr lang="en-GB" sz="3600" dirty="0" smtClean="0">
                <a:solidFill>
                  <a:srgbClr val="FF0000"/>
                </a:solidFill>
              </a:rPr>
              <a:t>1</a:t>
            </a:r>
            <a:endParaRPr lang="en-GB" sz="3600" dirty="0">
              <a:solidFill>
                <a:srgbClr val="FF0000"/>
              </a:solidFill>
            </a:endParaRPr>
          </a:p>
        </p:txBody>
      </p:sp>
      <p:sp>
        <p:nvSpPr>
          <p:cNvPr id="21" name="TextBox 20"/>
          <p:cNvSpPr txBox="1"/>
          <p:nvPr/>
        </p:nvSpPr>
        <p:spPr>
          <a:xfrm>
            <a:off x="8054254" y="3462777"/>
            <a:ext cx="464024" cy="646331"/>
          </a:xfrm>
          <a:prstGeom prst="rect">
            <a:avLst/>
          </a:prstGeom>
          <a:noFill/>
        </p:spPr>
        <p:txBody>
          <a:bodyPr wrap="square" rtlCol="0">
            <a:spAutoFit/>
          </a:bodyPr>
          <a:lstStyle/>
          <a:p>
            <a:r>
              <a:rPr lang="en-GB" sz="3600" dirty="0">
                <a:solidFill>
                  <a:srgbClr val="FF0000"/>
                </a:solidFill>
              </a:rPr>
              <a:t>8</a:t>
            </a:r>
            <a:endParaRPr lang="en-GB" sz="3600" dirty="0">
              <a:solidFill>
                <a:srgbClr val="FF0000"/>
              </a:solidFill>
            </a:endParaRPr>
          </a:p>
        </p:txBody>
      </p:sp>
      <p:sp>
        <p:nvSpPr>
          <p:cNvPr id="22" name="TextBox 21"/>
          <p:cNvSpPr txBox="1"/>
          <p:nvPr/>
        </p:nvSpPr>
        <p:spPr>
          <a:xfrm>
            <a:off x="7551397" y="3462777"/>
            <a:ext cx="464024" cy="646331"/>
          </a:xfrm>
          <a:prstGeom prst="rect">
            <a:avLst/>
          </a:prstGeom>
          <a:noFill/>
        </p:spPr>
        <p:txBody>
          <a:bodyPr wrap="square" rtlCol="0">
            <a:spAutoFit/>
          </a:bodyPr>
          <a:lstStyle/>
          <a:p>
            <a:r>
              <a:rPr lang="en-GB" sz="3600" dirty="0" smtClean="0">
                <a:solidFill>
                  <a:srgbClr val="FF0000"/>
                </a:solidFill>
              </a:rPr>
              <a:t>6</a:t>
            </a:r>
            <a:endParaRPr lang="en-GB" sz="3600" dirty="0">
              <a:solidFill>
                <a:srgbClr val="FF0000"/>
              </a:solidFill>
            </a:endParaRPr>
          </a:p>
        </p:txBody>
      </p:sp>
      <p:sp>
        <p:nvSpPr>
          <p:cNvPr id="23" name="TextBox 22"/>
          <p:cNvSpPr txBox="1"/>
          <p:nvPr/>
        </p:nvSpPr>
        <p:spPr>
          <a:xfrm>
            <a:off x="3943767" y="6017032"/>
            <a:ext cx="464024" cy="646331"/>
          </a:xfrm>
          <a:prstGeom prst="rect">
            <a:avLst/>
          </a:prstGeom>
          <a:noFill/>
        </p:spPr>
        <p:txBody>
          <a:bodyPr wrap="square" rtlCol="0">
            <a:spAutoFit/>
          </a:bodyPr>
          <a:lstStyle/>
          <a:p>
            <a:r>
              <a:rPr lang="en-GB" sz="3600" dirty="0">
                <a:solidFill>
                  <a:srgbClr val="FF0000"/>
                </a:solidFill>
              </a:rPr>
              <a:t>8</a:t>
            </a:r>
            <a:endParaRPr lang="en-GB" sz="3600" dirty="0">
              <a:solidFill>
                <a:srgbClr val="FF0000"/>
              </a:solidFill>
            </a:endParaRPr>
          </a:p>
        </p:txBody>
      </p:sp>
      <p:sp>
        <p:nvSpPr>
          <p:cNvPr id="24" name="TextBox 23"/>
          <p:cNvSpPr txBox="1"/>
          <p:nvPr/>
        </p:nvSpPr>
        <p:spPr>
          <a:xfrm>
            <a:off x="3446398" y="6017032"/>
            <a:ext cx="464024" cy="646331"/>
          </a:xfrm>
          <a:prstGeom prst="rect">
            <a:avLst/>
          </a:prstGeom>
          <a:noFill/>
        </p:spPr>
        <p:txBody>
          <a:bodyPr wrap="square" rtlCol="0">
            <a:spAutoFit/>
          </a:bodyPr>
          <a:lstStyle/>
          <a:p>
            <a:r>
              <a:rPr lang="en-GB" sz="3600" dirty="0" smtClean="0">
                <a:solidFill>
                  <a:srgbClr val="FF0000"/>
                </a:solidFill>
              </a:rPr>
              <a:t>1</a:t>
            </a:r>
            <a:endParaRPr lang="en-GB" sz="3600" dirty="0">
              <a:solidFill>
                <a:srgbClr val="FF0000"/>
              </a:solidFill>
            </a:endParaRPr>
          </a:p>
        </p:txBody>
      </p:sp>
      <p:sp>
        <p:nvSpPr>
          <p:cNvPr id="25" name="TextBox 24"/>
          <p:cNvSpPr txBox="1"/>
          <p:nvPr/>
        </p:nvSpPr>
        <p:spPr>
          <a:xfrm>
            <a:off x="2963719" y="6017032"/>
            <a:ext cx="464024" cy="646331"/>
          </a:xfrm>
          <a:prstGeom prst="rect">
            <a:avLst/>
          </a:prstGeom>
          <a:noFill/>
        </p:spPr>
        <p:txBody>
          <a:bodyPr wrap="square" rtlCol="0">
            <a:spAutoFit/>
          </a:bodyPr>
          <a:lstStyle/>
          <a:p>
            <a:r>
              <a:rPr lang="en-GB" sz="3600" dirty="0">
                <a:solidFill>
                  <a:srgbClr val="FF0000"/>
                </a:solidFill>
              </a:rPr>
              <a:t>8</a:t>
            </a:r>
            <a:endParaRPr lang="en-GB" sz="3600" dirty="0">
              <a:solidFill>
                <a:srgbClr val="FF0000"/>
              </a:solidFill>
            </a:endParaRPr>
          </a:p>
        </p:txBody>
      </p:sp>
      <p:sp>
        <p:nvSpPr>
          <p:cNvPr id="26" name="TextBox 25"/>
          <p:cNvSpPr txBox="1"/>
          <p:nvPr/>
        </p:nvSpPr>
        <p:spPr>
          <a:xfrm>
            <a:off x="2963283" y="6364237"/>
            <a:ext cx="464024" cy="646331"/>
          </a:xfrm>
          <a:prstGeom prst="rect">
            <a:avLst/>
          </a:prstGeom>
          <a:noFill/>
        </p:spPr>
        <p:txBody>
          <a:bodyPr wrap="square" rtlCol="0">
            <a:spAutoFit/>
          </a:bodyPr>
          <a:lstStyle/>
          <a:p>
            <a:r>
              <a:rPr lang="en-GB" sz="3600" dirty="0" smtClean="0">
                <a:solidFill>
                  <a:srgbClr val="FF0000"/>
                </a:solidFill>
              </a:rPr>
              <a:t>1</a:t>
            </a:r>
            <a:endParaRPr lang="en-GB" sz="3600" dirty="0">
              <a:solidFill>
                <a:srgbClr val="FF0000"/>
              </a:solidFill>
            </a:endParaRPr>
          </a:p>
        </p:txBody>
      </p:sp>
      <p:sp>
        <p:nvSpPr>
          <p:cNvPr id="27" name="TextBox 26"/>
          <p:cNvSpPr txBox="1"/>
          <p:nvPr/>
        </p:nvSpPr>
        <p:spPr>
          <a:xfrm>
            <a:off x="6312656" y="5997382"/>
            <a:ext cx="464024" cy="646331"/>
          </a:xfrm>
          <a:prstGeom prst="rect">
            <a:avLst/>
          </a:prstGeom>
          <a:noFill/>
        </p:spPr>
        <p:txBody>
          <a:bodyPr wrap="square" rtlCol="0">
            <a:spAutoFit/>
          </a:bodyPr>
          <a:lstStyle/>
          <a:p>
            <a:r>
              <a:rPr lang="en-GB" sz="3600" dirty="0" smtClean="0">
                <a:solidFill>
                  <a:srgbClr val="FF0000"/>
                </a:solidFill>
              </a:rPr>
              <a:t>1</a:t>
            </a:r>
            <a:endParaRPr lang="en-GB" sz="3600" dirty="0">
              <a:solidFill>
                <a:srgbClr val="FF0000"/>
              </a:solidFill>
            </a:endParaRPr>
          </a:p>
        </p:txBody>
      </p:sp>
      <p:sp>
        <p:nvSpPr>
          <p:cNvPr id="28" name="TextBox 27"/>
          <p:cNvSpPr txBox="1"/>
          <p:nvPr/>
        </p:nvSpPr>
        <p:spPr>
          <a:xfrm>
            <a:off x="5812128" y="6364237"/>
            <a:ext cx="464024" cy="646331"/>
          </a:xfrm>
          <a:prstGeom prst="rect">
            <a:avLst/>
          </a:prstGeom>
          <a:noFill/>
        </p:spPr>
        <p:txBody>
          <a:bodyPr wrap="square" rtlCol="0">
            <a:spAutoFit/>
          </a:bodyPr>
          <a:lstStyle/>
          <a:p>
            <a:r>
              <a:rPr lang="en-GB" sz="3600" dirty="0" smtClean="0">
                <a:solidFill>
                  <a:srgbClr val="FF0000"/>
                </a:solidFill>
              </a:rPr>
              <a:t>1</a:t>
            </a:r>
            <a:endParaRPr lang="en-GB" sz="3600" dirty="0">
              <a:solidFill>
                <a:srgbClr val="FF0000"/>
              </a:solidFill>
            </a:endParaRPr>
          </a:p>
        </p:txBody>
      </p:sp>
      <p:sp>
        <p:nvSpPr>
          <p:cNvPr id="29" name="TextBox 28"/>
          <p:cNvSpPr txBox="1"/>
          <p:nvPr/>
        </p:nvSpPr>
        <p:spPr>
          <a:xfrm>
            <a:off x="5811692" y="5982104"/>
            <a:ext cx="464024" cy="646331"/>
          </a:xfrm>
          <a:prstGeom prst="rect">
            <a:avLst/>
          </a:prstGeom>
          <a:noFill/>
        </p:spPr>
        <p:txBody>
          <a:bodyPr wrap="square" rtlCol="0">
            <a:spAutoFit/>
          </a:bodyPr>
          <a:lstStyle/>
          <a:p>
            <a:r>
              <a:rPr lang="en-GB" sz="3600" dirty="0">
                <a:solidFill>
                  <a:srgbClr val="FF0000"/>
                </a:solidFill>
              </a:rPr>
              <a:t>3</a:t>
            </a:r>
            <a:endParaRPr lang="en-GB" sz="3600" dirty="0">
              <a:solidFill>
                <a:srgbClr val="FF0000"/>
              </a:solidFill>
            </a:endParaRPr>
          </a:p>
        </p:txBody>
      </p:sp>
      <p:sp>
        <p:nvSpPr>
          <p:cNvPr id="30" name="TextBox 29"/>
          <p:cNvSpPr txBox="1"/>
          <p:nvPr/>
        </p:nvSpPr>
        <p:spPr>
          <a:xfrm>
            <a:off x="5296751" y="6364237"/>
            <a:ext cx="464024" cy="646331"/>
          </a:xfrm>
          <a:prstGeom prst="rect">
            <a:avLst/>
          </a:prstGeom>
          <a:noFill/>
        </p:spPr>
        <p:txBody>
          <a:bodyPr wrap="square" rtlCol="0">
            <a:spAutoFit/>
          </a:bodyPr>
          <a:lstStyle/>
          <a:p>
            <a:r>
              <a:rPr lang="en-GB" sz="3600" dirty="0" smtClean="0">
                <a:solidFill>
                  <a:srgbClr val="FF0000"/>
                </a:solidFill>
              </a:rPr>
              <a:t>1</a:t>
            </a:r>
            <a:endParaRPr lang="en-GB" sz="3600" dirty="0">
              <a:solidFill>
                <a:srgbClr val="FF0000"/>
              </a:solidFill>
            </a:endParaRPr>
          </a:p>
        </p:txBody>
      </p:sp>
      <p:sp>
        <p:nvSpPr>
          <p:cNvPr id="31" name="TextBox 30"/>
          <p:cNvSpPr txBox="1"/>
          <p:nvPr/>
        </p:nvSpPr>
        <p:spPr>
          <a:xfrm>
            <a:off x="5308923" y="5982103"/>
            <a:ext cx="464024" cy="646331"/>
          </a:xfrm>
          <a:prstGeom prst="rect">
            <a:avLst/>
          </a:prstGeom>
          <a:noFill/>
        </p:spPr>
        <p:txBody>
          <a:bodyPr wrap="square" rtlCol="0">
            <a:spAutoFit/>
          </a:bodyPr>
          <a:lstStyle/>
          <a:p>
            <a:r>
              <a:rPr lang="en-GB" sz="3600" dirty="0">
                <a:solidFill>
                  <a:srgbClr val="FF0000"/>
                </a:solidFill>
              </a:rPr>
              <a:t>5</a:t>
            </a:r>
            <a:endParaRPr lang="en-GB" sz="3600" dirty="0">
              <a:solidFill>
                <a:srgbClr val="FF0000"/>
              </a:solidFill>
            </a:endParaRPr>
          </a:p>
        </p:txBody>
      </p:sp>
      <p:sp>
        <p:nvSpPr>
          <p:cNvPr id="32" name="TextBox 31"/>
          <p:cNvSpPr txBox="1"/>
          <p:nvPr/>
        </p:nvSpPr>
        <p:spPr>
          <a:xfrm>
            <a:off x="8539511" y="6017031"/>
            <a:ext cx="464024" cy="646331"/>
          </a:xfrm>
          <a:prstGeom prst="rect">
            <a:avLst/>
          </a:prstGeom>
          <a:noFill/>
        </p:spPr>
        <p:txBody>
          <a:bodyPr wrap="square" rtlCol="0">
            <a:spAutoFit/>
          </a:bodyPr>
          <a:lstStyle/>
          <a:p>
            <a:r>
              <a:rPr lang="en-GB" sz="3600" dirty="0">
                <a:solidFill>
                  <a:srgbClr val="FF0000"/>
                </a:solidFill>
              </a:rPr>
              <a:t>0</a:t>
            </a:r>
            <a:endParaRPr lang="en-GB" sz="3600" dirty="0">
              <a:solidFill>
                <a:srgbClr val="FF0000"/>
              </a:solidFill>
            </a:endParaRPr>
          </a:p>
        </p:txBody>
      </p:sp>
      <p:sp>
        <p:nvSpPr>
          <p:cNvPr id="33" name="TextBox 32"/>
          <p:cNvSpPr txBox="1"/>
          <p:nvPr/>
        </p:nvSpPr>
        <p:spPr>
          <a:xfrm>
            <a:off x="8057205" y="6364237"/>
            <a:ext cx="464024" cy="646331"/>
          </a:xfrm>
          <a:prstGeom prst="rect">
            <a:avLst/>
          </a:prstGeom>
          <a:noFill/>
        </p:spPr>
        <p:txBody>
          <a:bodyPr wrap="square" rtlCol="0">
            <a:spAutoFit/>
          </a:bodyPr>
          <a:lstStyle/>
          <a:p>
            <a:r>
              <a:rPr lang="en-GB" sz="3600" dirty="0" smtClean="0">
                <a:solidFill>
                  <a:srgbClr val="FF0000"/>
                </a:solidFill>
              </a:rPr>
              <a:t>1</a:t>
            </a:r>
            <a:endParaRPr lang="en-GB" sz="3600" dirty="0">
              <a:solidFill>
                <a:srgbClr val="FF0000"/>
              </a:solidFill>
            </a:endParaRPr>
          </a:p>
        </p:txBody>
      </p:sp>
      <p:sp>
        <p:nvSpPr>
          <p:cNvPr id="34" name="TextBox 33"/>
          <p:cNvSpPr txBox="1"/>
          <p:nvPr/>
        </p:nvSpPr>
        <p:spPr>
          <a:xfrm>
            <a:off x="8054254" y="6007015"/>
            <a:ext cx="464024" cy="646331"/>
          </a:xfrm>
          <a:prstGeom prst="rect">
            <a:avLst/>
          </a:prstGeom>
          <a:noFill/>
        </p:spPr>
        <p:txBody>
          <a:bodyPr wrap="square" rtlCol="0">
            <a:spAutoFit/>
          </a:bodyPr>
          <a:lstStyle/>
          <a:p>
            <a:r>
              <a:rPr lang="en-GB" sz="3600" dirty="0">
                <a:solidFill>
                  <a:srgbClr val="FF0000"/>
                </a:solidFill>
              </a:rPr>
              <a:t>0</a:t>
            </a:r>
            <a:endParaRPr lang="en-GB" sz="3600" dirty="0">
              <a:solidFill>
                <a:srgbClr val="FF0000"/>
              </a:solidFill>
            </a:endParaRPr>
          </a:p>
        </p:txBody>
      </p:sp>
      <p:sp>
        <p:nvSpPr>
          <p:cNvPr id="35" name="TextBox 34"/>
          <p:cNvSpPr txBox="1"/>
          <p:nvPr/>
        </p:nvSpPr>
        <p:spPr>
          <a:xfrm>
            <a:off x="7551397" y="6364237"/>
            <a:ext cx="464024" cy="646331"/>
          </a:xfrm>
          <a:prstGeom prst="rect">
            <a:avLst/>
          </a:prstGeom>
          <a:noFill/>
        </p:spPr>
        <p:txBody>
          <a:bodyPr wrap="square" rtlCol="0">
            <a:spAutoFit/>
          </a:bodyPr>
          <a:lstStyle/>
          <a:p>
            <a:r>
              <a:rPr lang="en-GB" sz="3600" dirty="0" smtClean="0">
                <a:solidFill>
                  <a:srgbClr val="FF0000"/>
                </a:solidFill>
              </a:rPr>
              <a:t>1</a:t>
            </a:r>
            <a:endParaRPr lang="en-GB" sz="3600" dirty="0">
              <a:solidFill>
                <a:srgbClr val="FF0000"/>
              </a:solidFill>
            </a:endParaRPr>
          </a:p>
        </p:txBody>
      </p:sp>
      <p:sp>
        <p:nvSpPr>
          <p:cNvPr id="36" name="TextBox 35"/>
          <p:cNvSpPr txBox="1"/>
          <p:nvPr/>
        </p:nvSpPr>
        <p:spPr>
          <a:xfrm>
            <a:off x="7568997" y="5982102"/>
            <a:ext cx="464024" cy="646331"/>
          </a:xfrm>
          <a:prstGeom prst="rect">
            <a:avLst/>
          </a:prstGeom>
          <a:noFill/>
        </p:spPr>
        <p:txBody>
          <a:bodyPr wrap="square" rtlCol="0">
            <a:spAutoFit/>
          </a:bodyPr>
          <a:lstStyle/>
          <a:p>
            <a:r>
              <a:rPr lang="en-GB" sz="3600" dirty="0">
                <a:solidFill>
                  <a:srgbClr val="FF0000"/>
                </a:solidFill>
              </a:rPr>
              <a:t>9</a:t>
            </a:r>
            <a:endParaRPr lang="en-GB" sz="3600" dirty="0">
              <a:solidFill>
                <a:srgbClr val="FF0000"/>
              </a:solidFill>
            </a:endParaRPr>
          </a:p>
        </p:txBody>
      </p:sp>
      <p:cxnSp>
        <p:nvCxnSpPr>
          <p:cNvPr id="5" name="Straight Connector 4"/>
          <p:cNvCxnSpPr/>
          <p:nvPr/>
        </p:nvCxnSpPr>
        <p:spPr>
          <a:xfrm>
            <a:off x="3442073" y="4132657"/>
            <a:ext cx="464024" cy="27094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5314638" y="4117318"/>
            <a:ext cx="464024" cy="27094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8046313" y="4132657"/>
            <a:ext cx="464024" cy="27094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2918351" y="6585687"/>
            <a:ext cx="464024" cy="27094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5267139" y="6530329"/>
            <a:ext cx="464024" cy="27094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5803700" y="6581244"/>
            <a:ext cx="464024" cy="27094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7512995" y="6551929"/>
            <a:ext cx="464024" cy="27094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8106235" y="6619666"/>
            <a:ext cx="464024" cy="27094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75951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p:cNvSpPr>
          <p:nvPr/>
        </p:nvSpPr>
        <p:spPr>
          <a:xfrm>
            <a:off x="518616" y="0"/>
            <a:ext cx="11163869" cy="1146412"/>
          </a:xfrm>
          <a:prstGeom prst="rect">
            <a:avLst/>
          </a:prstGeom>
          <a:solidFill>
            <a:schemeClr val="bg1"/>
          </a:solidFill>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u="sng" dirty="0" smtClean="0"/>
              <a:t>TLHT add 3 digit numbers using the formal written method</a:t>
            </a:r>
            <a:endParaRPr lang="en-GB" sz="3600" u="sng" dirty="0"/>
          </a:p>
        </p:txBody>
      </p:sp>
      <p:sp>
        <p:nvSpPr>
          <p:cNvPr id="3" name="TextBox 2"/>
          <p:cNvSpPr txBox="1"/>
          <p:nvPr/>
        </p:nvSpPr>
        <p:spPr>
          <a:xfrm>
            <a:off x="248217" y="895610"/>
            <a:ext cx="2634018" cy="5293757"/>
          </a:xfrm>
          <a:prstGeom prst="rect">
            <a:avLst/>
          </a:prstGeom>
          <a:noFill/>
        </p:spPr>
        <p:txBody>
          <a:bodyPr wrap="square" rtlCol="0">
            <a:spAutoFit/>
          </a:bodyPr>
          <a:lstStyle/>
          <a:p>
            <a:r>
              <a:rPr lang="en-GB" sz="2400" dirty="0" smtClean="0"/>
              <a:t>Solve these additions using the formal written method.</a:t>
            </a:r>
          </a:p>
          <a:p>
            <a:endParaRPr lang="en-GB" sz="2800" dirty="0" smtClean="0"/>
          </a:p>
          <a:p>
            <a:r>
              <a:rPr lang="en-GB" sz="3200" dirty="0"/>
              <a:t>1. 274 + 16 = </a:t>
            </a:r>
          </a:p>
          <a:p>
            <a:r>
              <a:rPr lang="en-GB" sz="3200" dirty="0"/>
              <a:t>2. 516 + 55 =</a:t>
            </a:r>
          </a:p>
          <a:p>
            <a:r>
              <a:rPr lang="en-GB" sz="3200" dirty="0"/>
              <a:t>3. 445 + 182 =</a:t>
            </a:r>
          </a:p>
          <a:p>
            <a:r>
              <a:rPr lang="en-GB" sz="3200" dirty="0"/>
              <a:t>4. </a:t>
            </a:r>
            <a:r>
              <a:rPr lang="en-GB" sz="3200" dirty="0" smtClean="0"/>
              <a:t>624 </a:t>
            </a:r>
            <a:r>
              <a:rPr lang="en-GB" sz="3200" dirty="0"/>
              <a:t>+ 284 =</a:t>
            </a:r>
          </a:p>
          <a:p>
            <a:r>
              <a:rPr lang="en-GB" sz="3200" dirty="0"/>
              <a:t>5. 321 +  299 = </a:t>
            </a:r>
          </a:p>
          <a:p>
            <a:r>
              <a:rPr lang="en-GB" dirty="0"/>
              <a:t> </a:t>
            </a:r>
          </a:p>
          <a:p>
            <a:r>
              <a:rPr lang="en-GB" dirty="0"/>
              <a:t> </a:t>
            </a:r>
          </a:p>
          <a:p>
            <a:endParaRPr lang="en-GB" dirty="0"/>
          </a:p>
        </p:txBody>
      </p:sp>
      <p:pic>
        <p:nvPicPr>
          <p:cNvPr id="4" name="Picture 3" descr="Case Study: Survivorship"/>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18713" y="1051771"/>
            <a:ext cx="8366361" cy="6023780"/>
          </a:xfrm>
          <a:prstGeom prst="rect">
            <a:avLst/>
          </a:prstGeom>
        </p:spPr>
      </p:pic>
    </p:spTree>
    <p:extLst>
      <p:ext uri="{BB962C8B-B14F-4D97-AF65-F5344CB8AC3E}">
        <p14:creationId xmlns:p14="http://schemas.microsoft.com/office/powerpoint/2010/main" val="28836892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p:cNvSpPr>
          <p:nvPr/>
        </p:nvSpPr>
        <p:spPr>
          <a:xfrm>
            <a:off x="518616" y="0"/>
            <a:ext cx="11163869" cy="1146412"/>
          </a:xfrm>
          <a:prstGeom prst="rect">
            <a:avLst/>
          </a:prstGeom>
          <a:solidFill>
            <a:schemeClr val="bg1"/>
          </a:solidFill>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u="sng" dirty="0" smtClean="0"/>
              <a:t>TLHT add 3 digit numbers using the formal written method</a:t>
            </a:r>
            <a:endParaRPr lang="en-GB" sz="3600" u="sng" dirty="0"/>
          </a:p>
        </p:txBody>
      </p:sp>
      <p:sp>
        <p:nvSpPr>
          <p:cNvPr id="3" name="TextBox 2"/>
          <p:cNvSpPr txBox="1"/>
          <p:nvPr/>
        </p:nvSpPr>
        <p:spPr>
          <a:xfrm>
            <a:off x="518616" y="1146412"/>
            <a:ext cx="11093073" cy="6155531"/>
          </a:xfrm>
          <a:prstGeom prst="rect">
            <a:avLst/>
          </a:prstGeom>
          <a:noFill/>
        </p:spPr>
        <p:txBody>
          <a:bodyPr wrap="square" rtlCol="0">
            <a:spAutoFit/>
          </a:bodyPr>
          <a:lstStyle/>
          <a:p>
            <a:r>
              <a:rPr lang="en-GB" sz="2400" dirty="0" smtClean="0"/>
              <a:t>Solve these additions using the formal written method. </a:t>
            </a:r>
            <a:r>
              <a:rPr lang="en-GB" sz="2400" dirty="0" smtClean="0">
                <a:solidFill>
                  <a:srgbClr val="FF0000"/>
                </a:solidFill>
              </a:rPr>
              <a:t>ANSWERS</a:t>
            </a:r>
          </a:p>
          <a:p>
            <a:endParaRPr lang="en-GB" sz="2800" dirty="0" smtClean="0"/>
          </a:p>
          <a:p>
            <a:r>
              <a:rPr lang="en-GB" sz="3200" dirty="0"/>
              <a:t>1. 274 + 16 </a:t>
            </a:r>
            <a:r>
              <a:rPr lang="en-GB" sz="3200" dirty="0" smtClean="0"/>
              <a:t>= </a:t>
            </a:r>
            <a:r>
              <a:rPr lang="en-GB" sz="3200" dirty="0" smtClean="0">
                <a:solidFill>
                  <a:srgbClr val="FF0000"/>
                </a:solidFill>
              </a:rPr>
              <a:t>290</a:t>
            </a:r>
            <a:r>
              <a:rPr lang="en-GB" sz="3200" dirty="0" smtClean="0"/>
              <a:t> </a:t>
            </a:r>
            <a:endParaRPr lang="en-GB" sz="3200" dirty="0"/>
          </a:p>
          <a:p>
            <a:endParaRPr lang="en-GB" sz="3200" dirty="0" smtClean="0"/>
          </a:p>
          <a:p>
            <a:r>
              <a:rPr lang="en-GB" sz="3200" dirty="0" smtClean="0"/>
              <a:t>2</a:t>
            </a:r>
            <a:r>
              <a:rPr lang="en-GB" sz="3200" dirty="0"/>
              <a:t>. 516 + 55 </a:t>
            </a:r>
            <a:r>
              <a:rPr lang="en-GB" sz="3200" dirty="0" smtClean="0"/>
              <a:t>= </a:t>
            </a:r>
            <a:r>
              <a:rPr lang="en-GB" sz="3200" dirty="0" smtClean="0">
                <a:solidFill>
                  <a:srgbClr val="FF0000"/>
                </a:solidFill>
              </a:rPr>
              <a:t>571</a:t>
            </a:r>
            <a:endParaRPr lang="en-GB" sz="3200" dirty="0">
              <a:solidFill>
                <a:srgbClr val="FF0000"/>
              </a:solidFill>
            </a:endParaRPr>
          </a:p>
          <a:p>
            <a:endParaRPr lang="en-GB" sz="3200" dirty="0" smtClean="0"/>
          </a:p>
          <a:p>
            <a:r>
              <a:rPr lang="en-GB" sz="3200" dirty="0" smtClean="0"/>
              <a:t>3</a:t>
            </a:r>
            <a:r>
              <a:rPr lang="en-GB" sz="3200" dirty="0"/>
              <a:t>. 445 + 182 </a:t>
            </a:r>
            <a:r>
              <a:rPr lang="en-GB" sz="3200" dirty="0" smtClean="0"/>
              <a:t>= </a:t>
            </a:r>
            <a:r>
              <a:rPr lang="en-GB" sz="3200" dirty="0" smtClean="0">
                <a:solidFill>
                  <a:srgbClr val="FF0000"/>
                </a:solidFill>
              </a:rPr>
              <a:t>627</a:t>
            </a:r>
            <a:endParaRPr lang="en-GB" sz="3200" dirty="0">
              <a:solidFill>
                <a:srgbClr val="FF0000"/>
              </a:solidFill>
            </a:endParaRPr>
          </a:p>
          <a:p>
            <a:endParaRPr lang="en-GB" sz="3200" dirty="0" smtClean="0"/>
          </a:p>
          <a:p>
            <a:r>
              <a:rPr lang="en-GB" sz="3200" dirty="0" smtClean="0"/>
              <a:t>4</a:t>
            </a:r>
            <a:r>
              <a:rPr lang="en-GB" sz="3200" dirty="0"/>
              <a:t>. </a:t>
            </a:r>
            <a:r>
              <a:rPr lang="en-GB" sz="3200" dirty="0" smtClean="0"/>
              <a:t>624 </a:t>
            </a:r>
            <a:r>
              <a:rPr lang="en-GB" sz="3200" dirty="0"/>
              <a:t>+ 284 </a:t>
            </a:r>
            <a:r>
              <a:rPr lang="en-GB" sz="3200" dirty="0" smtClean="0"/>
              <a:t>= </a:t>
            </a:r>
            <a:r>
              <a:rPr lang="en-GB" sz="3200" dirty="0" smtClean="0">
                <a:solidFill>
                  <a:srgbClr val="FF0000"/>
                </a:solidFill>
              </a:rPr>
              <a:t>908</a:t>
            </a:r>
            <a:r>
              <a:rPr lang="en-GB" sz="3200" dirty="0" smtClean="0"/>
              <a:t> </a:t>
            </a:r>
            <a:endParaRPr lang="en-GB" sz="3200" dirty="0"/>
          </a:p>
          <a:p>
            <a:endParaRPr lang="en-GB" sz="3200" dirty="0" smtClean="0"/>
          </a:p>
          <a:p>
            <a:r>
              <a:rPr lang="en-GB" sz="3200" dirty="0" smtClean="0"/>
              <a:t>5</a:t>
            </a:r>
            <a:r>
              <a:rPr lang="en-GB" sz="3200" dirty="0"/>
              <a:t>. 321 +  299 </a:t>
            </a:r>
            <a:r>
              <a:rPr lang="en-GB" sz="3200" dirty="0" smtClean="0"/>
              <a:t>= </a:t>
            </a:r>
            <a:r>
              <a:rPr lang="en-GB" sz="3200" dirty="0" smtClean="0">
                <a:solidFill>
                  <a:srgbClr val="FF0000"/>
                </a:solidFill>
              </a:rPr>
              <a:t>620</a:t>
            </a:r>
            <a:r>
              <a:rPr lang="en-GB" sz="3200" dirty="0" smtClean="0"/>
              <a:t> </a:t>
            </a:r>
            <a:endParaRPr lang="en-GB" sz="3200" dirty="0"/>
          </a:p>
          <a:p>
            <a:r>
              <a:rPr lang="en-GB" dirty="0"/>
              <a:t> </a:t>
            </a:r>
          </a:p>
          <a:p>
            <a:r>
              <a:rPr lang="en-GB" dirty="0"/>
              <a:t> </a:t>
            </a:r>
          </a:p>
          <a:p>
            <a:endParaRPr lang="en-GB" dirty="0"/>
          </a:p>
        </p:txBody>
      </p:sp>
    </p:spTree>
    <p:extLst>
      <p:ext uri="{BB962C8B-B14F-4D97-AF65-F5344CB8AC3E}">
        <p14:creationId xmlns:p14="http://schemas.microsoft.com/office/powerpoint/2010/main" val="20814495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50627" y="2801495"/>
            <a:ext cx="11163869" cy="1146412"/>
          </a:xfrm>
          <a:prstGeom prst="rect">
            <a:avLst/>
          </a:prstGeom>
          <a:solidFill>
            <a:schemeClr val="bg1"/>
          </a:solidFill>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u="sng" dirty="0" smtClean="0"/>
              <a:t>TLHT add 3 digit numbers using the formal written method</a:t>
            </a:r>
            <a:endParaRPr lang="en-GB" sz="3600" u="sng" dirty="0"/>
          </a:p>
        </p:txBody>
      </p:sp>
      <p:sp>
        <p:nvSpPr>
          <p:cNvPr id="6" name="Title 1"/>
          <p:cNvSpPr txBox="1">
            <a:spLocks/>
          </p:cNvSpPr>
          <p:nvPr/>
        </p:nvSpPr>
        <p:spPr>
          <a:xfrm>
            <a:off x="1641770" y="205467"/>
            <a:ext cx="9144000" cy="936468"/>
          </a:xfrm>
          <a:prstGeom prst="rect">
            <a:avLst/>
          </a:prstGeom>
          <a:solidFill>
            <a:schemeClr val="bg2"/>
          </a:solidFill>
        </p:spPr>
        <p:txBody>
          <a:bodyPr vert="horz" lIns="91440" tIns="45720" rIns="9144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u="sng" dirty="0" smtClean="0"/>
              <a:t>Week </a:t>
            </a:r>
            <a:r>
              <a:rPr lang="en-GB" u="sng" dirty="0" smtClean="0"/>
              <a:t>6 </a:t>
            </a:r>
            <a:r>
              <a:rPr lang="en-GB" u="sng" dirty="0" smtClean="0"/>
              <a:t>task </a:t>
            </a:r>
            <a:r>
              <a:rPr lang="en-GB" u="sng" dirty="0"/>
              <a:t>3</a:t>
            </a:r>
            <a:endParaRPr lang="en-GB" u="sng" dirty="0"/>
          </a:p>
        </p:txBody>
      </p:sp>
    </p:spTree>
    <p:extLst>
      <p:ext uri="{BB962C8B-B14F-4D97-AF65-F5344CB8AC3E}">
        <p14:creationId xmlns:p14="http://schemas.microsoft.com/office/powerpoint/2010/main" val="15460963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p:cNvSpPr>
          <p:nvPr/>
        </p:nvSpPr>
        <p:spPr>
          <a:xfrm>
            <a:off x="518616" y="0"/>
            <a:ext cx="11163869" cy="1146412"/>
          </a:xfrm>
          <a:prstGeom prst="rect">
            <a:avLst/>
          </a:prstGeom>
          <a:solidFill>
            <a:schemeClr val="bg1"/>
          </a:solidFill>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u="sng" dirty="0" smtClean="0"/>
              <a:t>TLHT add 3 digit numbers using the formal written method</a:t>
            </a:r>
            <a:endParaRPr lang="en-GB" sz="3600" u="sng"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22467" y="1146412"/>
            <a:ext cx="2412435" cy="23732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0795" y="1133079"/>
            <a:ext cx="2397886" cy="23732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Rectangle 4"/>
          <p:cNvSpPr>
            <a:spLocks noChangeArrowheads="1"/>
          </p:cNvSpPr>
          <p:nvPr/>
        </p:nvSpPr>
        <p:spPr bwMode="auto">
          <a:xfrm>
            <a:off x="7188081" y="3108336"/>
            <a:ext cx="377849" cy="397980"/>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4" name="Rectangle 5"/>
          <p:cNvSpPr>
            <a:spLocks noChangeArrowheads="1"/>
          </p:cNvSpPr>
          <p:nvPr/>
        </p:nvSpPr>
        <p:spPr bwMode="auto">
          <a:xfrm>
            <a:off x="11121860" y="3103270"/>
            <a:ext cx="377848" cy="392255"/>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512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29909" y="4229761"/>
            <a:ext cx="2481583" cy="245225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Rectangle 7"/>
          <p:cNvSpPr>
            <a:spLocks noChangeArrowheads="1"/>
          </p:cNvSpPr>
          <p:nvPr/>
        </p:nvSpPr>
        <p:spPr bwMode="auto">
          <a:xfrm>
            <a:off x="7188082" y="6196084"/>
            <a:ext cx="377849" cy="381034"/>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6" name="Rectangle 8"/>
          <p:cNvSpPr>
            <a:spLocks noChangeArrowheads="1"/>
          </p:cNvSpPr>
          <p:nvPr/>
        </p:nvSpPr>
        <p:spPr bwMode="auto">
          <a:xfrm>
            <a:off x="11121860" y="6196084"/>
            <a:ext cx="377848" cy="381034"/>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5129"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64005" y="4157689"/>
            <a:ext cx="2404676" cy="241942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7" name="TextBox 6"/>
          <p:cNvSpPr txBox="1"/>
          <p:nvPr/>
        </p:nvSpPr>
        <p:spPr>
          <a:xfrm>
            <a:off x="423082" y="1723127"/>
            <a:ext cx="3862316" cy="4031873"/>
          </a:xfrm>
          <a:prstGeom prst="rect">
            <a:avLst/>
          </a:prstGeom>
          <a:noFill/>
        </p:spPr>
        <p:txBody>
          <a:bodyPr wrap="square" rtlCol="0">
            <a:spAutoFit/>
          </a:bodyPr>
          <a:lstStyle/>
          <a:p>
            <a:r>
              <a:rPr lang="en-GB" sz="3200" dirty="0" smtClean="0"/>
              <a:t>You are the teacher! </a:t>
            </a:r>
          </a:p>
          <a:p>
            <a:endParaRPr lang="en-GB" sz="3200" dirty="0"/>
          </a:p>
          <a:p>
            <a:r>
              <a:rPr lang="en-GB" sz="3200" dirty="0" smtClean="0"/>
              <a:t>Check if these calculations are correct. </a:t>
            </a:r>
          </a:p>
          <a:p>
            <a:endParaRPr lang="en-GB" sz="3200" dirty="0"/>
          </a:p>
          <a:p>
            <a:r>
              <a:rPr lang="en-GB" sz="3200" dirty="0" smtClean="0"/>
              <a:t>Put a tick or a cross in the box next to them.</a:t>
            </a:r>
            <a:endParaRPr lang="en-GB" sz="3200" dirty="0"/>
          </a:p>
        </p:txBody>
      </p:sp>
    </p:spTree>
    <p:extLst>
      <p:ext uri="{BB962C8B-B14F-4D97-AF65-F5344CB8AC3E}">
        <p14:creationId xmlns:p14="http://schemas.microsoft.com/office/powerpoint/2010/main" val="13157388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p:cNvSpPr>
          <p:nvPr/>
        </p:nvSpPr>
        <p:spPr>
          <a:xfrm>
            <a:off x="518616" y="0"/>
            <a:ext cx="11163869" cy="1146412"/>
          </a:xfrm>
          <a:prstGeom prst="rect">
            <a:avLst/>
          </a:prstGeom>
          <a:solidFill>
            <a:schemeClr val="bg1"/>
          </a:solidFill>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u="sng" dirty="0" smtClean="0"/>
              <a:t>TLHT add 3 digit numbers using the formal written method</a:t>
            </a:r>
            <a:endParaRPr lang="en-GB" sz="3600" u="sng"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22467" y="1146412"/>
            <a:ext cx="2412435" cy="23732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0795" y="1133079"/>
            <a:ext cx="2397886" cy="23732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Rectangle 4"/>
          <p:cNvSpPr>
            <a:spLocks noChangeArrowheads="1"/>
          </p:cNvSpPr>
          <p:nvPr/>
        </p:nvSpPr>
        <p:spPr bwMode="auto">
          <a:xfrm>
            <a:off x="7188081" y="3108336"/>
            <a:ext cx="377849" cy="397980"/>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4" name="Rectangle 5"/>
          <p:cNvSpPr>
            <a:spLocks noChangeArrowheads="1"/>
          </p:cNvSpPr>
          <p:nvPr/>
        </p:nvSpPr>
        <p:spPr bwMode="auto">
          <a:xfrm>
            <a:off x="11121860" y="3103270"/>
            <a:ext cx="377848" cy="392255"/>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512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29909" y="4229761"/>
            <a:ext cx="2481583" cy="245225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Rectangle 7"/>
          <p:cNvSpPr>
            <a:spLocks noChangeArrowheads="1"/>
          </p:cNvSpPr>
          <p:nvPr/>
        </p:nvSpPr>
        <p:spPr bwMode="auto">
          <a:xfrm>
            <a:off x="7188082" y="6196084"/>
            <a:ext cx="377849" cy="381034"/>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6" name="Rectangle 8"/>
          <p:cNvSpPr>
            <a:spLocks noChangeArrowheads="1"/>
          </p:cNvSpPr>
          <p:nvPr/>
        </p:nvSpPr>
        <p:spPr bwMode="auto">
          <a:xfrm>
            <a:off x="11121860" y="6196084"/>
            <a:ext cx="377848" cy="381034"/>
          </a:xfrm>
          <a:prstGeom prst="rect">
            <a:avLst/>
          </a:prstGeom>
          <a:solidFill>
            <a:srgbClr val="FFFFFF"/>
          </a:solidFill>
          <a:ln w="317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5129"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64005" y="4157689"/>
            <a:ext cx="2404676" cy="241942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7" name="TextBox 6"/>
          <p:cNvSpPr txBox="1"/>
          <p:nvPr/>
        </p:nvSpPr>
        <p:spPr>
          <a:xfrm>
            <a:off x="423082" y="1723127"/>
            <a:ext cx="3862316" cy="4524315"/>
          </a:xfrm>
          <a:prstGeom prst="rect">
            <a:avLst/>
          </a:prstGeom>
          <a:noFill/>
        </p:spPr>
        <p:txBody>
          <a:bodyPr wrap="square" rtlCol="0">
            <a:spAutoFit/>
          </a:bodyPr>
          <a:lstStyle/>
          <a:p>
            <a:r>
              <a:rPr lang="en-GB" sz="3200" dirty="0" smtClean="0">
                <a:solidFill>
                  <a:srgbClr val="FF0000"/>
                </a:solidFill>
              </a:rPr>
              <a:t>ANSWERS</a:t>
            </a:r>
          </a:p>
          <a:p>
            <a:r>
              <a:rPr lang="en-GB" sz="3200" dirty="0" smtClean="0"/>
              <a:t>You are the teacher! </a:t>
            </a:r>
          </a:p>
          <a:p>
            <a:endParaRPr lang="en-GB" sz="3200" dirty="0"/>
          </a:p>
          <a:p>
            <a:r>
              <a:rPr lang="en-GB" sz="3200" dirty="0" smtClean="0"/>
              <a:t>Check if these calculations are correct. </a:t>
            </a:r>
          </a:p>
          <a:p>
            <a:endParaRPr lang="en-GB" sz="3200" dirty="0"/>
          </a:p>
          <a:p>
            <a:r>
              <a:rPr lang="en-GB" sz="3200" dirty="0" smtClean="0"/>
              <a:t>Put a tick or a cross in the box next to them.</a:t>
            </a:r>
            <a:endParaRPr lang="en-GB" sz="3200" dirty="0"/>
          </a:p>
        </p:txBody>
      </p:sp>
      <p:sp>
        <p:nvSpPr>
          <p:cNvPr id="3" name="Multiply 2"/>
          <p:cNvSpPr/>
          <p:nvPr/>
        </p:nvSpPr>
        <p:spPr>
          <a:xfrm>
            <a:off x="7009687" y="2944555"/>
            <a:ext cx="724567" cy="709684"/>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Multiply 12"/>
          <p:cNvSpPr/>
          <p:nvPr/>
        </p:nvSpPr>
        <p:spPr>
          <a:xfrm>
            <a:off x="7009687" y="6031759"/>
            <a:ext cx="724567" cy="709684"/>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descr="&lt;strong&gt;Tick&lt;/strong&gt; Mark Correct · Free vector graphic on Pixabay"/>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121799" y="2835774"/>
            <a:ext cx="738015" cy="683875"/>
          </a:xfrm>
          <a:prstGeom prst="rect">
            <a:avLst/>
          </a:prstGeom>
        </p:spPr>
      </p:pic>
      <p:pic>
        <p:nvPicPr>
          <p:cNvPr id="16" name="Picture 15" descr="&lt;strong&gt;Tick&lt;/strong&gt; Mark Correct · Free vector graphic on Pixabay"/>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080857" y="5854146"/>
            <a:ext cx="738015" cy="683875"/>
          </a:xfrm>
          <a:prstGeom prst="rect">
            <a:avLst/>
          </a:prstGeom>
        </p:spPr>
      </p:pic>
    </p:spTree>
    <p:extLst>
      <p:ext uri="{BB962C8B-B14F-4D97-AF65-F5344CB8AC3E}">
        <p14:creationId xmlns:p14="http://schemas.microsoft.com/office/powerpoint/2010/main" val="2733590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p:cNvSpPr>
          <p:nvPr/>
        </p:nvSpPr>
        <p:spPr>
          <a:xfrm>
            <a:off x="518616" y="0"/>
            <a:ext cx="11163869" cy="1146412"/>
          </a:xfrm>
          <a:prstGeom prst="rect">
            <a:avLst/>
          </a:prstGeom>
          <a:solidFill>
            <a:schemeClr val="bg1"/>
          </a:solidFill>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u="sng" dirty="0" smtClean="0"/>
              <a:t>TLHT add 3 digit numbers using the formal written method</a:t>
            </a:r>
            <a:endParaRPr lang="en-GB" sz="3600" u="sng" dirty="0"/>
          </a:p>
        </p:txBody>
      </p:sp>
      <p:sp>
        <p:nvSpPr>
          <p:cNvPr id="7" name="TextBox 6"/>
          <p:cNvSpPr txBox="1"/>
          <p:nvPr/>
        </p:nvSpPr>
        <p:spPr>
          <a:xfrm>
            <a:off x="518616" y="1463819"/>
            <a:ext cx="3862315" cy="2062103"/>
          </a:xfrm>
          <a:prstGeom prst="rect">
            <a:avLst/>
          </a:prstGeom>
          <a:noFill/>
        </p:spPr>
        <p:txBody>
          <a:bodyPr wrap="square" rtlCol="0">
            <a:spAutoFit/>
          </a:bodyPr>
          <a:lstStyle/>
          <a:p>
            <a:r>
              <a:rPr lang="en-GB" sz="3200" dirty="0" smtClean="0"/>
              <a:t>Can you use the digits</a:t>
            </a:r>
            <a:r>
              <a:rPr lang="en-GB" sz="3200" dirty="0"/>
              <a:t> </a:t>
            </a:r>
            <a:r>
              <a:rPr lang="en-GB" sz="3200" dirty="0" smtClean="0"/>
              <a:t>1,2,3 and 4 only once to make this addition correct?</a:t>
            </a:r>
          </a:p>
        </p:txBody>
      </p:sp>
      <p:sp>
        <p:nvSpPr>
          <p:cNvPr id="17" name="TextBox 16"/>
          <p:cNvSpPr txBox="1"/>
          <p:nvPr/>
        </p:nvSpPr>
        <p:spPr>
          <a:xfrm>
            <a:off x="7387711" y="4479035"/>
            <a:ext cx="573206" cy="830997"/>
          </a:xfrm>
          <a:prstGeom prst="rect">
            <a:avLst/>
          </a:prstGeom>
          <a:noFill/>
        </p:spPr>
        <p:txBody>
          <a:bodyPr wrap="square" rtlCol="0">
            <a:spAutoFit/>
          </a:bodyPr>
          <a:lstStyle/>
          <a:p>
            <a:pPr algn="ctr"/>
            <a:r>
              <a:rPr lang="en-GB" sz="4800" dirty="0" smtClean="0"/>
              <a:t>7</a:t>
            </a:r>
            <a:endParaRPr lang="en-GB" sz="4800" dirty="0"/>
          </a:p>
        </p:txBody>
      </p:sp>
      <p:cxnSp>
        <p:nvCxnSpPr>
          <p:cNvPr id="19" name="Straight Connector 18"/>
          <p:cNvCxnSpPr/>
          <p:nvPr/>
        </p:nvCxnSpPr>
        <p:spPr>
          <a:xfrm>
            <a:off x="6291619" y="45202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291619" y="5232201"/>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6401656" y="3689246"/>
            <a:ext cx="573206" cy="830997"/>
          </a:xfrm>
          <a:prstGeom prst="rect">
            <a:avLst/>
          </a:prstGeom>
          <a:noFill/>
        </p:spPr>
        <p:txBody>
          <a:bodyPr wrap="square" rtlCol="0">
            <a:spAutoFit/>
          </a:bodyPr>
          <a:lstStyle/>
          <a:p>
            <a:pPr algn="ctr"/>
            <a:r>
              <a:rPr lang="en-GB" sz="4800" dirty="0"/>
              <a:t>+</a:t>
            </a:r>
            <a:endParaRPr lang="en-GB" sz="4800" dirty="0"/>
          </a:p>
        </p:txBody>
      </p:sp>
      <p:sp>
        <p:nvSpPr>
          <p:cNvPr id="23" name="TextBox 22"/>
          <p:cNvSpPr txBox="1"/>
          <p:nvPr/>
        </p:nvSpPr>
        <p:spPr>
          <a:xfrm>
            <a:off x="7918262" y="4444046"/>
            <a:ext cx="573206" cy="830997"/>
          </a:xfrm>
          <a:prstGeom prst="rect">
            <a:avLst/>
          </a:prstGeom>
          <a:noFill/>
        </p:spPr>
        <p:txBody>
          <a:bodyPr wrap="square" rtlCol="0">
            <a:spAutoFit/>
          </a:bodyPr>
          <a:lstStyle/>
          <a:p>
            <a:pPr algn="ctr"/>
            <a:endParaRPr lang="en-GB" sz="4800" dirty="0"/>
          </a:p>
        </p:txBody>
      </p:sp>
      <p:sp>
        <p:nvSpPr>
          <p:cNvPr id="25" name="TextBox 24"/>
          <p:cNvSpPr txBox="1"/>
          <p:nvPr/>
        </p:nvSpPr>
        <p:spPr>
          <a:xfrm>
            <a:off x="7165076" y="1846519"/>
            <a:ext cx="753186" cy="923330"/>
          </a:xfrm>
          <a:prstGeom prst="rect">
            <a:avLst/>
          </a:prstGeom>
          <a:noFill/>
        </p:spPr>
        <p:txBody>
          <a:bodyPr wrap="square" rtlCol="0">
            <a:spAutoFit/>
          </a:bodyPr>
          <a:lstStyle/>
          <a:p>
            <a:pPr algn="ctr"/>
            <a:r>
              <a:rPr lang="en-GB" sz="5400" dirty="0" smtClean="0"/>
              <a:t>T</a:t>
            </a:r>
            <a:endParaRPr lang="en-GB" sz="5400" dirty="0"/>
          </a:p>
        </p:txBody>
      </p:sp>
      <p:sp>
        <p:nvSpPr>
          <p:cNvPr id="26" name="TextBox 25"/>
          <p:cNvSpPr txBox="1"/>
          <p:nvPr/>
        </p:nvSpPr>
        <p:spPr>
          <a:xfrm>
            <a:off x="8198906" y="1831200"/>
            <a:ext cx="573206" cy="923330"/>
          </a:xfrm>
          <a:prstGeom prst="rect">
            <a:avLst/>
          </a:prstGeom>
          <a:noFill/>
        </p:spPr>
        <p:txBody>
          <a:bodyPr wrap="square" rtlCol="0">
            <a:spAutoFit/>
          </a:bodyPr>
          <a:lstStyle/>
          <a:p>
            <a:pPr algn="ctr"/>
            <a:r>
              <a:rPr lang="en-GB" sz="5400" dirty="0" smtClean="0"/>
              <a:t>O</a:t>
            </a:r>
            <a:endParaRPr lang="en-GB" sz="5400" dirty="0"/>
          </a:p>
        </p:txBody>
      </p:sp>
      <p:sp>
        <p:nvSpPr>
          <p:cNvPr id="28" name="TextBox 27"/>
          <p:cNvSpPr txBox="1"/>
          <p:nvPr/>
        </p:nvSpPr>
        <p:spPr>
          <a:xfrm>
            <a:off x="8198906" y="3629727"/>
            <a:ext cx="573206" cy="830997"/>
          </a:xfrm>
          <a:prstGeom prst="rect">
            <a:avLst/>
          </a:prstGeom>
          <a:noFill/>
        </p:spPr>
        <p:txBody>
          <a:bodyPr wrap="square" rtlCol="0">
            <a:spAutoFit/>
          </a:bodyPr>
          <a:lstStyle/>
          <a:p>
            <a:pPr algn="ctr"/>
            <a:r>
              <a:rPr lang="en-GB" sz="4800" dirty="0"/>
              <a:t>8</a:t>
            </a:r>
            <a:endParaRPr lang="en-GB" sz="4800" dirty="0"/>
          </a:p>
        </p:txBody>
      </p:sp>
      <p:sp>
        <p:nvSpPr>
          <p:cNvPr id="2" name="Rectangle 1"/>
          <p:cNvSpPr/>
          <p:nvPr/>
        </p:nvSpPr>
        <p:spPr>
          <a:xfrm>
            <a:off x="8253496" y="4608664"/>
            <a:ext cx="460625" cy="535117"/>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2" name="Rectangle 21"/>
          <p:cNvSpPr/>
          <p:nvPr/>
        </p:nvSpPr>
        <p:spPr>
          <a:xfrm>
            <a:off x="8255196" y="2904201"/>
            <a:ext cx="460625" cy="535117"/>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4" name="Rectangle 23"/>
          <p:cNvSpPr/>
          <p:nvPr/>
        </p:nvSpPr>
        <p:spPr>
          <a:xfrm>
            <a:off x="7444001" y="2912125"/>
            <a:ext cx="460625" cy="535117"/>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30" name="Rectangle 29"/>
          <p:cNvSpPr/>
          <p:nvPr/>
        </p:nvSpPr>
        <p:spPr>
          <a:xfrm>
            <a:off x="7444001" y="3805585"/>
            <a:ext cx="460625" cy="535117"/>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13729135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p:cNvSpPr>
          <p:nvPr/>
        </p:nvSpPr>
        <p:spPr>
          <a:xfrm>
            <a:off x="518616" y="0"/>
            <a:ext cx="11163869" cy="1146412"/>
          </a:xfrm>
          <a:prstGeom prst="rect">
            <a:avLst/>
          </a:prstGeom>
          <a:solidFill>
            <a:schemeClr val="bg1"/>
          </a:solidFill>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u="sng" dirty="0" smtClean="0"/>
              <a:t>TLHT add 3 digit numbers using the formal written method</a:t>
            </a:r>
            <a:endParaRPr lang="en-GB" sz="3600" u="sng" dirty="0"/>
          </a:p>
        </p:txBody>
      </p:sp>
      <p:sp>
        <p:nvSpPr>
          <p:cNvPr id="7" name="TextBox 6"/>
          <p:cNvSpPr txBox="1"/>
          <p:nvPr/>
        </p:nvSpPr>
        <p:spPr>
          <a:xfrm>
            <a:off x="518616" y="1463819"/>
            <a:ext cx="3862315" cy="4031873"/>
          </a:xfrm>
          <a:prstGeom prst="rect">
            <a:avLst/>
          </a:prstGeom>
          <a:noFill/>
        </p:spPr>
        <p:txBody>
          <a:bodyPr wrap="square" rtlCol="0">
            <a:spAutoFit/>
          </a:bodyPr>
          <a:lstStyle/>
          <a:p>
            <a:r>
              <a:rPr lang="en-GB" sz="3200" dirty="0" smtClean="0"/>
              <a:t>Can you use the digits</a:t>
            </a:r>
            <a:r>
              <a:rPr lang="en-GB" sz="3200" dirty="0"/>
              <a:t> </a:t>
            </a:r>
            <a:r>
              <a:rPr lang="en-GB" sz="3200" dirty="0" smtClean="0"/>
              <a:t>1,2,3 and 4 only once to make this addition correct?</a:t>
            </a:r>
          </a:p>
          <a:p>
            <a:endParaRPr lang="en-GB" sz="3200" dirty="0"/>
          </a:p>
          <a:p>
            <a:r>
              <a:rPr lang="en-GB" sz="3200" dirty="0" smtClean="0"/>
              <a:t>(Exchange and rename digits do not count)</a:t>
            </a:r>
          </a:p>
        </p:txBody>
      </p:sp>
      <p:sp>
        <p:nvSpPr>
          <p:cNvPr id="15" name="TextBox 14"/>
          <p:cNvSpPr txBox="1"/>
          <p:nvPr/>
        </p:nvSpPr>
        <p:spPr>
          <a:xfrm>
            <a:off x="8198906" y="4469426"/>
            <a:ext cx="573206" cy="830997"/>
          </a:xfrm>
          <a:prstGeom prst="rect">
            <a:avLst/>
          </a:prstGeom>
          <a:noFill/>
        </p:spPr>
        <p:txBody>
          <a:bodyPr wrap="square" rtlCol="0">
            <a:spAutoFit/>
          </a:bodyPr>
          <a:lstStyle/>
          <a:p>
            <a:pPr algn="ctr"/>
            <a:r>
              <a:rPr lang="en-GB" sz="4800" dirty="0">
                <a:solidFill>
                  <a:srgbClr val="FF0000"/>
                </a:solidFill>
              </a:rPr>
              <a:t>1</a:t>
            </a:r>
            <a:endParaRPr lang="en-GB" sz="4800" dirty="0">
              <a:solidFill>
                <a:srgbClr val="FF0000"/>
              </a:solidFill>
            </a:endParaRPr>
          </a:p>
        </p:txBody>
      </p:sp>
      <p:sp>
        <p:nvSpPr>
          <p:cNvPr id="17" name="TextBox 16"/>
          <p:cNvSpPr txBox="1"/>
          <p:nvPr/>
        </p:nvSpPr>
        <p:spPr>
          <a:xfrm>
            <a:off x="7387711" y="4479035"/>
            <a:ext cx="573206" cy="830997"/>
          </a:xfrm>
          <a:prstGeom prst="rect">
            <a:avLst/>
          </a:prstGeom>
          <a:noFill/>
        </p:spPr>
        <p:txBody>
          <a:bodyPr wrap="square" rtlCol="0">
            <a:spAutoFit/>
          </a:bodyPr>
          <a:lstStyle/>
          <a:p>
            <a:pPr algn="ctr"/>
            <a:r>
              <a:rPr lang="en-GB" sz="4800" dirty="0" smtClean="0"/>
              <a:t>7</a:t>
            </a:r>
            <a:endParaRPr lang="en-GB" sz="4800" dirty="0"/>
          </a:p>
        </p:txBody>
      </p:sp>
      <p:sp>
        <p:nvSpPr>
          <p:cNvPr id="18" name="TextBox 17"/>
          <p:cNvSpPr txBox="1"/>
          <p:nvPr/>
        </p:nvSpPr>
        <p:spPr>
          <a:xfrm>
            <a:off x="7345056" y="2804838"/>
            <a:ext cx="573206" cy="830997"/>
          </a:xfrm>
          <a:prstGeom prst="rect">
            <a:avLst/>
          </a:prstGeom>
          <a:noFill/>
        </p:spPr>
        <p:txBody>
          <a:bodyPr wrap="square" rtlCol="0">
            <a:spAutoFit/>
          </a:bodyPr>
          <a:lstStyle/>
          <a:p>
            <a:pPr algn="ctr"/>
            <a:r>
              <a:rPr lang="en-GB" sz="4800" dirty="0" smtClean="0">
                <a:solidFill>
                  <a:srgbClr val="FF0000"/>
                </a:solidFill>
              </a:rPr>
              <a:t>2</a:t>
            </a:r>
            <a:endParaRPr lang="en-GB" sz="4800" dirty="0">
              <a:solidFill>
                <a:srgbClr val="FF0000"/>
              </a:solidFill>
            </a:endParaRPr>
          </a:p>
        </p:txBody>
      </p:sp>
      <p:cxnSp>
        <p:nvCxnSpPr>
          <p:cNvPr id="19" name="Straight Connector 18"/>
          <p:cNvCxnSpPr/>
          <p:nvPr/>
        </p:nvCxnSpPr>
        <p:spPr>
          <a:xfrm>
            <a:off x="6291619" y="4520243"/>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291619" y="5232201"/>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6401656" y="3689246"/>
            <a:ext cx="573206" cy="830997"/>
          </a:xfrm>
          <a:prstGeom prst="rect">
            <a:avLst/>
          </a:prstGeom>
          <a:noFill/>
        </p:spPr>
        <p:txBody>
          <a:bodyPr wrap="square" rtlCol="0">
            <a:spAutoFit/>
          </a:bodyPr>
          <a:lstStyle/>
          <a:p>
            <a:pPr algn="ctr"/>
            <a:r>
              <a:rPr lang="en-GB" sz="4800" dirty="0"/>
              <a:t>+</a:t>
            </a:r>
            <a:endParaRPr lang="en-GB" sz="4800" dirty="0"/>
          </a:p>
        </p:txBody>
      </p:sp>
      <p:sp>
        <p:nvSpPr>
          <p:cNvPr id="23" name="TextBox 22"/>
          <p:cNvSpPr txBox="1"/>
          <p:nvPr/>
        </p:nvSpPr>
        <p:spPr>
          <a:xfrm>
            <a:off x="7918262" y="4444046"/>
            <a:ext cx="573206" cy="830997"/>
          </a:xfrm>
          <a:prstGeom prst="rect">
            <a:avLst/>
          </a:prstGeom>
          <a:noFill/>
        </p:spPr>
        <p:txBody>
          <a:bodyPr wrap="square" rtlCol="0">
            <a:spAutoFit/>
          </a:bodyPr>
          <a:lstStyle/>
          <a:p>
            <a:pPr algn="ctr"/>
            <a:endParaRPr lang="en-GB" sz="4800" dirty="0"/>
          </a:p>
        </p:txBody>
      </p:sp>
      <p:sp>
        <p:nvSpPr>
          <p:cNvPr id="25" name="TextBox 24"/>
          <p:cNvSpPr txBox="1"/>
          <p:nvPr/>
        </p:nvSpPr>
        <p:spPr>
          <a:xfrm>
            <a:off x="7165076" y="1846519"/>
            <a:ext cx="753186" cy="923330"/>
          </a:xfrm>
          <a:prstGeom prst="rect">
            <a:avLst/>
          </a:prstGeom>
          <a:noFill/>
        </p:spPr>
        <p:txBody>
          <a:bodyPr wrap="square" rtlCol="0">
            <a:spAutoFit/>
          </a:bodyPr>
          <a:lstStyle/>
          <a:p>
            <a:pPr algn="ctr"/>
            <a:r>
              <a:rPr lang="en-GB" sz="5400" dirty="0" smtClean="0"/>
              <a:t>T</a:t>
            </a:r>
            <a:endParaRPr lang="en-GB" sz="5400" dirty="0"/>
          </a:p>
        </p:txBody>
      </p:sp>
      <p:sp>
        <p:nvSpPr>
          <p:cNvPr id="26" name="TextBox 25"/>
          <p:cNvSpPr txBox="1"/>
          <p:nvPr/>
        </p:nvSpPr>
        <p:spPr>
          <a:xfrm>
            <a:off x="8198906" y="1831200"/>
            <a:ext cx="573206" cy="923330"/>
          </a:xfrm>
          <a:prstGeom prst="rect">
            <a:avLst/>
          </a:prstGeom>
          <a:noFill/>
        </p:spPr>
        <p:txBody>
          <a:bodyPr wrap="square" rtlCol="0">
            <a:spAutoFit/>
          </a:bodyPr>
          <a:lstStyle/>
          <a:p>
            <a:pPr algn="ctr"/>
            <a:r>
              <a:rPr lang="en-GB" sz="5400" dirty="0" smtClean="0"/>
              <a:t>O</a:t>
            </a:r>
            <a:endParaRPr lang="en-GB" sz="5400" dirty="0"/>
          </a:p>
        </p:txBody>
      </p:sp>
      <p:sp>
        <p:nvSpPr>
          <p:cNvPr id="27" name="TextBox 26"/>
          <p:cNvSpPr txBox="1"/>
          <p:nvPr/>
        </p:nvSpPr>
        <p:spPr>
          <a:xfrm>
            <a:off x="8198906" y="2795229"/>
            <a:ext cx="573206" cy="830997"/>
          </a:xfrm>
          <a:prstGeom prst="rect">
            <a:avLst/>
          </a:prstGeom>
          <a:noFill/>
        </p:spPr>
        <p:txBody>
          <a:bodyPr wrap="square" rtlCol="0">
            <a:spAutoFit/>
          </a:bodyPr>
          <a:lstStyle/>
          <a:p>
            <a:pPr algn="ctr"/>
            <a:r>
              <a:rPr lang="en-GB" sz="4800" dirty="0" smtClean="0">
                <a:solidFill>
                  <a:srgbClr val="FF0000"/>
                </a:solidFill>
              </a:rPr>
              <a:t>3</a:t>
            </a:r>
            <a:endParaRPr lang="en-GB" sz="4800" dirty="0">
              <a:solidFill>
                <a:srgbClr val="FF0000"/>
              </a:solidFill>
            </a:endParaRPr>
          </a:p>
        </p:txBody>
      </p:sp>
      <p:sp>
        <p:nvSpPr>
          <p:cNvPr id="28" name="TextBox 27"/>
          <p:cNvSpPr txBox="1"/>
          <p:nvPr/>
        </p:nvSpPr>
        <p:spPr>
          <a:xfrm>
            <a:off x="8198906" y="3629727"/>
            <a:ext cx="573206" cy="830997"/>
          </a:xfrm>
          <a:prstGeom prst="rect">
            <a:avLst/>
          </a:prstGeom>
          <a:noFill/>
        </p:spPr>
        <p:txBody>
          <a:bodyPr wrap="square" rtlCol="0">
            <a:spAutoFit/>
          </a:bodyPr>
          <a:lstStyle/>
          <a:p>
            <a:pPr algn="ctr"/>
            <a:r>
              <a:rPr lang="en-GB" sz="4800" dirty="0"/>
              <a:t>8</a:t>
            </a:r>
            <a:endParaRPr lang="en-GB" sz="4800" dirty="0"/>
          </a:p>
        </p:txBody>
      </p:sp>
      <p:sp>
        <p:nvSpPr>
          <p:cNvPr id="29" name="TextBox 28"/>
          <p:cNvSpPr txBox="1"/>
          <p:nvPr/>
        </p:nvSpPr>
        <p:spPr>
          <a:xfrm>
            <a:off x="7345056" y="3587640"/>
            <a:ext cx="573206" cy="830997"/>
          </a:xfrm>
          <a:prstGeom prst="rect">
            <a:avLst/>
          </a:prstGeom>
          <a:noFill/>
        </p:spPr>
        <p:txBody>
          <a:bodyPr wrap="square" rtlCol="0">
            <a:spAutoFit/>
          </a:bodyPr>
          <a:lstStyle/>
          <a:p>
            <a:pPr algn="ctr"/>
            <a:r>
              <a:rPr lang="en-GB" sz="4800" dirty="0">
                <a:solidFill>
                  <a:srgbClr val="FF0000"/>
                </a:solidFill>
              </a:rPr>
              <a:t>4</a:t>
            </a:r>
            <a:endParaRPr lang="en-GB" sz="4800" dirty="0">
              <a:solidFill>
                <a:srgbClr val="FF0000"/>
              </a:solidFill>
            </a:endParaRPr>
          </a:p>
        </p:txBody>
      </p:sp>
      <p:sp>
        <p:nvSpPr>
          <p:cNvPr id="3" name="TextBox 2"/>
          <p:cNvSpPr txBox="1"/>
          <p:nvPr/>
        </p:nvSpPr>
        <p:spPr>
          <a:xfrm>
            <a:off x="7488357" y="5232201"/>
            <a:ext cx="286603" cy="646331"/>
          </a:xfrm>
          <a:prstGeom prst="rect">
            <a:avLst/>
          </a:prstGeom>
          <a:noFill/>
        </p:spPr>
        <p:txBody>
          <a:bodyPr wrap="square" rtlCol="0">
            <a:spAutoFit/>
          </a:bodyPr>
          <a:lstStyle/>
          <a:p>
            <a:r>
              <a:rPr lang="en-GB" sz="3600" dirty="0" smtClean="0">
                <a:solidFill>
                  <a:srgbClr val="FF0000"/>
                </a:solidFill>
              </a:rPr>
              <a:t>1</a:t>
            </a:r>
            <a:endParaRPr lang="en-GB" sz="3600" dirty="0">
              <a:solidFill>
                <a:srgbClr val="FF0000"/>
              </a:solidFill>
            </a:endParaRPr>
          </a:p>
        </p:txBody>
      </p:sp>
    </p:spTree>
    <p:extLst>
      <p:ext uri="{BB962C8B-B14F-4D97-AF65-F5344CB8AC3E}">
        <p14:creationId xmlns:p14="http://schemas.microsoft.com/office/powerpoint/2010/main" val="13071499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p:cNvSpPr>
          <p:nvPr/>
        </p:nvSpPr>
        <p:spPr>
          <a:xfrm>
            <a:off x="518616" y="0"/>
            <a:ext cx="11163869" cy="1146412"/>
          </a:xfrm>
          <a:prstGeom prst="rect">
            <a:avLst/>
          </a:prstGeom>
          <a:solidFill>
            <a:schemeClr val="bg1"/>
          </a:solidFill>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u="sng" dirty="0" smtClean="0"/>
              <a:t>TLHT add 3 digit numbers using the formal written method</a:t>
            </a:r>
            <a:endParaRPr lang="en-GB" sz="3600" u="sng" dirty="0"/>
          </a:p>
        </p:txBody>
      </p:sp>
      <p:sp>
        <p:nvSpPr>
          <p:cNvPr id="7" name="TextBox 6"/>
          <p:cNvSpPr txBox="1"/>
          <p:nvPr/>
        </p:nvSpPr>
        <p:spPr>
          <a:xfrm>
            <a:off x="585376" y="1519616"/>
            <a:ext cx="4490112" cy="4031873"/>
          </a:xfrm>
          <a:prstGeom prst="rect">
            <a:avLst/>
          </a:prstGeom>
          <a:noFill/>
        </p:spPr>
        <p:txBody>
          <a:bodyPr wrap="square" rtlCol="0">
            <a:spAutoFit/>
          </a:bodyPr>
          <a:lstStyle/>
          <a:p>
            <a:r>
              <a:rPr lang="en-GB" sz="3200" dirty="0" smtClean="0"/>
              <a:t>Dan has been learning to add using the formal written method.</a:t>
            </a:r>
          </a:p>
          <a:p>
            <a:endParaRPr lang="en-GB" sz="3200" dirty="0"/>
          </a:p>
          <a:p>
            <a:r>
              <a:rPr lang="en-GB" sz="3200" dirty="0" smtClean="0"/>
              <a:t>He has made some mistakes. Can you explain to him what he has done wrong?</a:t>
            </a:r>
          </a:p>
        </p:txBody>
      </p:sp>
      <p:grpSp>
        <p:nvGrpSpPr>
          <p:cNvPr id="39" name="Group 38"/>
          <p:cNvGrpSpPr/>
          <p:nvPr/>
        </p:nvGrpSpPr>
        <p:grpSpPr>
          <a:xfrm>
            <a:off x="6442172" y="1842781"/>
            <a:ext cx="2903572" cy="3029045"/>
            <a:chOff x="4565176" y="2391391"/>
            <a:chExt cx="2903572" cy="3029045"/>
          </a:xfrm>
        </p:grpSpPr>
        <p:sp>
          <p:nvSpPr>
            <p:cNvPr id="40" name="TextBox 39"/>
            <p:cNvSpPr txBox="1"/>
            <p:nvPr/>
          </p:nvSpPr>
          <p:spPr>
            <a:xfrm>
              <a:off x="4831308" y="3111690"/>
              <a:ext cx="573206" cy="830997"/>
            </a:xfrm>
            <a:prstGeom prst="rect">
              <a:avLst/>
            </a:prstGeom>
            <a:noFill/>
          </p:spPr>
          <p:txBody>
            <a:bodyPr wrap="square" rtlCol="0">
              <a:spAutoFit/>
            </a:bodyPr>
            <a:lstStyle/>
            <a:p>
              <a:pPr algn="ctr"/>
              <a:r>
                <a:rPr lang="en-GB" sz="4800" dirty="0" smtClean="0"/>
                <a:t>4</a:t>
              </a:r>
              <a:endParaRPr lang="en-GB" sz="4800" dirty="0"/>
            </a:p>
          </p:txBody>
        </p:sp>
        <p:sp>
          <p:nvSpPr>
            <p:cNvPr id="41" name="TextBox 40"/>
            <p:cNvSpPr txBox="1"/>
            <p:nvPr/>
          </p:nvSpPr>
          <p:spPr>
            <a:xfrm>
              <a:off x="5448879" y="3126851"/>
              <a:ext cx="573206" cy="830997"/>
            </a:xfrm>
            <a:prstGeom prst="rect">
              <a:avLst/>
            </a:prstGeom>
            <a:noFill/>
          </p:spPr>
          <p:txBody>
            <a:bodyPr wrap="square" rtlCol="0">
              <a:spAutoFit/>
            </a:bodyPr>
            <a:lstStyle/>
            <a:p>
              <a:pPr algn="ctr"/>
              <a:r>
                <a:rPr lang="en-GB" sz="4800" dirty="0" smtClean="0"/>
                <a:t>2</a:t>
              </a:r>
              <a:endParaRPr lang="en-GB" sz="4800" dirty="0"/>
            </a:p>
          </p:txBody>
        </p:sp>
        <p:sp>
          <p:nvSpPr>
            <p:cNvPr id="42" name="TextBox 41"/>
            <p:cNvSpPr txBox="1"/>
            <p:nvPr/>
          </p:nvSpPr>
          <p:spPr>
            <a:xfrm>
              <a:off x="6066006" y="3126852"/>
              <a:ext cx="573206" cy="830997"/>
            </a:xfrm>
            <a:prstGeom prst="rect">
              <a:avLst/>
            </a:prstGeom>
            <a:noFill/>
          </p:spPr>
          <p:txBody>
            <a:bodyPr wrap="square" rtlCol="0">
              <a:spAutoFit/>
            </a:bodyPr>
            <a:lstStyle/>
            <a:p>
              <a:pPr algn="ctr"/>
              <a:r>
                <a:rPr lang="en-GB" sz="4800" dirty="0"/>
                <a:t>9</a:t>
              </a:r>
              <a:endParaRPr lang="en-GB" sz="4800" dirty="0"/>
            </a:p>
          </p:txBody>
        </p:sp>
        <p:sp>
          <p:nvSpPr>
            <p:cNvPr id="43" name="TextBox 42"/>
            <p:cNvSpPr txBox="1"/>
            <p:nvPr/>
          </p:nvSpPr>
          <p:spPr>
            <a:xfrm>
              <a:off x="4833015" y="3831988"/>
              <a:ext cx="573206" cy="830997"/>
            </a:xfrm>
            <a:prstGeom prst="rect">
              <a:avLst/>
            </a:prstGeom>
            <a:noFill/>
          </p:spPr>
          <p:txBody>
            <a:bodyPr wrap="square" rtlCol="0">
              <a:spAutoFit/>
            </a:bodyPr>
            <a:lstStyle/>
            <a:p>
              <a:pPr algn="ctr"/>
              <a:r>
                <a:rPr lang="en-GB" sz="4800" dirty="0"/>
                <a:t>1</a:t>
              </a:r>
              <a:endParaRPr lang="en-GB" sz="4800" dirty="0"/>
            </a:p>
          </p:txBody>
        </p:sp>
        <p:sp>
          <p:nvSpPr>
            <p:cNvPr id="44" name="TextBox 43"/>
            <p:cNvSpPr txBox="1"/>
            <p:nvPr/>
          </p:nvSpPr>
          <p:spPr>
            <a:xfrm>
              <a:off x="5465929" y="3831988"/>
              <a:ext cx="573206" cy="830997"/>
            </a:xfrm>
            <a:prstGeom prst="rect">
              <a:avLst/>
            </a:prstGeom>
            <a:noFill/>
          </p:spPr>
          <p:txBody>
            <a:bodyPr wrap="square" rtlCol="0">
              <a:spAutoFit/>
            </a:bodyPr>
            <a:lstStyle/>
            <a:p>
              <a:pPr algn="ctr"/>
              <a:r>
                <a:rPr lang="en-GB" sz="4800" dirty="0"/>
                <a:t>3</a:t>
              </a:r>
              <a:endParaRPr lang="en-GB" sz="4800" dirty="0"/>
            </a:p>
          </p:txBody>
        </p:sp>
        <p:sp>
          <p:nvSpPr>
            <p:cNvPr id="45" name="TextBox 44"/>
            <p:cNvSpPr txBox="1"/>
            <p:nvPr/>
          </p:nvSpPr>
          <p:spPr>
            <a:xfrm>
              <a:off x="6066430" y="3831988"/>
              <a:ext cx="573206" cy="830997"/>
            </a:xfrm>
            <a:prstGeom prst="rect">
              <a:avLst/>
            </a:prstGeom>
            <a:noFill/>
          </p:spPr>
          <p:txBody>
            <a:bodyPr wrap="square" rtlCol="0">
              <a:spAutoFit/>
            </a:bodyPr>
            <a:lstStyle/>
            <a:p>
              <a:pPr algn="ctr"/>
              <a:r>
                <a:rPr lang="en-GB" sz="4800" dirty="0" smtClean="0"/>
                <a:t>2</a:t>
              </a:r>
              <a:endParaRPr lang="en-GB" sz="4800" dirty="0"/>
            </a:p>
          </p:txBody>
        </p:sp>
        <p:cxnSp>
          <p:nvCxnSpPr>
            <p:cNvPr id="46" name="Straight Connector 45"/>
            <p:cNvCxnSpPr/>
            <p:nvPr/>
          </p:nvCxnSpPr>
          <p:spPr>
            <a:xfrm>
              <a:off x="4565176" y="4640127"/>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4575422" y="54177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6649875" y="3431730"/>
              <a:ext cx="573206" cy="830997"/>
            </a:xfrm>
            <a:prstGeom prst="rect">
              <a:avLst/>
            </a:prstGeom>
            <a:noFill/>
          </p:spPr>
          <p:txBody>
            <a:bodyPr wrap="square" rtlCol="0">
              <a:spAutoFit/>
            </a:bodyPr>
            <a:lstStyle/>
            <a:p>
              <a:pPr algn="ctr"/>
              <a:r>
                <a:rPr lang="en-GB" sz="4800" dirty="0"/>
                <a:t>+</a:t>
              </a:r>
              <a:endParaRPr lang="en-GB" sz="4800" dirty="0"/>
            </a:p>
          </p:txBody>
        </p:sp>
        <p:sp>
          <p:nvSpPr>
            <p:cNvPr id="49" name="TextBox 48"/>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50" name="TextBox 49"/>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51" name="TextBox 50"/>
            <p:cNvSpPr txBox="1"/>
            <p:nvPr/>
          </p:nvSpPr>
          <p:spPr>
            <a:xfrm>
              <a:off x="4821072" y="2391392"/>
              <a:ext cx="573206" cy="830997"/>
            </a:xfrm>
            <a:prstGeom prst="rect">
              <a:avLst/>
            </a:prstGeom>
            <a:noFill/>
          </p:spPr>
          <p:txBody>
            <a:bodyPr wrap="square" rtlCol="0">
              <a:spAutoFit/>
            </a:bodyPr>
            <a:lstStyle/>
            <a:p>
              <a:pPr algn="ctr"/>
              <a:r>
                <a:rPr lang="en-GB" sz="4800" dirty="0" smtClean="0"/>
                <a:t>H</a:t>
              </a:r>
              <a:endParaRPr lang="en-GB" sz="4800" dirty="0"/>
            </a:p>
          </p:txBody>
        </p:sp>
        <p:sp>
          <p:nvSpPr>
            <p:cNvPr id="52" name="TextBox 51"/>
            <p:cNvSpPr txBox="1"/>
            <p:nvPr/>
          </p:nvSpPr>
          <p:spPr>
            <a:xfrm>
              <a:off x="5438633" y="2391391"/>
              <a:ext cx="573206" cy="830997"/>
            </a:xfrm>
            <a:prstGeom prst="rect">
              <a:avLst/>
            </a:prstGeom>
            <a:noFill/>
          </p:spPr>
          <p:txBody>
            <a:bodyPr wrap="square" rtlCol="0">
              <a:spAutoFit/>
            </a:bodyPr>
            <a:lstStyle/>
            <a:p>
              <a:pPr algn="ctr"/>
              <a:r>
                <a:rPr lang="en-GB" sz="4800" dirty="0" smtClean="0"/>
                <a:t>T</a:t>
              </a:r>
              <a:endParaRPr lang="en-GB" sz="4800" dirty="0"/>
            </a:p>
          </p:txBody>
        </p:sp>
        <p:sp>
          <p:nvSpPr>
            <p:cNvPr id="53" name="TextBox 52"/>
            <p:cNvSpPr txBox="1"/>
            <p:nvPr/>
          </p:nvSpPr>
          <p:spPr>
            <a:xfrm>
              <a:off x="6055343" y="2404760"/>
              <a:ext cx="573206" cy="830997"/>
            </a:xfrm>
            <a:prstGeom prst="rect">
              <a:avLst/>
            </a:prstGeom>
            <a:noFill/>
          </p:spPr>
          <p:txBody>
            <a:bodyPr wrap="square" rtlCol="0">
              <a:spAutoFit/>
            </a:bodyPr>
            <a:lstStyle/>
            <a:p>
              <a:pPr algn="ctr"/>
              <a:r>
                <a:rPr lang="en-GB" sz="4800" dirty="0" smtClean="0"/>
                <a:t>O</a:t>
              </a:r>
              <a:endParaRPr lang="en-GB" sz="4800" dirty="0"/>
            </a:p>
          </p:txBody>
        </p:sp>
      </p:grpSp>
      <p:sp>
        <p:nvSpPr>
          <p:cNvPr id="69" name="TextBox 68"/>
          <p:cNvSpPr txBox="1"/>
          <p:nvPr/>
        </p:nvSpPr>
        <p:spPr>
          <a:xfrm>
            <a:off x="7934472" y="4071472"/>
            <a:ext cx="573206" cy="830997"/>
          </a:xfrm>
          <a:prstGeom prst="rect">
            <a:avLst/>
          </a:prstGeom>
          <a:noFill/>
        </p:spPr>
        <p:txBody>
          <a:bodyPr wrap="square" rtlCol="0">
            <a:spAutoFit/>
          </a:bodyPr>
          <a:lstStyle/>
          <a:p>
            <a:pPr algn="ctr"/>
            <a:r>
              <a:rPr lang="en-GB" sz="4800" dirty="0"/>
              <a:t>1</a:t>
            </a:r>
            <a:endParaRPr lang="en-GB" sz="4800" dirty="0"/>
          </a:p>
        </p:txBody>
      </p:sp>
      <p:sp>
        <p:nvSpPr>
          <p:cNvPr id="70" name="TextBox 69"/>
          <p:cNvSpPr txBox="1"/>
          <p:nvPr/>
        </p:nvSpPr>
        <p:spPr>
          <a:xfrm>
            <a:off x="7349751" y="4071471"/>
            <a:ext cx="573206" cy="830997"/>
          </a:xfrm>
          <a:prstGeom prst="rect">
            <a:avLst/>
          </a:prstGeom>
          <a:noFill/>
        </p:spPr>
        <p:txBody>
          <a:bodyPr wrap="square" rtlCol="0">
            <a:spAutoFit/>
          </a:bodyPr>
          <a:lstStyle/>
          <a:p>
            <a:pPr algn="ctr"/>
            <a:r>
              <a:rPr lang="en-GB" sz="4800" dirty="0" smtClean="0"/>
              <a:t>5</a:t>
            </a:r>
            <a:endParaRPr lang="en-GB" sz="4800" dirty="0"/>
          </a:p>
        </p:txBody>
      </p:sp>
      <p:sp>
        <p:nvSpPr>
          <p:cNvPr id="71" name="TextBox 70"/>
          <p:cNvSpPr txBox="1"/>
          <p:nvPr/>
        </p:nvSpPr>
        <p:spPr>
          <a:xfrm>
            <a:off x="6723447" y="4071470"/>
            <a:ext cx="573206" cy="830997"/>
          </a:xfrm>
          <a:prstGeom prst="rect">
            <a:avLst/>
          </a:prstGeom>
          <a:noFill/>
        </p:spPr>
        <p:txBody>
          <a:bodyPr wrap="square" rtlCol="0">
            <a:spAutoFit/>
          </a:bodyPr>
          <a:lstStyle/>
          <a:p>
            <a:pPr algn="ctr"/>
            <a:r>
              <a:rPr lang="en-GB" sz="4800" dirty="0" smtClean="0"/>
              <a:t>5</a:t>
            </a:r>
            <a:endParaRPr lang="en-GB" sz="4800" dirty="0"/>
          </a:p>
        </p:txBody>
      </p:sp>
    </p:spTree>
    <p:extLst>
      <p:ext uri="{BB962C8B-B14F-4D97-AF65-F5344CB8AC3E}">
        <p14:creationId xmlns:p14="http://schemas.microsoft.com/office/powerpoint/2010/main" val="10376247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p:cNvSpPr>
          <p:nvPr/>
        </p:nvSpPr>
        <p:spPr>
          <a:xfrm>
            <a:off x="518616" y="0"/>
            <a:ext cx="11163869" cy="1146412"/>
          </a:xfrm>
          <a:prstGeom prst="rect">
            <a:avLst/>
          </a:prstGeom>
          <a:solidFill>
            <a:schemeClr val="bg1"/>
          </a:solidFill>
        </p:spPr>
        <p:txBody>
          <a:bodyPr vert="horz" lIns="91440" tIns="45720" rIns="91440" bIns="45720" rtlCol="0"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u="sng" dirty="0" smtClean="0"/>
              <a:t>TLHT add 3 digit numbers using the formal written method</a:t>
            </a:r>
            <a:endParaRPr lang="en-GB" sz="3600" u="sng" dirty="0"/>
          </a:p>
        </p:txBody>
      </p:sp>
      <p:sp>
        <p:nvSpPr>
          <p:cNvPr id="7" name="TextBox 6"/>
          <p:cNvSpPr txBox="1"/>
          <p:nvPr/>
        </p:nvSpPr>
        <p:spPr>
          <a:xfrm>
            <a:off x="585376" y="1519616"/>
            <a:ext cx="4490112" cy="4031873"/>
          </a:xfrm>
          <a:prstGeom prst="rect">
            <a:avLst/>
          </a:prstGeom>
          <a:noFill/>
        </p:spPr>
        <p:txBody>
          <a:bodyPr wrap="square" rtlCol="0">
            <a:spAutoFit/>
          </a:bodyPr>
          <a:lstStyle/>
          <a:p>
            <a:r>
              <a:rPr lang="en-GB" sz="3200" dirty="0" smtClean="0"/>
              <a:t>Dan has been learning to add using the formal written method.</a:t>
            </a:r>
          </a:p>
          <a:p>
            <a:endParaRPr lang="en-GB" sz="3200" dirty="0"/>
          </a:p>
          <a:p>
            <a:r>
              <a:rPr lang="en-GB" sz="3200" dirty="0" smtClean="0"/>
              <a:t>He has made some mistakes. Can you explain to him what he has done wrong?</a:t>
            </a:r>
          </a:p>
        </p:txBody>
      </p:sp>
      <p:grpSp>
        <p:nvGrpSpPr>
          <p:cNvPr id="39" name="Group 38"/>
          <p:cNvGrpSpPr/>
          <p:nvPr/>
        </p:nvGrpSpPr>
        <p:grpSpPr>
          <a:xfrm>
            <a:off x="6442172" y="1842781"/>
            <a:ext cx="2903572" cy="3029045"/>
            <a:chOff x="4565176" y="2391391"/>
            <a:chExt cx="2903572" cy="3029045"/>
          </a:xfrm>
        </p:grpSpPr>
        <p:sp>
          <p:nvSpPr>
            <p:cNvPr id="40" name="TextBox 39"/>
            <p:cNvSpPr txBox="1"/>
            <p:nvPr/>
          </p:nvSpPr>
          <p:spPr>
            <a:xfrm>
              <a:off x="4831308" y="3111690"/>
              <a:ext cx="573206" cy="830997"/>
            </a:xfrm>
            <a:prstGeom prst="rect">
              <a:avLst/>
            </a:prstGeom>
            <a:noFill/>
          </p:spPr>
          <p:txBody>
            <a:bodyPr wrap="square" rtlCol="0">
              <a:spAutoFit/>
            </a:bodyPr>
            <a:lstStyle/>
            <a:p>
              <a:pPr algn="ctr"/>
              <a:r>
                <a:rPr lang="en-GB" sz="4800" dirty="0" smtClean="0"/>
                <a:t>4</a:t>
              </a:r>
              <a:endParaRPr lang="en-GB" sz="4800" dirty="0"/>
            </a:p>
          </p:txBody>
        </p:sp>
        <p:sp>
          <p:nvSpPr>
            <p:cNvPr id="41" name="TextBox 40"/>
            <p:cNvSpPr txBox="1"/>
            <p:nvPr/>
          </p:nvSpPr>
          <p:spPr>
            <a:xfrm>
              <a:off x="5448879" y="3126851"/>
              <a:ext cx="573206" cy="830997"/>
            </a:xfrm>
            <a:prstGeom prst="rect">
              <a:avLst/>
            </a:prstGeom>
            <a:noFill/>
          </p:spPr>
          <p:txBody>
            <a:bodyPr wrap="square" rtlCol="0">
              <a:spAutoFit/>
            </a:bodyPr>
            <a:lstStyle/>
            <a:p>
              <a:pPr algn="ctr"/>
              <a:r>
                <a:rPr lang="en-GB" sz="4800" dirty="0" smtClean="0"/>
                <a:t>2</a:t>
              </a:r>
              <a:endParaRPr lang="en-GB" sz="4800" dirty="0"/>
            </a:p>
          </p:txBody>
        </p:sp>
        <p:sp>
          <p:nvSpPr>
            <p:cNvPr id="42" name="TextBox 41"/>
            <p:cNvSpPr txBox="1"/>
            <p:nvPr/>
          </p:nvSpPr>
          <p:spPr>
            <a:xfrm>
              <a:off x="6066006" y="3126852"/>
              <a:ext cx="573206" cy="830997"/>
            </a:xfrm>
            <a:prstGeom prst="rect">
              <a:avLst/>
            </a:prstGeom>
            <a:noFill/>
          </p:spPr>
          <p:txBody>
            <a:bodyPr wrap="square" rtlCol="0">
              <a:spAutoFit/>
            </a:bodyPr>
            <a:lstStyle/>
            <a:p>
              <a:pPr algn="ctr"/>
              <a:r>
                <a:rPr lang="en-GB" sz="4800" dirty="0"/>
                <a:t>9</a:t>
              </a:r>
              <a:endParaRPr lang="en-GB" sz="4800" dirty="0"/>
            </a:p>
          </p:txBody>
        </p:sp>
        <p:sp>
          <p:nvSpPr>
            <p:cNvPr id="43" name="TextBox 42"/>
            <p:cNvSpPr txBox="1"/>
            <p:nvPr/>
          </p:nvSpPr>
          <p:spPr>
            <a:xfrm>
              <a:off x="4833015" y="3831988"/>
              <a:ext cx="573206" cy="830997"/>
            </a:xfrm>
            <a:prstGeom prst="rect">
              <a:avLst/>
            </a:prstGeom>
            <a:noFill/>
          </p:spPr>
          <p:txBody>
            <a:bodyPr wrap="square" rtlCol="0">
              <a:spAutoFit/>
            </a:bodyPr>
            <a:lstStyle/>
            <a:p>
              <a:pPr algn="ctr"/>
              <a:r>
                <a:rPr lang="en-GB" sz="4800" dirty="0"/>
                <a:t>1</a:t>
              </a:r>
              <a:endParaRPr lang="en-GB" sz="4800" dirty="0"/>
            </a:p>
          </p:txBody>
        </p:sp>
        <p:sp>
          <p:nvSpPr>
            <p:cNvPr id="44" name="TextBox 43"/>
            <p:cNvSpPr txBox="1"/>
            <p:nvPr/>
          </p:nvSpPr>
          <p:spPr>
            <a:xfrm>
              <a:off x="5465929" y="3831988"/>
              <a:ext cx="573206" cy="830997"/>
            </a:xfrm>
            <a:prstGeom prst="rect">
              <a:avLst/>
            </a:prstGeom>
            <a:noFill/>
          </p:spPr>
          <p:txBody>
            <a:bodyPr wrap="square" rtlCol="0">
              <a:spAutoFit/>
            </a:bodyPr>
            <a:lstStyle/>
            <a:p>
              <a:pPr algn="ctr"/>
              <a:r>
                <a:rPr lang="en-GB" sz="4800" dirty="0"/>
                <a:t>3</a:t>
              </a:r>
              <a:endParaRPr lang="en-GB" sz="4800" dirty="0"/>
            </a:p>
          </p:txBody>
        </p:sp>
        <p:sp>
          <p:nvSpPr>
            <p:cNvPr id="45" name="TextBox 44"/>
            <p:cNvSpPr txBox="1"/>
            <p:nvPr/>
          </p:nvSpPr>
          <p:spPr>
            <a:xfrm>
              <a:off x="6066430" y="3831988"/>
              <a:ext cx="573206" cy="830997"/>
            </a:xfrm>
            <a:prstGeom prst="rect">
              <a:avLst/>
            </a:prstGeom>
            <a:noFill/>
          </p:spPr>
          <p:txBody>
            <a:bodyPr wrap="square" rtlCol="0">
              <a:spAutoFit/>
            </a:bodyPr>
            <a:lstStyle/>
            <a:p>
              <a:pPr algn="ctr"/>
              <a:r>
                <a:rPr lang="en-GB" sz="4800" dirty="0" smtClean="0"/>
                <a:t>2</a:t>
              </a:r>
              <a:endParaRPr lang="en-GB" sz="4800" dirty="0"/>
            </a:p>
          </p:txBody>
        </p:sp>
        <p:cxnSp>
          <p:nvCxnSpPr>
            <p:cNvPr id="46" name="Straight Connector 45"/>
            <p:cNvCxnSpPr/>
            <p:nvPr/>
          </p:nvCxnSpPr>
          <p:spPr>
            <a:xfrm>
              <a:off x="4565176" y="4640127"/>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4575422" y="5417785"/>
              <a:ext cx="289332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6649875" y="3431730"/>
              <a:ext cx="573206" cy="830997"/>
            </a:xfrm>
            <a:prstGeom prst="rect">
              <a:avLst/>
            </a:prstGeom>
            <a:noFill/>
          </p:spPr>
          <p:txBody>
            <a:bodyPr wrap="square" rtlCol="0">
              <a:spAutoFit/>
            </a:bodyPr>
            <a:lstStyle/>
            <a:p>
              <a:pPr algn="ctr"/>
              <a:r>
                <a:rPr lang="en-GB" sz="4800" dirty="0"/>
                <a:t>+</a:t>
              </a:r>
              <a:endParaRPr lang="en-GB" sz="4800" dirty="0"/>
            </a:p>
          </p:txBody>
        </p:sp>
        <p:sp>
          <p:nvSpPr>
            <p:cNvPr id="49" name="TextBox 48"/>
            <p:cNvSpPr txBox="1"/>
            <p:nvPr/>
          </p:nvSpPr>
          <p:spPr>
            <a:xfrm>
              <a:off x="4860310" y="4589439"/>
              <a:ext cx="573206" cy="830997"/>
            </a:xfrm>
            <a:prstGeom prst="rect">
              <a:avLst/>
            </a:prstGeom>
            <a:noFill/>
          </p:spPr>
          <p:txBody>
            <a:bodyPr wrap="square" rtlCol="0">
              <a:spAutoFit/>
            </a:bodyPr>
            <a:lstStyle/>
            <a:p>
              <a:pPr algn="ctr"/>
              <a:endParaRPr lang="en-GB" sz="4800" dirty="0"/>
            </a:p>
          </p:txBody>
        </p:sp>
        <p:sp>
          <p:nvSpPr>
            <p:cNvPr id="50" name="TextBox 49"/>
            <p:cNvSpPr txBox="1"/>
            <p:nvPr/>
          </p:nvSpPr>
          <p:spPr>
            <a:xfrm>
              <a:off x="5488959" y="4586788"/>
              <a:ext cx="573206" cy="830997"/>
            </a:xfrm>
            <a:prstGeom prst="rect">
              <a:avLst/>
            </a:prstGeom>
            <a:noFill/>
          </p:spPr>
          <p:txBody>
            <a:bodyPr wrap="square" rtlCol="0">
              <a:spAutoFit/>
            </a:bodyPr>
            <a:lstStyle/>
            <a:p>
              <a:pPr algn="ctr"/>
              <a:endParaRPr lang="en-GB" sz="4800" dirty="0"/>
            </a:p>
          </p:txBody>
        </p:sp>
        <p:sp>
          <p:nvSpPr>
            <p:cNvPr id="51" name="TextBox 50"/>
            <p:cNvSpPr txBox="1"/>
            <p:nvPr/>
          </p:nvSpPr>
          <p:spPr>
            <a:xfrm>
              <a:off x="4821072" y="2391392"/>
              <a:ext cx="573206" cy="830997"/>
            </a:xfrm>
            <a:prstGeom prst="rect">
              <a:avLst/>
            </a:prstGeom>
            <a:noFill/>
          </p:spPr>
          <p:txBody>
            <a:bodyPr wrap="square" rtlCol="0">
              <a:spAutoFit/>
            </a:bodyPr>
            <a:lstStyle/>
            <a:p>
              <a:pPr algn="ctr"/>
              <a:r>
                <a:rPr lang="en-GB" sz="4800" dirty="0" smtClean="0"/>
                <a:t>H</a:t>
              </a:r>
              <a:endParaRPr lang="en-GB" sz="4800" dirty="0"/>
            </a:p>
          </p:txBody>
        </p:sp>
        <p:sp>
          <p:nvSpPr>
            <p:cNvPr id="52" name="TextBox 51"/>
            <p:cNvSpPr txBox="1"/>
            <p:nvPr/>
          </p:nvSpPr>
          <p:spPr>
            <a:xfrm>
              <a:off x="5438633" y="2391391"/>
              <a:ext cx="573206" cy="830997"/>
            </a:xfrm>
            <a:prstGeom prst="rect">
              <a:avLst/>
            </a:prstGeom>
            <a:noFill/>
          </p:spPr>
          <p:txBody>
            <a:bodyPr wrap="square" rtlCol="0">
              <a:spAutoFit/>
            </a:bodyPr>
            <a:lstStyle/>
            <a:p>
              <a:pPr algn="ctr"/>
              <a:r>
                <a:rPr lang="en-GB" sz="4800" dirty="0" smtClean="0"/>
                <a:t>T</a:t>
              </a:r>
              <a:endParaRPr lang="en-GB" sz="4800" dirty="0"/>
            </a:p>
          </p:txBody>
        </p:sp>
        <p:sp>
          <p:nvSpPr>
            <p:cNvPr id="53" name="TextBox 52"/>
            <p:cNvSpPr txBox="1"/>
            <p:nvPr/>
          </p:nvSpPr>
          <p:spPr>
            <a:xfrm>
              <a:off x="6055343" y="2404760"/>
              <a:ext cx="573206" cy="830997"/>
            </a:xfrm>
            <a:prstGeom prst="rect">
              <a:avLst/>
            </a:prstGeom>
            <a:noFill/>
          </p:spPr>
          <p:txBody>
            <a:bodyPr wrap="square" rtlCol="0">
              <a:spAutoFit/>
            </a:bodyPr>
            <a:lstStyle/>
            <a:p>
              <a:pPr algn="ctr"/>
              <a:r>
                <a:rPr lang="en-GB" sz="4800" dirty="0" smtClean="0"/>
                <a:t>O</a:t>
              </a:r>
              <a:endParaRPr lang="en-GB" sz="4800" dirty="0"/>
            </a:p>
          </p:txBody>
        </p:sp>
      </p:grpSp>
      <p:sp>
        <p:nvSpPr>
          <p:cNvPr id="69" name="TextBox 68"/>
          <p:cNvSpPr txBox="1"/>
          <p:nvPr/>
        </p:nvSpPr>
        <p:spPr>
          <a:xfrm>
            <a:off x="7934472" y="4071472"/>
            <a:ext cx="573206" cy="830997"/>
          </a:xfrm>
          <a:prstGeom prst="rect">
            <a:avLst/>
          </a:prstGeom>
          <a:noFill/>
        </p:spPr>
        <p:txBody>
          <a:bodyPr wrap="square" rtlCol="0">
            <a:spAutoFit/>
          </a:bodyPr>
          <a:lstStyle/>
          <a:p>
            <a:pPr algn="ctr"/>
            <a:r>
              <a:rPr lang="en-GB" sz="4800" dirty="0"/>
              <a:t>1</a:t>
            </a:r>
            <a:endParaRPr lang="en-GB" sz="4800" dirty="0"/>
          </a:p>
        </p:txBody>
      </p:sp>
      <p:sp>
        <p:nvSpPr>
          <p:cNvPr id="70" name="TextBox 69"/>
          <p:cNvSpPr txBox="1"/>
          <p:nvPr/>
        </p:nvSpPr>
        <p:spPr>
          <a:xfrm>
            <a:off x="7349751" y="4071471"/>
            <a:ext cx="573206" cy="830997"/>
          </a:xfrm>
          <a:prstGeom prst="rect">
            <a:avLst/>
          </a:prstGeom>
          <a:noFill/>
        </p:spPr>
        <p:txBody>
          <a:bodyPr wrap="square" rtlCol="0">
            <a:spAutoFit/>
          </a:bodyPr>
          <a:lstStyle/>
          <a:p>
            <a:pPr algn="ctr"/>
            <a:r>
              <a:rPr lang="en-GB" sz="4800" dirty="0" smtClean="0"/>
              <a:t>5</a:t>
            </a:r>
            <a:endParaRPr lang="en-GB" sz="4800" dirty="0"/>
          </a:p>
        </p:txBody>
      </p:sp>
      <p:sp>
        <p:nvSpPr>
          <p:cNvPr id="71" name="TextBox 70"/>
          <p:cNvSpPr txBox="1"/>
          <p:nvPr/>
        </p:nvSpPr>
        <p:spPr>
          <a:xfrm>
            <a:off x="6723447" y="4071470"/>
            <a:ext cx="573206" cy="830997"/>
          </a:xfrm>
          <a:prstGeom prst="rect">
            <a:avLst/>
          </a:prstGeom>
          <a:noFill/>
        </p:spPr>
        <p:txBody>
          <a:bodyPr wrap="square" rtlCol="0">
            <a:spAutoFit/>
          </a:bodyPr>
          <a:lstStyle/>
          <a:p>
            <a:pPr algn="ctr"/>
            <a:r>
              <a:rPr lang="en-GB" sz="4800" dirty="0" smtClean="0"/>
              <a:t>5</a:t>
            </a:r>
            <a:endParaRPr lang="en-GB" sz="4800" dirty="0"/>
          </a:p>
        </p:txBody>
      </p:sp>
      <p:sp>
        <p:nvSpPr>
          <p:cNvPr id="2" name="Oval 1"/>
          <p:cNvSpPr/>
          <p:nvPr/>
        </p:nvSpPr>
        <p:spPr>
          <a:xfrm>
            <a:off x="8505545" y="3064548"/>
            <a:ext cx="594532" cy="538462"/>
          </a:xfrm>
          <a:prstGeom prst="ellipse">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3" name="Oval 22"/>
          <p:cNvSpPr/>
          <p:nvPr/>
        </p:nvSpPr>
        <p:spPr>
          <a:xfrm>
            <a:off x="7292283" y="1572725"/>
            <a:ext cx="652537" cy="3673025"/>
          </a:xfrm>
          <a:prstGeom prst="ellipse">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3" name="TextBox 2"/>
          <p:cNvSpPr txBox="1"/>
          <p:nvPr/>
        </p:nvSpPr>
        <p:spPr>
          <a:xfrm>
            <a:off x="2830432" y="5245750"/>
            <a:ext cx="8196959" cy="923330"/>
          </a:xfrm>
          <a:prstGeom prst="rect">
            <a:avLst/>
          </a:prstGeom>
          <a:noFill/>
        </p:spPr>
        <p:txBody>
          <a:bodyPr wrap="square" rtlCol="0">
            <a:spAutoFit/>
          </a:bodyPr>
          <a:lstStyle/>
          <a:p>
            <a:r>
              <a:rPr lang="en-GB" dirty="0" smtClean="0">
                <a:solidFill>
                  <a:srgbClr val="FF0000"/>
                </a:solidFill>
              </a:rPr>
              <a:t>Dan has written the addition symbol on the wrong side of the calculation and he has not written the exchange and renamed 10 in the tens column and so has got 5 tens not 6 tens. The answer should be 561.</a:t>
            </a:r>
            <a:endParaRPr lang="en-GB" dirty="0">
              <a:solidFill>
                <a:srgbClr val="FF0000"/>
              </a:solidFill>
            </a:endParaRPr>
          </a:p>
        </p:txBody>
      </p:sp>
    </p:spTree>
    <p:extLst>
      <p:ext uri="{BB962C8B-B14F-4D97-AF65-F5344CB8AC3E}">
        <p14:creationId xmlns:p14="http://schemas.microsoft.com/office/powerpoint/2010/main" val="26528739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26941</TotalTime>
  <Words>1868</Words>
  <Application>Microsoft Office PowerPoint</Application>
  <PresentationFormat>Widescreen</PresentationFormat>
  <Paragraphs>743</Paragraphs>
  <Slides>37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37</vt:i4>
      </vt:variant>
    </vt:vector>
  </HeadingPairs>
  <TitlesOfParts>
    <vt:vector size="41"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TLHT add 3 digit numbers using the formal written method</vt:lpstr>
      <vt:lpstr>PowerPoint Presentation</vt:lpstr>
      <vt:lpstr>TLHT add 3 digit numbers using the formal written method</vt:lpstr>
      <vt:lpstr>TLHT add 3 digit numbers using the formal written method</vt:lpstr>
      <vt:lpstr>TLHT add 3 digit numbers using the formal written method</vt:lpstr>
      <vt:lpstr>TLHT add 3 digit numbers using the formal written method</vt:lpstr>
      <vt:lpstr>TLHT add 3 digit numbers using the formal written method</vt:lpstr>
      <vt:lpstr>TLHT add 3 digit numbers using the formal written method</vt:lpstr>
      <vt:lpstr>TLHT add 3 digit numbers using the formal written method</vt:lpstr>
      <vt:lpstr>TLHT add 3 digit numbers using the formal written method</vt:lpstr>
      <vt:lpstr>TLHT add 3 digit numbers using the formal written method</vt:lpstr>
      <vt:lpstr>TLHT add 3 digit numbers using the formal written method</vt:lpstr>
      <vt:lpstr>TLHT add 3 digit numbers using the formal written method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TLHT draw 2D shapes and recognise types of angles</dc:title>
  <dc:creator>Alex Wilkinson-Tough</dc:creator>
  <cp:lastModifiedBy>Alex Wilkinson-Tough</cp:lastModifiedBy>
  <cp:revision>198</cp:revision>
  <dcterms:created xsi:type="dcterms:W3CDTF">2020-04-15T18:01:40Z</dcterms:created>
  <dcterms:modified xsi:type="dcterms:W3CDTF">2020-05-15T14:02:42Z</dcterms:modified>
</cp:coreProperties>
</file>