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4" r:id="rId4"/>
    <p:sldId id="284" r:id="rId5"/>
    <p:sldId id="285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81" r:id="rId15"/>
    <p:sldId id="286" r:id="rId16"/>
    <p:sldId id="263" r:id="rId17"/>
    <p:sldId id="265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660"/>
  </p:normalViewPr>
  <p:slideViewPr>
    <p:cSldViewPr snapToGrid="0">
      <p:cViewPr varScale="1">
        <p:scale>
          <a:sx n="88" d="100"/>
          <a:sy n="88" d="100"/>
        </p:scale>
        <p:origin x="5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30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38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7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6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5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87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5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460CF-CFD7-444D-87E7-C82037EB1B7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2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t62mnb/articles/z3mktv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bbc.co.uk/bitesize/topics/zt62mnb/articles/z3mktv4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Home Learning Spellings with          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uesday tiddlywinks - The IPKa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316" y="3668963"/>
            <a:ext cx="5012735" cy="1503454"/>
          </a:xfrm>
          <a:prstGeom prst="rect">
            <a:avLst/>
          </a:prstGeom>
        </p:spPr>
      </p:pic>
      <p:pic>
        <p:nvPicPr>
          <p:cNvPr id="5" name="Picture 4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6" name="Picture 5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430" y="58931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5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 hope you have had a good week  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17" y="773906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832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XCCW Joined 4a" panose="03050602040000000000" pitchFamily="66" charset="0"/>
                <a:cs typeface="Arial" panose="020B0604020202020204" pitchFamily="34" charset="0"/>
              </a:rPr>
              <a:t>Every Week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XCCW Joined 4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 will be sending you: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 Power Point which will be linked to your Year 3 main focus words and spelling principle,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 task worksheet and / or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 on-line task such as Spelling Frame. I will direct you to the correct web page. Remember the main website we use is </a:t>
            </a:r>
            <a:r>
              <a:rPr lang="en-GB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spellingframe.co.uk/spelling-rule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ou should do a minimum of 1 spelling task per week but you can do both if you wish.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you must do the handwriting task in which you will be asked to choose 5 tricky spelling words and put them into a sentence so you can practise your handwriting as well as writing sentences that make sense.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732" y="220265"/>
            <a:ext cx="3957441" cy="1615282"/>
          </a:xfrm>
          <a:prstGeom prst="rect">
            <a:avLst/>
          </a:prstGeom>
        </p:spPr>
      </p:pic>
      <p:pic>
        <p:nvPicPr>
          <p:cNvPr id="5" name="Picture 4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27" y="141936"/>
            <a:ext cx="3957441" cy="1615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69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week, we are going to look at a new spelling principle.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Words 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that contain a short /</a:t>
            </a:r>
            <a:r>
              <a:rPr lang="en-GB" alt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/ sound </a:t>
            </a: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but is spelt </a:t>
            </a:r>
            <a: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using a ‘y</a:t>
            </a:r>
            <a:r>
              <a:rPr lang="en-GB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’.</a:t>
            </a:r>
          </a:p>
          <a:p>
            <a:pPr marL="0" indent="0">
              <a:buNone/>
            </a:pP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 know this sounds a bit weird but if you can say the words out loud while you read the words, it will become clear! I promise!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JavaScript Promises - Shawn Wildermut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828" y="4552840"/>
            <a:ext cx="2218861" cy="148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58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Let’s watch the BBC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Bitesize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www.bbc.co.uk/bitesize/topics/zt62mnb/articles/z3mktv4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So  short '</a:t>
            </a:r>
            <a:r>
              <a:rPr lang="en-GB" dirty="0" err="1" smtClean="0"/>
              <a:t>i</a:t>
            </a:r>
            <a:r>
              <a:rPr lang="en-GB" dirty="0"/>
              <a:t>' </a:t>
            </a:r>
            <a:r>
              <a:rPr lang="en-GB" dirty="0" smtClean="0"/>
              <a:t>is spelt with a ‘y’ in a few words such as…</a:t>
            </a:r>
            <a:endParaRPr lang="en-GB" dirty="0"/>
          </a:p>
          <a:p>
            <a:r>
              <a:rPr lang="en-GB" dirty="0"/>
              <a:t>gym</a:t>
            </a:r>
          </a:p>
          <a:p>
            <a:r>
              <a:rPr lang="en-GB" dirty="0"/>
              <a:t>myth</a:t>
            </a:r>
          </a:p>
          <a:p>
            <a:r>
              <a:rPr lang="en-GB" dirty="0"/>
              <a:t>pyramid</a:t>
            </a:r>
          </a:p>
          <a:p>
            <a:r>
              <a:rPr lang="en-GB" dirty="0"/>
              <a:t>m</a:t>
            </a:r>
            <a:r>
              <a:rPr lang="en-GB" dirty="0" smtClean="0"/>
              <a:t>ystery</a:t>
            </a:r>
          </a:p>
          <a:p>
            <a:r>
              <a:rPr lang="en-GB" dirty="0" smtClean="0"/>
              <a:t>Egypt</a:t>
            </a:r>
            <a:endParaRPr lang="en-GB" dirty="0"/>
          </a:p>
          <a:p>
            <a:r>
              <a:rPr lang="en-GB" dirty="0"/>
              <a:t>Can you think of any more</a:t>
            </a:r>
            <a:r>
              <a:rPr lang="en-GB" dirty="0" smtClean="0"/>
              <a:t>? Talk to your adult or write some down.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2251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Unfortunately, Mr Whoops has got in a bit of a muddle with your spelling words. Can you figure them out?</a:t>
            </a:r>
            <a:r>
              <a:rPr lang="en-GB" dirty="0">
                <a:solidFill>
                  <a:srgbClr val="1C1C1C"/>
                </a:solidFill>
              </a:rPr>
              <a:t/>
            </a:r>
            <a:br>
              <a:rPr lang="en-GB" dirty="0">
                <a:solidFill>
                  <a:srgbClr val="1C1C1C"/>
                </a:solidFill>
              </a:rPr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757" y="3072288"/>
            <a:ext cx="2165570" cy="240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3040653" y="2518251"/>
            <a:ext cx="554038" cy="554037"/>
          </a:xfrm>
          <a:prstGeom prst="ellipse">
            <a:avLst/>
          </a:prstGeom>
          <a:solidFill>
            <a:srgbClr val="D13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bIns="36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6" name="Oval 5"/>
          <p:cNvSpPr/>
          <p:nvPr/>
        </p:nvSpPr>
        <p:spPr>
          <a:xfrm>
            <a:off x="4310225" y="1690688"/>
            <a:ext cx="554037" cy="554037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144000" anchor="ctr"/>
          <a:lstStyle/>
          <a:p>
            <a:pPr algn="ctr">
              <a:defRPr/>
            </a:pPr>
            <a:r>
              <a:rPr lang="en-GB" sz="3200" b="1" dirty="0">
                <a:solidFill>
                  <a:srgbClr val="FFFF00"/>
                </a:solidFill>
              </a:rPr>
              <a:t>y</a:t>
            </a:r>
          </a:p>
        </p:txBody>
      </p:sp>
      <p:sp>
        <p:nvSpPr>
          <p:cNvPr id="7" name="Oval 6"/>
          <p:cNvSpPr/>
          <p:nvPr/>
        </p:nvSpPr>
        <p:spPr>
          <a:xfrm>
            <a:off x="6311130" y="1822189"/>
            <a:ext cx="554037" cy="555625"/>
          </a:xfrm>
          <a:prstGeom prst="ellipse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8" name="Oval 7"/>
          <p:cNvSpPr/>
          <p:nvPr/>
        </p:nvSpPr>
        <p:spPr>
          <a:xfrm>
            <a:off x="7402285" y="2795269"/>
            <a:ext cx="552450" cy="55403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36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81083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>
                <a:solidFill>
                  <a:srgbClr val="1C1C1C"/>
                </a:solidFill>
              </a:rPr>
              <a:t>The answer is</a:t>
            </a:r>
            <a:r>
              <a:rPr lang="en-GB" dirty="0" smtClean="0">
                <a:solidFill>
                  <a:srgbClr val="1C1C1C"/>
                </a:solidFill>
              </a:rPr>
              <a:t>… myth</a:t>
            </a:r>
            <a:endParaRPr lang="en-GB" dirty="0">
              <a:solidFill>
                <a:srgbClr val="1C1C1C"/>
              </a:solidFill>
            </a:endParaRPr>
          </a:p>
        </p:txBody>
      </p:sp>
      <p:pic>
        <p:nvPicPr>
          <p:cNvPr id="4" name="Picture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510" y="1787963"/>
            <a:ext cx="2527191" cy="278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411" y="1252378"/>
            <a:ext cx="5448986" cy="3851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117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>
                <a:solidFill>
                  <a:srgbClr val="1C1C1C"/>
                </a:solidFill>
                <a:latin typeface="Twinkl SemiBold" pitchFamily="2" charset="0"/>
              </a:rPr>
              <a:t>Which ‘y’ word is jumbled here?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255" y="3163728"/>
            <a:ext cx="2165570" cy="240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820942" y="2609691"/>
            <a:ext cx="554038" cy="554037"/>
          </a:xfrm>
          <a:prstGeom prst="ellipse">
            <a:avLst/>
          </a:prstGeom>
          <a:solidFill>
            <a:srgbClr val="D13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bIns="0" anchor="ctr"/>
          <a:lstStyle/>
          <a:p>
            <a:pPr algn="ctr">
              <a:defRPr/>
            </a:pPr>
            <a:r>
              <a:rPr lang="en-GB" sz="3200" b="1" dirty="0">
                <a:solidFill>
                  <a:srgbClr val="FFFF00"/>
                </a:solidFill>
              </a:rPr>
              <a:t>l</a:t>
            </a:r>
          </a:p>
        </p:txBody>
      </p:sp>
      <p:sp>
        <p:nvSpPr>
          <p:cNvPr id="6" name="Oval 5"/>
          <p:cNvSpPr/>
          <p:nvPr/>
        </p:nvSpPr>
        <p:spPr>
          <a:xfrm>
            <a:off x="3913236" y="1789611"/>
            <a:ext cx="554038" cy="554037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rgbClr val="FFFF00"/>
                </a:solidFill>
              </a:rPr>
              <a:t>r</a:t>
            </a:r>
          </a:p>
        </p:txBody>
      </p:sp>
      <p:sp>
        <p:nvSpPr>
          <p:cNvPr id="7" name="Oval 6"/>
          <p:cNvSpPr/>
          <p:nvPr/>
        </p:nvSpPr>
        <p:spPr>
          <a:xfrm>
            <a:off x="5109234" y="1659624"/>
            <a:ext cx="554038" cy="554037"/>
          </a:xfrm>
          <a:prstGeom prst="ellipse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8" name="Oval 7"/>
          <p:cNvSpPr/>
          <p:nvPr/>
        </p:nvSpPr>
        <p:spPr>
          <a:xfrm>
            <a:off x="6481481" y="2114186"/>
            <a:ext cx="554038" cy="458924"/>
          </a:xfrm>
          <a:prstGeom prst="ellipse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bIns="36000" anchor="ctr"/>
          <a:lstStyle/>
          <a:p>
            <a:pPr algn="ctr">
              <a:defRPr/>
            </a:pPr>
            <a:r>
              <a:rPr lang="en-GB" sz="3200" b="1" dirty="0" err="1">
                <a:solidFill>
                  <a:schemeClr val="tx1"/>
                </a:solidFill>
              </a:rPr>
              <a:t>i</a:t>
            </a:r>
            <a:endParaRPr lang="en-GB" sz="3200" b="1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7136289" y="3133428"/>
            <a:ext cx="552450" cy="55403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144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95689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1C1C1C"/>
                </a:solidFill>
              </a:rPr>
              <a:t>The answer is</a:t>
            </a:r>
            <a:r>
              <a:rPr lang="en-GB" dirty="0" smtClean="0">
                <a:solidFill>
                  <a:srgbClr val="1C1C1C"/>
                </a:solidFill>
              </a:rPr>
              <a:t>… lyric</a:t>
            </a:r>
            <a:r>
              <a:rPr lang="en-GB" dirty="0">
                <a:solidFill>
                  <a:srgbClr val="1C1C1C"/>
                </a:solidFill>
              </a:rPr>
              <a:t/>
            </a:r>
            <a:br>
              <a:rPr lang="en-GB" dirty="0">
                <a:solidFill>
                  <a:srgbClr val="1C1C1C"/>
                </a:solidFill>
              </a:rPr>
            </a:br>
            <a:endParaRPr lang="en-GB" dirty="0"/>
          </a:p>
        </p:txBody>
      </p:sp>
      <p:pic>
        <p:nvPicPr>
          <p:cNvPr id="4" name="Picture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764" y="1566579"/>
            <a:ext cx="2527191" cy="278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868667" y="2956950"/>
            <a:ext cx="67874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4000" b="1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sz="4000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Twinkle, twinkle, little star,</a:t>
            </a:r>
            <a:r>
              <a:rPr lang="en-GB" sz="4000" b="1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625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1C1C1C"/>
                </a:solidFill>
                <a:latin typeface="Twinkl SemiBold" pitchFamily="2" charset="0"/>
              </a:rPr>
              <a:t>Which ‘y’ word is jumbled here?</a:t>
            </a:r>
            <a:br>
              <a:rPr lang="en-GB" dirty="0">
                <a:solidFill>
                  <a:srgbClr val="1C1C1C"/>
                </a:solidFill>
                <a:latin typeface="Twinkl SemiBold" pitchFamily="2" charset="0"/>
              </a:rPr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072" y="2967785"/>
            <a:ext cx="2165570" cy="240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782888" y="3513138"/>
            <a:ext cx="554037" cy="554037"/>
          </a:xfrm>
          <a:prstGeom prst="ellipse">
            <a:avLst/>
          </a:prstGeom>
          <a:solidFill>
            <a:srgbClr val="D13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144000" anchor="ctr"/>
          <a:lstStyle/>
          <a:p>
            <a:pPr algn="ctr">
              <a:defRPr/>
            </a:pPr>
            <a:r>
              <a:rPr lang="en-GB" sz="3200" b="1" dirty="0">
                <a:solidFill>
                  <a:srgbClr val="FFFF00"/>
                </a:solidFill>
              </a:rPr>
              <a:t>y</a:t>
            </a:r>
          </a:p>
        </p:txBody>
      </p:sp>
      <p:sp>
        <p:nvSpPr>
          <p:cNvPr id="6" name="Oval 5"/>
          <p:cNvSpPr/>
          <p:nvPr/>
        </p:nvSpPr>
        <p:spPr>
          <a:xfrm>
            <a:off x="2676525" y="2603500"/>
            <a:ext cx="554038" cy="554038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rgbClr val="FFFF00"/>
                </a:solidFill>
              </a:rPr>
              <a:t>m</a:t>
            </a:r>
          </a:p>
        </p:txBody>
      </p:sp>
      <p:sp>
        <p:nvSpPr>
          <p:cNvPr id="7" name="Oval 6"/>
          <p:cNvSpPr/>
          <p:nvPr/>
        </p:nvSpPr>
        <p:spPr>
          <a:xfrm>
            <a:off x="3152775" y="1803400"/>
            <a:ext cx="554038" cy="554038"/>
          </a:xfrm>
          <a:prstGeom prst="ellipse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8" name="Oval 7"/>
          <p:cNvSpPr/>
          <p:nvPr/>
        </p:nvSpPr>
        <p:spPr>
          <a:xfrm>
            <a:off x="4443733" y="1526381"/>
            <a:ext cx="552450" cy="55403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36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9" name="Oval 8"/>
          <p:cNvSpPr/>
          <p:nvPr/>
        </p:nvSpPr>
        <p:spPr>
          <a:xfrm>
            <a:off x="6052457" y="1611018"/>
            <a:ext cx="554038" cy="55403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10" name="Oval 9"/>
          <p:cNvSpPr/>
          <p:nvPr/>
        </p:nvSpPr>
        <p:spPr>
          <a:xfrm>
            <a:off x="7083288" y="2413747"/>
            <a:ext cx="552450" cy="55403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11" name="Oval 10"/>
          <p:cNvSpPr/>
          <p:nvPr/>
        </p:nvSpPr>
        <p:spPr>
          <a:xfrm>
            <a:off x="7272564" y="3413825"/>
            <a:ext cx="552450" cy="554037"/>
          </a:xfrm>
          <a:prstGeom prst="ellipse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144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78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1C1C1C"/>
                </a:solidFill>
              </a:rPr>
              <a:t>The answer is</a:t>
            </a:r>
            <a:r>
              <a:rPr lang="en-GB" dirty="0" smtClean="0">
                <a:solidFill>
                  <a:srgbClr val="1C1C1C"/>
                </a:solidFill>
              </a:rPr>
              <a:t>… mystery</a:t>
            </a:r>
            <a:r>
              <a:rPr lang="en-GB" dirty="0">
                <a:solidFill>
                  <a:srgbClr val="1C1C1C"/>
                </a:solidFill>
              </a:rPr>
              <a:t/>
            </a:r>
            <a:br>
              <a:rPr lang="en-GB" dirty="0">
                <a:solidFill>
                  <a:srgbClr val="1C1C1C"/>
                </a:solidFill>
              </a:rPr>
            </a:br>
            <a:endParaRPr lang="en-GB" dirty="0"/>
          </a:p>
        </p:txBody>
      </p:sp>
      <p:pic>
        <p:nvPicPr>
          <p:cNvPr id="4" name="Picture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970" y="2127597"/>
            <a:ext cx="2527191" cy="278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699" y="1382350"/>
            <a:ext cx="4223839" cy="4032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67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1C1C1C"/>
                </a:solidFill>
                <a:latin typeface="Twinkl SemiBold" pitchFamily="2" charset="0"/>
              </a:rPr>
              <a:t>Which ‘y’ word is jumbled here?</a:t>
            </a:r>
            <a:br>
              <a:rPr lang="en-GB" dirty="0">
                <a:solidFill>
                  <a:srgbClr val="1C1C1C"/>
                </a:solidFill>
                <a:latin typeface="Twinkl SemiBold" pitchFamily="2" charset="0"/>
              </a:rPr>
            </a:br>
            <a:endParaRPr lang="en-GB" dirty="0"/>
          </a:p>
        </p:txBody>
      </p:sp>
      <p:pic>
        <p:nvPicPr>
          <p:cNvPr id="4" name="Picture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3" y="2846054"/>
            <a:ext cx="2527191" cy="278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864548" y="3177223"/>
            <a:ext cx="554038" cy="554037"/>
          </a:xfrm>
          <a:prstGeom prst="ellipse">
            <a:avLst/>
          </a:prstGeom>
          <a:solidFill>
            <a:srgbClr val="D13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144000" anchor="ctr"/>
          <a:lstStyle/>
          <a:p>
            <a:pPr algn="ctr">
              <a:defRPr/>
            </a:pPr>
            <a:r>
              <a:rPr lang="en-GB" sz="3200" b="1" dirty="0">
                <a:solidFill>
                  <a:srgbClr val="FFFF00"/>
                </a:solidFill>
              </a:rPr>
              <a:t>y</a:t>
            </a:r>
          </a:p>
        </p:txBody>
      </p:sp>
      <p:sp>
        <p:nvSpPr>
          <p:cNvPr id="6" name="Oval 5"/>
          <p:cNvSpPr/>
          <p:nvPr/>
        </p:nvSpPr>
        <p:spPr>
          <a:xfrm>
            <a:off x="3386521" y="2247274"/>
            <a:ext cx="554037" cy="554037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rgbClr val="FFFF00"/>
                </a:solidFill>
              </a:rPr>
              <a:t>m</a:t>
            </a:r>
          </a:p>
        </p:txBody>
      </p:sp>
      <p:sp>
        <p:nvSpPr>
          <p:cNvPr id="8" name="Oval 7"/>
          <p:cNvSpPr/>
          <p:nvPr/>
        </p:nvSpPr>
        <p:spPr>
          <a:xfrm>
            <a:off x="4505833" y="1693236"/>
            <a:ext cx="554037" cy="554038"/>
          </a:xfrm>
          <a:prstGeom prst="ellipse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9" name="Oval 8"/>
          <p:cNvSpPr/>
          <p:nvPr/>
        </p:nvSpPr>
        <p:spPr>
          <a:xfrm>
            <a:off x="6096000" y="1632706"/>
            <a:ext cx="552450" cy="55403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bIns="36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10" name="Oval 9"/>
          <p:cNvSpPr/>
          <p:nvPr/>
        </p:nvSpPr>
        <p:spPr>
          <a:xfrm>
            <a:off x="7259727" y="2186744"/>
            <a:ext cx="554038" cy="55403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11" name="Oval 10"/>
          <p:cNvSpPr/>
          <p:nvPr/>
        </p:nvSpPr>
        <p:spPr>
          <a:xfrm>
            <a:off x="7766957" y="3177223"/>
            <a:ext cx="552450" cy="55403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72000" bIns="7200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tx1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17437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Then answer is… symbol</a:t>
            </a:r>
            <a:endParaRPr lang="en-GB" dirty="0"/>
          </a:p>
        </p:txBody>
      </p:sp>
      <p:pic>
        <p:nvPicPr>
          <p:cNvPr id="4" name="Picture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769" y="2637049"/>
            <a:ext cx="2527191" cy="278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598" y="3597047"/>
            <a:ext cx="2574925" cy="250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8349434" y="1690688"/>
            <a:ext cx="2349500" cy="1408113"/>
            <a:chOff x="5236308" y="2618268"/>
            <a:chExt cx="2571261" cy="1539515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846DD8CC-CA64-4247-8AFC-361BE8121CDB}"/>
                </a:ext>
              </a:extLst>
            </p:cNvPr>
            <p:cNvSpPr/>
            <p:nvPr/>
          </p:nvSpPr>
          <p:spPr>
            <a:xfrm>
              <a:off x="5236308" y="3244835"/>
              <a:ext cx="2571261" cy="286380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FE4D0A5-6B09-44D0-981C-3F6041F1780A}"/>
                </a:ext>
              </a:extLst>
            </p:cNvPr>
            <p:cNvSpPr/>
            <p:nvPr/>
          </p:nvSpPr>
          <p:spPr>
            <a:xfrm>
              <a:off x="6256126" y="3720401"/>
              <a:ext cx="437809" cy="43738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7A9BFB85-D297-44B1-BEBE-3EF3C937B2BA}"/>
                </a:ext>
              </a:extLst>
            </p:cNvPr>
            <p:cNvSpPr/>
            <p:nvPr/>
          </p:nvSpPr>
          <p:spPr>
            <a:xfrm>
              <a:off x="6256126" y="2618268"/>
              <a:ext cx="437809" cy="43738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4052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10 Spelling Words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ystery                   PLUS a cheeky extra one… symptom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symbol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ypical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yth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gypt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yramid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lyric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hymn</a:t>
            </a:r>
          </a:p>
          <a:p>
            <a:pPr marL="0" indent="0">
              <a:buNone/>
            </a:pPr>
            <a:r>
              <a:rPr lang="en-GB" dirty="0" smtClean="0"/>
              <a:t>                     So </a:t>
            </a:r>
            <a:r>
              <a:rPr lang="en-GB" dirty="0"/>
              <a:t>what do these words mean</a:t>
            </a:r>
            <a:r>
              <a:rPr lang="en-GB" dirty="0" smtClean="0"/>
              <a:t>? Talk to your adult. Do you recognise any of                           	these words from your past learning? Egypt or pyramid from you Egyptian topic?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656" y="365125"/>
            <a:ext cx="1841144" cy="1546561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82"/>
          <a:stretch>
            <a:fillRect/>
          </a:stretch>
        </p:blipFill>
        <p:spPr bwMode="auto">
          <a:xfrm>
            <a:off x="6069874" y="2564828"/>
            <a:ext cx="3622766" cy="230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266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Can these sentences help you to understand their meanings? Talk to your adult about these words.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ymptom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Sneezing is a symptom of hay fever.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ystery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I really enjoy a mystery story.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ymbol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This symbol + means to add.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ystem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Windows 8 has a software system to help run it.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ypical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Red and white strips are typical of Southampton FC.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gym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My mum goes to the gym to get fit.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yth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A myth is an old story that maybe untrue.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Egypt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Egypt is a country where there are huge ancient pyramids.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pyramid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= A pyramids is a 3D shape.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lyric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Lyrics are lines in a song.</a:t>
            </a: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hymn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= Everyone enjoyed singing the hymn in singing assembly.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 descr="Oxford &lt;strong&gt;Dictionary&lt;/strong&gt; of English - Wikipedia, the fre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1641" y="1690688"/>
            <a:ext cx="1994120" cy="2211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2007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Your turn to do some</a:t>
            </a:r>
            <a:r>
              <a:rPr lang="en-GB" b="1" u="sng" dirty="0"/>
              <a:t> </a:t>
            </a:r>
            <a:r>
              <a:rPr lang="en-GB" b="1" u="sng" dirty="0" smtClean="0"/>
              <a:t>spelling activities.</a:t>
            </a:r>
            <a:endParaRPr lang="en-GB" b="1" u="sng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 the Teacher</a:t>
            </a:r>
          </a:p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Read the 10 sentences and spot the mistakes and then rewrite the sentences using the correct spellings. The answer sheet is attached.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Please use your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focus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words to help you. The answers are attached to the questions.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/>
              <a:t>On-line Task. BBC </a:t>
            </a:r>
            <a:r>
              <a:rPr lang="en-GB" dirty="0" err="1" smtClean="0"/>
              <a:t>Bitesize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lvl="0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www.bbc.co.uk/bitesize/topics/zt62mnb/articles/z3mktv4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Highlight the spelling mistakes task. It is under the clip that you watched earlier. Be careful, there may my some correct words with ‘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’ in them to trick you!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197" y="537621"/>
            <a:ext cx="1726306" cy="971047"/>
          </a:xfrm>
          <a:prstGeom prst="rect">
            <a:avLst/>
          </a:prstGeom>
        </p:spPr>
      </p:pic>
      <p:pic>
        <p:nvPicPr>
          <p:cNvPr id="10" name="Picture 9" descr="ROYGBIV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349" y="1643651"/>
            <a:ext cx="1449977" cy="724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481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34290" y="1665699"/>
            <a:ext cx="9739745" cy="8063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XCCW Joined 4a" panose="03050602040000000000" pitchFamily="66" charset="0"/>
              </a:rPr>
              <a:t>On a sheet of paper,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choose 5 tricky spelling words and put them into a sentence so you can practise your handwriting as well as writing sentences that make sense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.</a:t>
            </a: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symptom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mystery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symbol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system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typical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gym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myth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Egypt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pyramid </a:t>
            </a:r>
          </a:p>
          <a:p>
            <a:pPr algn="ctr"/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l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yric</a:t>
            </a:r>
          </a:p>
          <a:p>
            <a:pPr algn="ctr"/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hymn</a:t>
            </a:r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rgbClr val="0000FF"/>
              </a:solidFill>
              <a:latin typeface="XCCW Joined 4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3222" y="667388"/>
            <a:ext cx="8812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XCCW Joined 4a" panose="03050602040000000000" pitchFamily="66" charset="0"/>
              </a:rPr>
              <a:t>Your turn to do your handwriting task</a:t>
            </a:r>
            <a:endParaRPr lang="en-GB" sz="3600" dirty="0"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765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894" y="1280160"/>
            <a:ext cx="6238295" cy="41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29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691</TotalTime>
  <Words>676</Words>
  <Application>Microsoft Office PowerPoint</Application>
  <PresentationFormat>Widescreen</PresentationFormat>
  <Paragraphs>110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Twinkl SemiBold</vt:lpstr>
      <vt:lpstr>XCCW Joined 4a</vt:lpstr>
      <vt:lpstr>Office Theme</vt:lpstr>
      <vt:lpstr>Welcome back to Home Learning Spellings with           Mrs Andrews</vt:lpstr>
      <vt:lpstr>I hope you have had a good week  </vt:lpstr>
      <vt:lpstr>Every Week</vt:lpstr>
      <vt:lpstr>This week, we are going to look at a new spelling principle.</vt:lpstr>
      <vt:lpstr>Let’s watch the BBC Bitesize </vt:lpstr>
      <vt:lpstr>Unfortunately, Mr Whoops has got in a bit of a muddle with your spelling words. Can you figure them out? </vt:lpstr>
      <vt:lpstr>The answer is… myth</vt:lpstr>
      <vt:lpstr>Which ‘y’ word is jumbled here?</vt:lpstr>
      <vt:lpstr>The answer is… lyric </vt:lpstr>
      <vt:lpstr>Which ‘y’ word is jumbled here? </vt:lpstr>
      <vt:lpstr>The answer is… mystery </vt:lpstr>
      <vt:lpstr>Which ‘y’ word is jumbled here? </vt:lpstr>
      <vt:lpstr>Then answer is… symbol</vt:lpstr>
      <vt:lpstr>Your 10 Spelling Words</vt:lpstr>
      <vt:lpstr>Can these sentences help you to understand their meanings? Talk to your adult about these words.</vt:lpstr>
      <vt:lpstr>Your turn to do some spelling activities.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Home Learning Spellings with Mrs Andrews</dc:title>
  <dc:creator>Suzanne Andrews</dc:creator>
  <cp:lastModifiedBy>Natasha Spencer</cp:lastModifiedBy>
  <cp:revision>77</cp:revision>
  <dcterms:created xsi:type="dcterms:W3CDTF">2020-03-27T11:00:33Z</dcterms:created>
  <dcterms:modified xsi:type="dcterms:W3CDTF">2020-05-08T13:15:30Z</dcterms:modified>
</cp:coreProperties>
</file>