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0" d="100"/>
          <a:sy n="110" d="100"/>
        </p:scale>
        <p:origin x="658" y="67"/>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g723197090d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g723197090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g723197090d_1_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 name="Google Shape;64;g723197090d_1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23197090d_1_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23197090d_1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723197090d_0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723197090d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7f6664e569_0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7f6664e569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g723197090d_0_1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 name="Google Shape;94;g723197090d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g723197090d_0_1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 name="Google Shape;99;g723197090d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g723197090d_0_2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 name="Google Shape;104;g723197090d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g7f6664e569_0_2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2" name="Google Shape;112;g7f6664e569_0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g7f6664e569_0_1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8" name="Google Shape;118;g7f6664e569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7f6664e569_0_2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7f6664e569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a:t>TLHT use prepositional noun phrases.</a:t>
            </a:r>
            <a:endParaRPr/>
          </a:p>
        </p:txBody>
      </p:sp>
      <p:sp>
        <p:nvSpPr>
          <p:cNvPr id="55" name="Google Shape;55;p13"/>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a:t>Year 4 - Week 1- English</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14"/>
          <p:cNvSpPr txBox="1">
            <a:spLocks noGrp="1"/>
          </p:cNvSpPr>
          <p:nvPr>
            <p:ph type="title"/>
          </p:nvPr>
        </p:nvSpPr>
        <p:spPr>
          <a:xfrm>
            <a:off x="311700" y="348600"/>
            <a:ext cx="8520600" cy="926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Remember a prepositional noun phrase describes where noun is. </a:t>
            </a:r>
            <a:endParaRPr/>
          </a:p>
        </p:txBody>
      </p:sp>
      <p:pic>
        <p:nvPicPr>
          <p:cNvPr id="61" name="Google Shape;61;p14"/>
          <p:cNvPicPr preferRelativeResize="0"/>
          <p:nvPr/>
        </p:nvPicPr>
        <p:blipFill>
          <a:blip r:embed="rId3">
            <a:alphaModFix/>
          </a:blip>
          <a:stretch>
            <a:fillRect/>
          </a:stretch>
        </p:blipFill>
        <p:spPr>
          <a:xfrm>
            <a:off x="622450" y="1371325"/>
            <a:ext cx="7789326" cy="32819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15"/>
          <p:cNvSpPr txBox="1">
            <a:spLocks noGrp="1"/>
          </p:cNvSpPr>
          <p:nvPr>
            <p:ph type="title"/>
          </p:nvPr>
        </p:nvSpPr>
        <p:spPr>
          <a:xfrm>
            <a:off x="311700" y="3164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One - Using  a prepositional noun phrase in a sentence. </a:t>
            </a:r>
            <a:endParaRPr/>
          </a:p>
        </p:txBody>
      </p:sp>
      <p:sp>
        <p:nvSpPr>
          <p:cNvPr id="67" name="Google Shape;67;p15"/>
          <p:cNvSpPr txBox="1">
            <a:spLocks noGrp="1"/>
          </p:cNvSpPr>
          <p:nvPr>
            <p:ph type="body" idx="1"/>
          </p:nvPr>
        </p:nvSpPr>
        <p:spPr>
          <a:xfrm>
            <a:off x="311700" y="1339375"/>
            <a:ext cx="4896000" cy="19182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Clr>
                <a:srgbClr val="FF0000"/>
              </a:buClr>
              <a:buSzPts val="1800"/>
              <a:buChar char="●"/>
            </a:pPr>
            <a:r>
              <a:rPr lang="en-GB">
                <a:solidFill>
                  <a:srgbClr val="FF0000"/>
                </a:solidFill>
              </a:rPr>
              <a:t>Identify a noun in the image.</a:t>
            </a:r>
            <a:endParaRPr>
              <a:solidFill>
                <a:srgbClr val="FF0000"/>
              </a:solidFill>
            </a:endParaRPr>
          </a:p>
          <a:p>
            <a:pPr marL="457200" lvl="0" indent="-342900" algn="l" rtl="0">
              <a:spcBef>
                <a:spcPts val="0"/>
              </a:spcBef>
              <a:spcAft>
                <a:spcPts val="0"/>
              </a:spcAft>
              <a:buClr>
                <a:srgbClr val="6AA84F"/>
              </a:buClr>
              <a:buSzPts val="1800"/>
              <a:buChar char="●"/>
            </a:pPr>
            <a:r>
              <a:rPr lang="en-GB">
                <a:solidFill>
                  <a:srgbClr val="6AA84F"/>
                </a:solidFill>
              </a:rPr>
              <a:t>Describe where the noun is.</a:t>
            </a:r>
            <a:endParaRPr>
              <a:solidFill>
                <a:srgbClr val="6AA84F"/>
              </a:solidFill>
            </a:endParaRPr>
          </a:p>
          <a:p>
            <a:pPr marL="457200" lvl="0" indent="-342900" algn="l" rtl="0">
              <a:spcBef>
                <a:spcPts val="0"/>
              </a:spcBef>
              <a:spcAft>
                <a:spcPts val="0"/>
              </a:spcAft>
              <a:buClr>
                <a:srgbClr val="0000FF"/>
              </a:buClr>
              <a:buSzPts val="1800"/>
              <a:buChar char="●"/>
            </a:pPr>
            <a:r>
              <a:rPr lang="en-GB">
                <a:solidFill>
                  <a:srgbClr val="0000FF"/>
                </a:solidFill>
              </a:rPr>
              <a:t>What is the noun doing?</a:t>
            </a:r>
            <a:endParaRPr>
              <a:solidFill>
                <a:srgbClr val="0000FF"/>
              </a:solidFill>
            </a:endParaRPr>
          </a:p>
          <a:p>
            <a:pPr marL="0" lvl="0" indent="0" algn="l" rtl="0">
              <a:lnSpc>
                <a:spcPct val="100000"/>
              </a:lnSpc>
              <a:spcBef>
                <a:spcPts val="1600"/>
              </a:spcBef>
              <a:spcAft>
                <a:spcPts val="0"/>
              </a:spcAft>
              <a:buNone/>
            </a:pPr>
            <a:r>
              <a:rPr lang="en-GB">
                <a:solidFill>
                  <a:srgbClr val="000000"/>
                </a:solidFill>
              </a:rPr>
              <a:t>For example: </a:t>
            </a:r>
            <a:r>
              <a:rPr lang="en-GB">
                <a:solidFill>
                  <a:srgbClr val="FF0000"/>
                </a:solidFill>
              </a:rPr>
              <a:t>The jaguar </a:t>
            </a:r>
            <a:r>
              <a:rPr lang="en-GB">
                <a:solidFill>
                  <a:srgbClr val="6AA84F"/>
                </a:solidFill>
              </a:rPr>
              <a:t>in the water </a:t>
            </a:r>
            <a:r>
              <a:rPr lang="en-GB">
                <a:solidFill>
                  <a:srgbClr val="0000FF"/>
                </a:solidFill>
              </a:rPr>
              <a:t>was silently stalking its prey.</a:t>
            </a:r>
            <a:endParaRPr>
              <a:solidFill>
                <a:srgbClr val="0000FF"/>
              </a:solidFill>
            </a:endParaRPr>
          </a:p>
          <a:p>
            <a:pPr marL="0" lvl="0" indent="0" algn="l" rtl="0">
              <a:lnSpc>
                <a:spcPct val="100000"/>
              </a:lnSpc>
              <a:spcBef>
                <a:spcPts val="0"/>
              </a:spcBef>
              <a:spcAft>
                <a:spcPts val="0"/>
              </a:spcAft>
              <a:buNone/>
            </a:pPr>
            <a:endParaRPr>
              <a:solidFill>
                <a:srgbClr val="0000FF"/>
              </a:solidFill>
            </a:endParaRPr>
          </a:p>
          <a:p>
            <a:pPr marL="0" lvl="0" indent="0" algn="l" rtl="0">
              <a:lnSpc>
                <a:spcPct val="100000"/>
              </a:lnSpc>
              <a:spcBef>
                <a:spcPts val="0"/>
              </a:spcBef>
              <a:spcAft>
                <a:spcPts val="0"/>
              </a:spcAft>
              <a:buNone/>
            </a:pPr>
            <a:endParaRPr>
              <a:solidFill>
                <a:srgbClr val="000000"/>
              </a:solidFill>
            </a:endParaRPr>
          </a:p>
        </p:txBody>
      </p:sp>
      <p:pic>
        <p:nvPicPr>
          <p:cNvPr id="68" name="Google Shape;68;p15"/>
          <p:cNvPicPr preferRelativeResize="0"/>
          <p:nvPr/>
        </p:nvPicPr>
        <p:blipFill>
          <a:blip r:embed="rId3">
            <a:alphaModFix/>
          </a:blip>
          <a:stretch>
            <a:fillRect/>
          </a:stretch>
        </p:blipFill>
        <p:spPr>
          <a:xfrm>
            <a:off x="4875200" y="889125"/>
            <a:ext cx="3957100" cy="2839650"/>
          </a:xfrm>
          <a:prstGeom prst="rect">
            <a:avLst/>
          </a:prstGeom>
          <a:noFill/>
          <a:ln>
            <a:noFill/>
          </a:ln>
        </p:spPr>
      </p:pic>
      <p:sp>
        <p:nvSpPr>
          <p:cNvPr id="69" name="Google Shape;69;p15"/>
          <p:cNvSpPr txBox="1"/>
          <p:nvPr/>
        </p:nvSpPr>
        <p:spPr>
          <a:xfrm>
            <a:off x="311700" y="3257575"/>
            <a:ext cx="4510200" cy="1601400"/>
          </a:xfrm>
          <a:prstGeom prst="rect">
            <a:avLst/>
          </a:prstGeom>
          <a:noFill/>
          <a:ln w="38100" cap="flat" cmpd="sng">
            <a:solidFill>
              <a:srgbClr val="FF00FF"/>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2400">
                <a:solidFill>
                  <a:schemeClr val="dk1"/>
                </a:solidFill>
              </a:rPr>
              <a:t>Do this for 8 different nouns? </a:t>
            </a:r>
            <a:endParaRPr sz="2400">
              <a:solidFill>
                <a:schemeClr val="dk1"/>
              </a:solidFill>
            </a:endParaRPr>
          </a:p>
          <a:p>
            <a:pPr marL="457200" lvl="0" indent="-342900" algn="l" rtl="0">
              <a:spcBef>
                <a:spcPts val="0"/>
              </a:spcBef>
              <a:spcAft>
                <a:spcPts val="0"/>
              </a:spcAft>
              <a:buClr>
                <a:schemeClr val="dk1"/>
              </a:buClr>
              <a:buSzPts val="1800"/>
              <a:buChar char="-"/>
            </a:pPr>
            <a:r>
              <a:rPr lang="en-GB" sz="1800">
                <a:solidFill>
                  <a:schemeClr val="dk1"/>
                </a:solidFill>
              </a:rPr>
              <a:t>2 on the ground</a:t>
            </a:r>
            <a:endParaRPr sz="1800">
              <a:solidFill>
                <a:schemeClr val="dk1"/>
              </a:solidFill>
            </a:endParaRPr>
          </a:p>
          <a:p>
            <a:pPr marL="457200" lvl="0" indent="-342900" algn="l" rtl="0">
              <a:spcBef>
                <a:spcPts val="0"/>
              </a:spcBef>
              <a:spcAft>
                <a:spcPts val="0"/>
              </a:spcAft>
              <a:buClr>
                <a:schemeClr val="dk1"/>
              </a:buClr>
              <a:buSzPts val="1800"/>
              <a:buChar char="-"/>
            </a:pPr>
            <a:r>
              <a:rPr lang="en-GB" sz="1800">
                <a:solidFill>
                  <a:schemeClr val="dk1"/>
                </a:solidFill>
              </a:rPr>
              <a:t>2 that climb, </a:t>
            </a:r>
            <a:endParaRPr sz="1800">
              <a:solidFill>
                <a:schemeClr val="dk1"/>
              </a:solidFill>
            </a:endParaRPr>
          </a:p>
          <a:p>
            <a:pPr marL="457200" lvl="0" indent="-342900" algn="l" rtl="0">
              <a:spcBef>
                <a:spcPts val="0"/>
              </a:spcBef>
              <a:spcAft>
                <a:spcPts val="0"/>
              </a:spcAft>
              <a:buClr>
                <a:schemeClr val="dk1"/>
              </a:buClr>
              <a:buSzPts val="1800"/>
              <a:buChar char="-"/>
            </a:pPr>
            <a:r>
              <a:rPr lang="en-GB" sz="1800">
                <a:solidFill>
                  <a:schemeClr val="dk1"/>
                </a:solidFill>
              </a:rPr>
              <a:t>2 that fly</a:t>
            </a:r>
            <a:endParaRPr sz="1800">
              <a:solidFill>
                <a:schemeClr val="dk1"/>
              </a:solidFill>
            </a:endParaRPr>
          </a:p>
          <a:p>
            <a:pPr marL="457200" lvl="0" indent="-342900" algn="l" rtl="0">
              <a:spcBef>
                <a:spcPts val="0"/>
              </a:spcBef>
              <a:spcAft>
                <a:spcPts val="0"/>
              </a:spcAft>
              <a:buClr>
                <a:schemeClr val="dk1"/>
              </a:buClr>
              <a:buSzPts val="1800"/>
              <a:buChar char="-"/>
            </a:pPr>
            <a:r>
              <a:rPr lang="en-GB" sz="1800">
                <a:solidFill>
                  <a:schemeClr val="dk1"/>
                </a:solidFill>
              </a:rPr>
              <a:t>2 of your own choice.</a:t>
            </a:r>
            <a:endParaRPr/>
          </a:p>
        </p:txBody>
      </p:sp>
      <p:sp>
        <p:nvSpPr>
          <p:cNvPr id="70" name="Google Shape;70;p15"/>
          <p:cNvSpPr txBox="1"/>
          <p:nvPr/>
        </p:nvSpPr>
        <p:spPr>
          <a:xfrm>
            <a:off x="5315400" y="3830275"/>
            <a:ext cx="3407700" cy="1028700"/>
          </a:xfrm>
          <a:prstGeom prst="rect">
            <a:avLst/>
          </a:prstGeom>
          <a:noFill/>
          <a:ln w="76200" cap="flat" cmpd="sng">
            <a:solidFill>
              <a:srgbClr val="00FF00"/>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sz="1800">
                <a:solidFill>
                  <a:schemeClr val="dk1"/>
                </a:solidFill>
              </a:rPr>
              <a:t>Don’t forget to use the thesaurus to help you uplevel the your verbs and adverbs.</a:t>
            </a:r>
            <a:endParaRPr>
              <a:solidFill>
                <a:schemeClr val="dk1"/>
              </a:solidFill>
            </a:endParaRPr>
          </a:p>
          <a:p>
            <a:pPr marL="0" lvl="0" indent="0" algn="ctr" rtl="0">
              <a:spcBef>
                <a:spcPts val="0"/>
              </a:spcBef>
              <a:spcAft>
                <a:spcPts val="0"/>
              </a:spcAft>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p16"/>
          <p:cNvSpPr txBox="1">
            <a:spLocks noGrp="1"/>
          </p:cNvSpPr>
          <p:nvPr>
            <p:ph type="title"/>
          </p:nvPr>
        </p:nvSpPr>
        <p:spPr>
          <a:xfrm>
            <a:off x="311700" y="445025"/>
            <a:ext cx="8520600" cy="2458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If you were to use all the sentences you created in task one as a description it wouldn’t flow together particularly well.</a:t>
            </a:r>
            <a:endParaRPr/>
          </a:p>
          <a:p>
            <a:pPr marL="0" lvl="0" indent="0" algn="l" rtl="0">
              <a:spcBef>
                <a:spcPts val="0"/>
              </a:spcBef>
              <a:spcAft>
                <a:spcPts val="0"/>
              </a:spcAft>
              <a:buNone/>
            </a:pPr>
            <a:endParaRPr/>
          </a:p>
          <a:p>
            <a:pPr marL="0" lvl="0" indent="0" algn="l" rtl="0">
              <a:spcBef>
                <a:spcPts val="0"/>
              </a:spcBef>
              <a:spcAft>
                <a:spcPts val="0"/>
              </a:spcAft>
              <a:buNone/>
            </a:pPr>
            <a:r>
              <a:rPr lang="en-GB" sz="1800">
                <a:solidFill>
                  <a:srgbClr val="FF0000"/>
                </a:solidFill>
              </a:rPr>
              <a:t>The jaguar </a:t>
            </a:r>
            <a:r>
              <a:rPr lang="en-GB" sz="1800">
                <a:solidFill>
                  <a:srgbClr val="6AA84F"/>
                </a:solidFill>
              </a:rPr>
              <a:t>in the water </a:t>
            </a:r>
            <a:r>
              <a:rPr lang="en-GB" sz="1800">
                <a:solidFill>
                  <a:srgbClr val="0000FF"/>
                </a:solidFill>
              </a:rPr>
              <a:t>was silently stalking its prey. </a:t>
            </a:r>
            <a:r>
              <a:rPr lang="en-GB" sz="1800">
                <a:solidFill>
                  <a:srgbClr val="FF0000"/>
                </a:solidFill>
              </a:rPr>
              <a:t>Bright flowers </a:t>
            </a:r>
            <a:r>
              <a:rPr lang="en-GB" sz="1800">
                <a:solidFill>
                  <a:srgbClr val="6AA84F"/>
                </a:solidFill>
              </a:rPr>
              <a:t>on the plants </a:t>
            </a:r>
            <a:r>
              <a:rPr lang="en-GB" sz="1800">
                <a:solidFill>
                  <a:srgbClr val="0000FF"/>
                </a:solidFill>
              </a:rPr>
              <a:t>were moving in the breeze. </a:t>
            </a:r>
            <a:r>
              <a:rPr lang="en-GB" sz="1800">
                <a:solidFill>
                  <a:srgbClr val="FF0000"/>
                </a:solidFill>
              </a:rPr>
              <a:t>Red parrots </a:t>
            </a:r>
            <a:r>
              <a:rPr lang="en-GB" sz="1800">
                <a:solidFill>
                  <a:srgbClr val="6AA84F"/>
                </a:solidFill>
              </a:rPr>
              <a:t>on the branch </a:t>
            </a:r>
            <a:r>
              <a:rPr lang="en-GB" sz="1800">
                <a:solidFill>
                  <a:srgbClr val="0000FF"/>
                </a:solidFill>
              </a:rPr>
              <a:t>were squawking loudly.</a:t>
            </a:r>
            <a:endParaRPr>
              <a:solidFill>
                <a:srgbClr val="0000FF"/>
              </a:solidFill>
            </a:endParaRPr>
          </a:p>
          <a:p>
            <a:pPr marL="0" lvl="0" indent="0" algn="l" rtl="0">
              <a:spcBef>
                <a:spcPts val="0"/>
              </a:spcBef>
              <a:spcAft>
                <a:spcPts val="0"/>
              </a:spcAft>
              <a:buNone/>
            </a:pPr>
            <a:r>
              <a:rPr lang="en-GB"/>
              <a:t> </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pic>
        <p:nvPicPr>
          <p:cNvPr id="76" name="Google Shape;76;p16"/>
          <p:cNvPicPr preferRelativeResize="0"/>
          <p:nvPr/>
        </p:nvPicPr>
        <p:blipFill>
          <a:blip r:embed="rId3">
            <a:alphaModFix/>
          </a:blip>
          <a:stretch>
            <a:fillRect/>
          </a:stretch>
        </p:blipFill>
        <p:spPr>
          <a:xfrm>
            <a:off x="6270950" y="2951875"/>
            <a:ext cx="2561350" cy="1838050"/>
          </a:xfrm>
          <a:prstGeom prst="rect">
            <a:avLst/>
          </a:prstGeom>
          <a:noFill/>
          <a:ln>
            <a:noFill/>
          </a:ln>
        </p:spPr>
      </p:pic>
      <p:sp>
        <p:nvSpPr>
          <p:cNvPr id="77" name="Google Shape;77;p16"/>
          <p:cNvSpPr txBox="1"/>
          <p:nvPr/>
        </p:nvSpPr>
        <p:spPr>
          <a:xfrm>
            <a:off x="311700" y="3230400"/>
            <a:ext cx="5465400" cy="1417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2800">
                <a:solidFill>
                  <a:schemeClr val="dk1"/>
                </a:solidFill>
              </a:rPr>
              <a:t>Therefore we need to add more information about </a:t>
            </a:r>
            <a:r>
              <a:rPr lang="en-GB" sz="2800" b="1">
                <a:solidFill>
                  <a:schemeClr val="dk1"/>
                </a:solidFill>
              </a:rPr>
              <a:t>some</a:t>
            </a:r>
            <a:r>
              <a:rPr lang="en-GB" sz="2800">
                <a:solidFill>
                  <a:schemeClr val="dk1"/>
                </a:solidFill>
              </a:rPr>
              <a:t> of the nouns.</a:t>
            </a:r>
            <a:endParaRPr sz="2800">
              <a:solidFill>
                <a:schemeClr val="dk1"/>
              </a:solidFill>
            </a:endParaRPr>
          </a:p>
          <a:p>
            <a:pPr marL="0" lvl="0" indent="0" algn="l" rtl="0">
              <a:spcBef>
                <a:spcPts val="0"/>
              </a:spcBef>
              <a:spcAft>
                <a:spcPts val="0"/>
              </a:spcAft>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2" name="Google Shape;82;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Two - Adding extra information.</a:t>
            </a:r>
            <a:endParaRPr/>
          </a:p>
        </p:txBody>
      </p:sp>
      <p:sp>
        <p:nvSpPr>
          <p:cNvPr id="83" name="Google Shape;83;p17"/>
          <p:cNvSpPr txBox="1">
            <a:spLocks noGrp="1"/>
          </p:cNvSpPr>
          <p:nvPr>
            <p:ph type="body" idx="1"/>
          </p:nvPr>
        </p:nvSpPr>
        <p:spPr>
          <a:xfrm>
            <a:off x="311700" y="1152475"/>
            <a:ext cx="8520600" cy="16551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Clr>
                <a:srgbClr val="FF00FF"/>
              </a:buClr>
              <a:buSzPts val="1800"/>
              <a:buChar char="●"/>
            </a:pPr>
            <a:r>
              <a:rPr lang="en-GB">
                <a:solidFill>
                  <a:srgbClr val="FF00FF"/>
                </a:solidFill>
              </a:rPr>
              <a:t>What do we extra do we know about the noun?</a:t>
            </a:r>
            <a:endParaRPr>
              <a:solidFill>
                <a:srgbClr val="FF00FF"/>
              </a:solidFill>
            </a:endParaRPr>
          </a:p>
          <a:p>
            <a:pPr marL="457200" lvl="0" indent="-342900" algn="l" rtl="0">
              <a:spcBef>
                <a:spcPts val="0"/>
              </a:spcBef>
              <a:spcAft>
                <a:spcPts val="0"/>
              </a:spcAft>
              <a:buClr>
                <a:srgbClr val="FF9900"/>
              </a:buClr>
              <a:buSzPts val="1800"/>
              <a:buChar char="●"/>
            </a:pPr>
            <a:r>
              <a:rPr lang="en-GB">
                <a:solidFill>
                  <a:srgbClr val="FF9900"/>
                </a:solidFill>
              </a:rPr>
              <a:t>Which conjunction are you going to use to join these pieces of information together?</a:t>
            </a:r>
            <a:endParaRPr>
              <a:solidFill>
                <a:srgbClr val="FF9900"/>
              </a:solidFill>
            </a:endParaRPr>
          </a:p>
          <a:p>
            <a:pPr marL="0" lvl="0" indent="0" algn="l" rtl="0">
              <a:lnSpc>
                <a:spcPct val="100000"/>
              </a:lnSpc>
              <a:spcBef>
                <a:spcPts val="1600"/>
              </a:spcBef>
              <a:spcAft>
                <a:spcPts val="0"/>
              </a:spcAft>
              <a:buNone/>
            </a:pPr>
            <a:r>
              <a:rPr lang="en-GB">
                <a:solidFill>
                  <a:srgbClr val="FF0000"/>
                </a:solidFill>
              </a:rPr>
              <a:t>The jaguar </a:t>
            </a:r>
            <a:r>
              <a:rPr lang="en-GB">
                <a:solidFill>
                  <a:srgbClr val="6AA84F"/>
                </a:solidFill>
              </a:rPr>
              <a:t>in the water </a:t>
            </a:r>
            <a:r>
              <a:rPr lang="en-GB">
                <a:solidFill>
                  <a:srgbClr val="0000FF"/>
                </a:solidFill>
              </a:rPr>
              <a:t>was silently stalking its prey </a:t>
            </a:r>
            <a:r>
              <a:rPr lang="en-GB">
                <a:solidFill>
                  <a:srgbClr val="FF9900"/>
                </a:solidFill>
              </a:rPr>
              <a:t>and </a:t>
            </a:r>
            <a:r>
              <a:rPr lang="en-GB">
                <a:solidFill>
                  <a:srgbClr val="FF00FF"/>
                </a:solidFill>
              </a:rPr>
              <a:t>it had spotted fur.</a:t>
            </a:r>
            <a:endParaRPr>
              <a:solidFill>
                <a:srgbClr val="FF00FF"/>
              </a:solidFill>
            </a:endParaRPr>
          </a:p>
          <a:p>
            <a:pPr marL="0" lvl="0" indent="0" algn="l" rtl="0">
              <a:lnSpc>
                <a:spcPct val="100000"/>
              </a:lnSpc>
              <a:spcBef>
                <a:spcPts val="0"/>
              </a:spcBef>
              <a:spcAft>
                <a:spcPts val="0"/>
              </a:spcAft>
              <a:buNone/>
            </a:pPr>
            <a:endParaRPr>
              <a:solidFill>
                <a:srgbClr val="FF00FF"/>
              </a:solidFill>
            </a:endParaRPr>
          </a:p>
          <a:p>
            <a:pPr marL="0" lvl="0" indent="0" algn="l" rtl="0">
              <a:spcBef>
                <a:spcPts val="0"/>
              </a:spcBef>
              <a:spcAft>
                <a:spcPts val="1600"/>
              </a:spcAft>
              <a:buNone/>
            </a:pPr>
            <a:endParaRPr>
              <a:solidFill>
                <a:srgbClr val="000000"/>
              </a:solidFill>
            </a:endParaRPr>
          </a:p>
        </p:txBody>
      </p:sp>
      <p:pic>
        <p:nvPicPr>
          <p:cNvPr id="84" name="Google Shape;84;p17"/>
          <p:cNvPicPr preferRelativeResize="0"/>
          <p:nvPr/>
        </p:nvPicPr>
        <p:blipFill>
          <a:blip r:embed="rId3">
            <a:alphaModFix/>
          </a:blip>
          <a:stretch>
            <a:fillRect/>
          </a:stretch>
        </p:blipFill>
        <p:spPr>
          <a:xfrm>
            <a:off x="5936450" y="2711825"/>
            <a:ext cx="2895850" cy="2078100"/>
          </a:xfrm>
          <a:prstGeom prst="rect">
            <a:avLst/>
          </a:prstGeom>
          <a:noFill/>
          <a:ln>
            <a:noFill/>
          </a:ln>
        </p:spPr>
      </p:pic>
      <p:sp>
        <p:nvSpPr>
          <p:cNvPr id="85" name="Google Shape;85;p17"/>
          <p:cNvSpPr txBox="1"/>
          <p:nvPr/>
        </p:nvSpPr>
        <p:spPr>
          <a:xfrm>
            <a:off x="311700" y="3266225"/>
            <a:ext cx="5079300" cy="969300"/>
          </a:xfrm>
          <a:prstGeom prst="rect">
            <a:avLst/>
          </a:prstGeom>
          <a:noFill/>
          <a:ln w="38100" cap="flat" cmpd="sng">
            <a:solidFill>
              <a:srgbClr val="FF00FF"/>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2400">
                <a:solidFill>
                  <a:schemeClr val="dk1"/>
                </a:solidFill>
              </a:rPr>
              <a:t>Choose 3 sentences to add more information to.</a:t>
            </a:r>
            <a:endParaRPr sz="1800">
              <a:solidFill>
                <a:schemeClr val="dk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8"/>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a:t>Recap: Using fronted adverbials</a:t>
            </a:r>
            <a:endParaRPr/>
          </a:p>
        </p:txBody>
      </p:sp>
      <p:sp>
        <p:nvSpPr>
          <p:cNvPr id="91" name="Google Shape;91;p18"/>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a:t>Year 4 - Week 1- English</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19"/>
          <p:cNvSpPr txBox="1">
            <a:spLocks noGrp="1"/>
          </p:cNvSpPr>
          <p:nvPr>
            <p:ph type="title"/>
          </p:nvPr>
        </p:nvSpPr>
        <p:spPr>
          <a:xfrm>
            <a:off x="311700" y="273150"/>
            <a:ext cx="8520600" cy="4606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000"/>
              <a:t>This year we have been learning to master fronted adverbials. We are now going to add these to </a:t>
            </a:r>
            <a:r>
              <a:rPr lang="en-GB" sz="2000" b="1"/>
              <a:t>some</a:t>
            </a:r>
            <a:r>
              <a:rPr lang="en-GB" sz="2000"/>
              <a:t> of our sentences.</a:t>
            </a:r>
            <a:endParaRPr sz="2000"/>
          </a:p>
          <a:p>
            <a:pPr marL="0" lvl="0" indent="0" algn="l" rtl="0">
              <a:spcBef>
                <a:spcPts val="0"/>
              </a:spcBef>
              <a:spcAft>
                <a:spcPts val="0"/>
              </a:spcAft>
              <a:buNone/>
            </a:pPr>
            <a:endParaRPr sz="2000"/>
          </a:p>
          <a:p>
            <a:pPr marL="0" lvl="0" indent="0" algn="l" rtl="0">
              <a:spcBef>
                <a:spcPts val="0"/>
              </a:spcBef>
              <a:spcAft>
                <a:spcPts val="0"/>
              </a:spcAft>
              <a:buNone/>
            </a:pPr>
            <a:r>
              <a:rPr lang="en-GB" sz="2000" b="1"/>
              <a:t>Remember:</a:t>
            </a:r>
            <a:r>
              <a:rPr lang="en-GB" sz="2000"/>
              <a:t> </a:t>
            </a:r>
            <a:endParaRPr sz="2000"/>
          </a:p>
          <a:p>
            <a:pPr marL="457200" lvl="0" indent="-355600" algn="l" rtl="0">
              <a:spcBef>
                <a:spcPts val="0"/>
              </a:spcBef>
              <a:spcAft>
                <a:spcPts val="0"/>
              </a:spcAft>
              <a:buSzPts val="2000"/>
              <a:buChar char="-"/>
            </a:pPr>
            <a:r>
              <a:rPr lang="en-GB" sz="2000"/>
              <a:t>Fronted adverbial phrase describes the verb.</a:t>
            </a:r>
            <a:endParaRPr sz="2000"/>
          </a:p>
          <a:p>
            <a:pPr marL="457200" lvl="0" indent="-355600" algn="l" rtl="0">
              <a:spcBef>
                <a:spcPts val="1000"/>
              </a:spcBef>
              <a:spcAft>
                <a:spcPts val="0"/>
              </a:spcAft>
              <a:buSzPts val="2000"/>
              <a:buChar char="-"/>
            </a:pPr>
            <a:r>
              <a:rPr lang="en-GB" sz="2000"/>
              <a:t>It goes at the beginning of the sentence.</a:t>
            </a:r>
            <a:endParaRPr sz="2000"/>
          </a:p>
          <a:p>
            <a:pPr marL="457200" lvl="0" indent="-355600" algn="l" rtl="0">
              <a:spcBef>
                <a:spcPts val="1000"/>
              </a:spcBef>
              <a:spcAft>
                <a:spcPts val="0"/>
              </a:spcAft>
              <a:buSzPts val="2000"/>
              <a:buChar char="-"/>
            </a:pPr>
            <a:r>
              <a:rPr lang="en-GB" sz="2000"/>
              <a:t>It is followed by a comma (,).</a:t>
            </a:r>
            <a:endParaRPr sz="2000"/>
          </a:p>
          <a:p>
            <a:pPr marL="457200" lvl="0" indent="-355600" algn="l" rtl="0">
              <a:spcBef>
                <a:spcPts val="1000"/>
              </a:spcBef>
              <a:spcAft>
                <a:spcPts val="0"/>
              </a:spcAft>
              <a:buSzPts val="2000"/>
              <a:buChar char="-"/>
            </a:pPr>
            <a:r>
              <a:rPr lang="en-GB" sz="2000"/>
              <a:t>There are 5 types: </a:t>
            </a:r>
            <a:endParaRPr sz="2000"/>
          </a:p>
          <a:p>
            <a:pPr marL="914400" lvl="1" indent="-355600" algn="l" rtl="0">
              <a:spcBef>
                <a:spcPts val="1000"/>
              </a:spcBef>
              <a:spcAft>
                <a:spcPts val="0"/>
              </a:spcAft>
              <a:buSzPts val="2000"/>
              <a:buChar char="-"/>
            </a:pPr>
            <a:r>
              <a:rPr lang="en-GB" sz="2000">
                <a:solidFill>
                  <a:srgbClr val="FF0000"/>
                </a:solidFill>
              </a:rPr>
              <a:t>Place </a:t>
            </a:r>
            <a:r>
              <a:rPr lang="en-GB" sz="2000"/>
              <a:t>- where the verb takes place.</a:t>
            </a:r>
            <a:endParaRPr sz="2000"/>
          </a:p>
          <a:p>
            <a:pPr marL="914400" lvl="1" indent="-355600" algn="l" rtl="0">
              <a:spcBef>
                <a:spcPts val="0"/>
              </a:spcBef>
              <a:spcAft>
                <a:spcPts val="0"/>
              </a:spcAft>
              <a:buSzPts val="2000"/>
              <a:buChar char="-"/>
            </a:pPr>
            <a:r>
              <a:rPr lang="en-GB" sz="2000">
                <a:solidFill>
                  <a:srgbClr val="FF9900"/>
                </a:solidFill>
              </a:rPr>
              <a:t>Time</a:t>
            </a:r>
            <a:r>
              <a:rPr lang="en-GB" sz="2000"/>
              <a:t> - when the verb takes place.</a:t>
            </a:r>
            <a:endParaRPr sz="2000"/>
          </a:p>
          <a:p>
            <a:pPr marL="914400" lvl="1" indent="-355600" algn="l" rtl="0">
              <a:spcBef>
                <a:spcPts val="0"/>
              </a:spcBef>
              <a:spcAft>
                <a:spcPts val="0"/>
              </a:spcAft>
              <a:buSzPts val="2000"/>
              <a:buChar char="-"/>
            </a:pPr>
            <a:r>
              <a:rPr lang="en-GB" sz="2000">
                <a:solidFill>
                  <a:srgbClr val="6AA84F"/>
                </a:solidFill>
              </a:rPr>
              <a:t>Manner</a:t>
            </a:r>
            <a:r>
              <a:rPr lang="en-GB" sz="2000"/>
              <a:t> - how the verb is carried out.</a:t>
            </a:r>
            <a:endParaRPr sz="2000"/>
          </a:p>
          <a:p>
            <a:pPr marL="914400" lvl="1" indent="-355600" algn="l" rtl="0">
              <a:spcBef>
                <a:spcPts val="0"/>
              </a:spcBef>
              <a:spcAft>
                <a:spcPts val="0"/>
              </a:spcAft>
              <a:buSzPts val="2000"/>
              <a:buChar char="-"/>
            </a:pPr>
            <a:r>
              <a:rPr lang="en-GB" sz="2000">
                <a:solidFill>
                  <a:srgbClr val="3C78D8"/>
                </a:solidFill>
              </a:rPr>
              <a:t>Frequency </a:t>
            </a:r>
            <a:r>
              <a:rPr lang="en-GB" sz="2000"/>
              <a:t>- how often the verb is done.</a:t>
            </a:r>
            <a:endParaRPr sz="2000"/>
          </a:p>
          <a:p>
            <a:pPr marL="914400" lvl="1" indent="-355600" algn="l" rtl="0">
              <a:spcBef>
                <a:spcPts val="0"/>
              </a:spcBef>
              <a:spcAft>
                <a:spcPts val="0"/>
              </a:spcAft>
              <a:buSzPts val="2000"/>
              <a:buChar char="-"/>
            </a:pPr>
            <a:r>
              <a:rPr lang="en-GB" sz="2000">
                <a:solidFill>
                  <a:srgbClr val="FF00FF"/>
                </a:solidFill>
              </a:rPr>
              <a:t>Degree </a:t>
            </a:r>
            <a:r>
              <a:rPr lang="en-GB" sz="2000"/>
              <a:t>- how likely the verb is to be carried out.</a:t>
            </a:r>
            <a:endParaRPr sz="20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20"/>
          <p:cNvSpPr txBox="1">
            <a:spLocks noGrp="1"/>
          </p:cNvSpPr>
          <p:nvPr>
            <p:ph type="title"/>
          </p:nvPr>
        </p:nvSpPr>
        <p:spPr>
          <a:xfrm>
            <a:off x="311700" y="445025"/>
            <a:ext cx="8520600" cy="4370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000"/>
              <a:t>We have used a prepositional noun phrase so we shouldn’t use a fronted adverbial of place because we have already described where the noun and therefore the verb is taking place.</a:t>
            </a:r>
            <a:endParaRPr sz="2000"/>
          </a:p>
          <a:p>
            <a:pPr marL="0" lvl="0" indent="0" algn="l" rtl="0">
              <a:spcBef>
                <a:spcPts val="0"/>
              </a:spcBef>
              <a:spcAft>
                <a:spcPts val="0"/>
              </a:spcAft>
              <a:buNone/>
            </a:pPr>
            <a:endParaRPr sz="2000"/>
          </a:p>
          <a:p>
            <a:pPr marL="0" lvl="0" indent="0" algn="l" rtl="0">
              <a:spcBef>
                <a:spcPts val="0"/>
              </a:spcBef>
              <a:spcAft>
                <a:spcPts val="0"/>
              </a:spcAft>
              <a:buNone/>
            </a:pPr>
            <a:r>
              <a:rPr lang="en-GB" sz="2000"/>
              <a:t>You can however use any of the other 4:</a:t>
            </a:r>
            <a:endParaRPr sz="2000"/>
          </a:p>
          <a:p>
            <a:pPr marL="914400" lvl="1" indent="-355600" algn="l" rtl="0">
              <a:spcBef>
                <a:spcPts val="0"/>
              </a:spcBef>
              <a:spcAft>
                <a:spcPts val="0"/>
              </a:spcAft>
              <a:buSzPts val="2000"/>
              <a:buChar char="-"/>
            </a:pPr>
            <a:r>
              <a:rPr lang="en-GB" sz="2000">
                <a:solidFill>
                  <a:srgbClr val="FF9900"/>
                </a:solidFill>
              </a:rPr>
              <a:t>Time</a:t>
            </a:r>
            <a:r>
              <a:rPr lang="en-GB" sz="2000"/>
              <a:t> - when the verb takes place.</a:t>
            </a:r>
            <a:endParaRPr sz="2000"/>
          </a:p>
          <a:p>
            <a:pPr marL="914400" lvl="1" indent="-355600" algn="l" rtl="0">
              <a:spcBef>
                <a:spcPts val="0"/>
              </a:spcBef>
              <a:spcAft>
                <a:spcPts val="0"/>
              </a:spcAft>
              <a:buSzPts val="2000"/>
              <a:buChar char="-"/>
            </a:pPr>
            <a:r>
              <a:rPr lang="en-GB" sz="2000">
                <a:solidFill>
                  <a:srgbClr val="6AA84F"/>
                </a:solidFill>
              </a:rPr>
              <a:t>Manner</a:t>
            </a:r>
            <a:r>
              <a:rPr lang="en-GB" sz="2000"/>
              <a:t> - how the verb is carried out.</a:t>
            </a:r>
            <a:endParaRPr sz="2000"/>
          </a:p>
          <a:p>
            <a:pPr marL="914400" lvl="1" indent="-355600" algn="l" rtl="0">
              <a:spcBef>
                <a:spcPts val="0"/>
              </a:spcBef>
              <a:spcAft>
                <a:spcPts val="0"/>
              </a:spcAft>
              <a:buSzPts val="2000"/>
              <a:buChar char="-"/>
            </a:pPr>
            <a:r>
              <a:rPr lang="en-GB" sz="2000">
                <a:solidFill>
                  <a:srgbClr val="3C78D8"/>
                </a:solidFill>
              </a:rPr>
              <a:t>Frequency </a:t>
            </a:r>
            <a:r>
              <a:rPr lang="en-GB" sz="2000"/>
              <a:t>- how often the verb is done.</a:t>
            </a:r>
            <a:endParaRPr sz="2000"/>
          </a:p>
          <a:p>
            <a:pPr marL="914400" lvl="1" indent="-355600" algn="l" rtl="0">
              <a:spcBef>
                <a:spcPts val="0"/>
              </a:spcBef>
              <a:spcAft>
                <a:spcPts val="0"/>
              </a:spcAft>
              <a:buSzPts val="2000"/>
              <a:buChar char="-"/>
            </a:pPr>
            <a:r>
              <a:rPr lang="en-GB" sz="2000">
                <a:solidFill>
                  <a:srgbClr val="FF00FF"/>
                </a:solidFill>
              </a:rPr>
              <a:t>Possibility </a:t>
            </a:r>
            <a:r>
              <a:rPr lang="en-GB" sz="2000"/>
              <a:t>- how likely the verb is to be carried out.</a:t>
            </a:r>
            <a:endParaRPr sz="2000"/>
          </a:p>
          <a:p>
            <a:pPr marL="0" lvl="0" indent="0" algn="l" rtl="0">
              <a:spcBef>
                <a:spcPts val="0"/>
              </a:spcBef>
              <a:spcAft>
                <a:spcPts val="0"/>
              </a:spcAft>
              <a:buNone/>
            </a:pPr>
            <a:endParaRPr sz="2000"/>
          </a:p>
          <a:p>
            <a:pPr marL="0" lvl="0" indent="0" algn="l" rtl="0">
              <a:spcBef>
                <a:spcPts val="0"/>
              </a:spcBef>
              <a:spcAft>
                <a:spcPts val="0"/>
              </a:spcAft>
              <a:buNone/>
            </a:pPr>
            <a:r>
              <a:rPr lang="en-GB" sz="2000" b="1"/>
              <a:t>For example: </a:t>
            </a:r>
            <a:r>
              <a:rPr lang="en-GB" sz="2000" b="1">
                <a:solidFill>
                  <a:srgbClr val="6AA84F"/>
                </a:solidFill>
              </a:rPr>
              <a:t>Slowly</a:t>
            </a:r>
            <a:r>
              <a:rPr lang="en-GB" sz="1800" b="1">
                <a:solidFill>
                  <a:srgbClr val="6AA84F"/>
                </a:solidFill>
              </a:rPr>
              <a:t>,</a:t>
            </a:r>
            <a:r>
              <a:rPr lang="en-GB" sz="1800"/>
              <a:t> </a:t>
            </a:r>
            <a:r>
              <a:rPr lang="en-GB" sz="1800">
                <a:solidFill>
                  <a:srgbClr val="000000"/>
                </a:solidFill>
              </a:rPr>
              <a:t>the jaguar in the water was silently stalking its prey and it had spotted fur.</a:t>
            </a:r>
            <a:r>
              <a:rPr lang="en-GB" sz="1800" b="1">
                <a:solidFill>
                  <a:srgbClr val="000000"/>
                </a:solidFill>
              </a:rPr>
              <a:t> OR </a:t>
            </a:r>
            <a:r>
              <a:rPr lang="en-GB" sz="1800" b="1">
                <a:solidFill>
                  <a:srgbClr val="FF9900"/>
                </a:solidFill>
              </a:rPr>
              <a:t>During dusk,</a:t>
            </a:r>
            <a:r>
              <a:rPr lang="en-GB" sz="1800">
                <a:solidFill>
                  <a:srgbClr val="000000"/>
                </a:solidFill>
              </a:rPr>
              <a:t> </a:t>
            </a:r>
            <a:r>
              <a:rPr lang="en-GB" sz="1800"/>
              <a:t>the jaguar in the water was silently stalking its prey and has spotted fur.</a:t>
            </a:r>
            <a:endParaRPr sz="1800">
              <a:solidFill>
                <a:srgbClr val="00000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2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Three - Add fronted adverbials</a:t>
            </a:r>
            <a:endParaRPr/>
          </a:p>
        </p:txBody>
      </p:sp>
      <p:sp>
        <p:nvSpPr>
          <p:cNvPr id="107" name="Google Shape;107;p21"/>
          <p:cNvSpPr txBox="1">
            <a:spLocks noGrp="1"/>
          </p:cNvSpPr>
          <p:nvPr>
            <p:ph type="body" idx="1"/>
          </p:nvPr>
        </p:nvSpPr>
        <p:spPr>
          <a:xfrm>
            <a:off x="311700" y="1152475"/>
            <a:ext cx="4713900" cy="1322700"/>
          </a:xfrm>
          <a:prstGeom prst="rect">
            <a:avLst/>
          </a:prstGeom>
          <a:ln w="38100" cap="flat" cmpd="sng">
            <a:solidFill>
              <a:srgbClr val="FF00FF"/>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200">
                <a:solidFill>
                  <a:srgbClr val="000000"/>
                </a:solidFill>
              </a:rPr>
              <a:t>For 3 sentences you </a:t>
            </a:r>
            <a:r>
              <a:rPr lang="en-GB" sz="2200" b="1">
                <a:solidFill>
                  <a:srgbClr val="000000"/>
                </a:solidFill>
              </a:rPr>
              <a:t>haven’t </a:t>
            </a:r>
            <a:r>
              <a:rPr lang="en-GB" sz="2200">
                <a:solidFill>
                  <a:srgbClr val="000000"/>
                </a:solidFill>
              </a:rPr>
              <a:t>added extra information to add a fronted adverbial.</a:t>
            </a:r>
            <a:endParaRPr sz="2200">
              <a:solidFill>
                <a:srgbClr val="000000"/>
              </a:solidFill>
            </a:endParaRPr>
          </a:p>
        </p:txBody>
      </p:sp>
      <p:pic>
        <p:nvPicPr>
          <p:cNvPr id="108" name="Google Shape;108;p21"/>
          <p:cNvPicPr preferRelativeResize="0"/>
          <p:nvPr/>
        </p:nvPicPr>
        <p:blipFill>
          <a:blip r:embed="rId3">
            <a:alphaModFix/>
          </a:blip>
          <a:stretch>
            <a:fillRect/>
          </a:stretch>
        </p:blipFill>
        <p:spPr>
          <a:xfrm>
            <a:off x="5089925" y="1537106"/>
            <a:ext cx="3688800" cy="2647132"/>
          </a:xfrm>
          <a:prstGeom prst="rect">
            <a:avLst/>
          </a:prstGeom>
          <a:noFill/>
          <a:ln>
            <a:noFill/>
          </a:ln>
        </p:spPr>
      </p:pic>
      <p:sp>
        <p:nvSpPr>
          <p:cNvPr id="109" name="Google Shape;109;p21"/>
          <p:cNvSpPr txBox="1"/>
          <p:nvPr/>
        </p:nvSpPr>
        <p:spPr>
          <a:xfrm>
            <a:off x="311700" y="2571750"/>
            <a:ext cx="4713900" cy="2307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solidFill>
                  <a:srgbClr val="FF9900"/>
                </a:solidFill>
              </a:rPr>
              <a:t>Time</a:t>
            </a:r>
            <a:r>
              <a:rPr lang="en-GB" sz="1800">
                <a:solidFill>
                  <a:schemeClr val="dk1"/>
                </a:solidFill>
              </a:rPr>
              <a:t> - when the verb takes place.</a:t>
            </a:r>
            <a:endParaRPr sz="1800">
              <a:solidFill>
                <a:schemeClr val="dk1"/>
              </a:solidFill>
            </a:endParaRPr>
          </a:p>
          <a:p>
            <a:pPr marL="0" lvl="0" indent="0" algn="l" rtl="0">
              <a:spcBef>
                <a:spcPts val="0"/>
              </a:spcBef>
              <a:spcAft>
                <a:spcPts val="0"/>
              </a:spcAft>
              <a:buNone/>
            </a:pPr>
            <a:endParaRPr sz="1800">
              <a:solidFill>
                <a:srgbClr val="6AA84F"/>
              </a:solidFill>
            </a:endParaRPr>
          </a:p>
          <a:p>
            <a:pPr marL="0" lvl="0" indent="0" algn="l" rtl="0">
              <a:spcBef>
                <a:spcPts val="0"/>
              </a:spcBef>
              <a:spcAft>
                <a:spcPts val="0"/>
              </a:spcAft>
              <a:buNone/>
            </a:pPr>
            <a:r>
              <a:rPr lang="en-GB" sz="1800">
                <a:solidFill>
                  <a:srgbClr val="6AA84F"/>
                </a:solidFill>
              </a:rPr>
              <a:t>Manner</a:t>
            </a:r>
            <a:r>
              <a:rPr lang="en-GB" sz="1800">
                <a:solidFill>
                  <a:schemeClr val="dk1"/>
                </a:solidFill>
              </a:rPr>
              <a:t> - how the verb is carried out.</a:t>
            </a:r>
            <a:endParaRPr sz="1800">
              <a:solidFill>
                <a:schemeClr val="dk1"/>
              </a:solidFill>
            </a:endParaRPr>
          </a:p>
          <a:p>
            <a:pPr marL="0" lvl="0" indent="0" algn="l" rtl="0">
              <a:spcBef>
                <a:spcPts val="0"/>
              </a:spcBef>
              <a:spcAft>
                <a:spcPts val="0"/>
              </a:spcAft>
              <a:buNone/>
            </a:pPr>
            <a:endParaRPr sz="1800">
              <a:solidFill>
                <a:srgbClr val="3C78D8"/>
              </a:solidFill>
            </a:endParaRPr>
          </a:p>
          <a:p>
            <a:pPr marL="0" lvl="0" indent="0" algn="l" rtl="0">
              <a:spcBef>
                <a:spcPts val="0"/>
              </a:spcBef>
              <a:spcAft>
                <a:spcPts val="0"/>
              </a:spcAft>
              <a:buNone/>
            </a:pPr>
            <a:r>
              <a:rPr lang="en-GB" sz="1800">
                <a:solidFill>
                  <a:srgbClr val="3C78D8"/>
                </a:solidFill>
              </a:rPr>
              <a:t>Frequency </a:t>
            </a:r>
            <a:r>
              <a:rPr lang="en-GB" sz="1800">
                <a:solidFill>
                  <a:schemeClr val="dk1"/>
                </a:solidFill>
              </a:rPr>
              <a:t>- how often the verb is done.</a:t>
            </a:r>
            <a:endParaRPr sz="1800">
              <a:solidFill>
                <a:schemeClr val="dk1"/>
              </a:solidFill>
            </a:endParaRPr>
          </a:p>
          <a:p>
            <a:pPr marL="0" lvl="0" indent="0" algn="l" rtl="0">
              <a:spcBef>
                <a:spcPts val="0"/>
              </a:spcBef>
              <a:spcAft>
                <a:spcPts val="0"/>
              </a:spcAft>
              <a:buNone/>
            </a:pPr>
            <a:endParaRPr sz="1800">
              <a:solidFill>
                <a:srgbClr val="FF00FF"/>
              </a:solidFill>
            </a:endParaRPr>
          </a:p>
          <a:p>
            <a:pPr marL="0" lvl="0" indent="0" algn="l" rtl="0">
              <a:spcBef>
                <a:spcPts val="0"/>
              </a:spcBef>
              <a:spcAft>
                <a:spcPts val="0"/>
              </a:spcAft>
              <a:buNone/>
            </a:pPr>
            <a:r>
              <a:rPr lang="en-GB" sz="1800">
                <a:solidFill>
                  <a:srgbClr val="FF00FF"/>
                </a:solidFill>
              </a:rPr>
              <a:t>Possibility </a:t>
            </a:r>
            <a:r>
              <a:rPr lang="en-GB" sz="1800">
                <a:solidFill>
                  <a:schemeClr val="dk1"/>
                </a:solidFill>
              </a:rPr>
              <a:t>- how likely the verb is to be carried out.</a:t>
            </a:r>
            <a:endParaRPr sz="18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22"/>
          <p:cNvSpPr txBox="1">
            <a:spLocks noGrp="1"/>
          </p:cNvSpPr>
          <p:nvPr>
            <p:ph type="ctrTitle"/>
          </p:nvPr>
        </p:nvSpPr>
        <p:spPr>
          <a:xfrm>
            <a:off x="311700" y="760800"/>
            <a:ext cx="8520600" cy="2486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a:t>To apply prepositional noun phrases and fronted adverbials.</a:t>
            </a:r>
            <a:endParaRPr/>
          </a:p>
        </p:txBody>
      </p:sp>
      <p:sp>
        <p:nvSpPr>
          <p:cNvPr id="115" name="Google Shape;115;p22"/>
          <p:cNvSpPr txBox="1">
            <a:spLocks noGrp="1"/>
          </p:cNvSpPr>
          <p:nvPr>
            <p:ph type="subTitle" idx="1"/>
          </p:nvPr>
        </p:nvSpPr>
        <p:spPr>
          <a:xfrm>
            <a:off x="311700" y="3530650"/>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a:t>Year 4 - Week 1- English</a:t>
            </a:r>
            <a:endParaRPr/>
          </a:p>
          <a:p>
            <a:pPr marL="0" lvl="0" indent="0" algn="ctr" rtl="0">
              <a:spcBef>
                <a:spcPts val="0"/>
              </a:spcBef>
              <a:spcAft>
                <a:spcPts val="0"/>
              </a:spcAft>
              <a:buNone/>
            </a:pP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23"/>
          <p:cNvSpPr txBox="1">
            <a:spLocks noGrp="1"/>
          </p:cNvSpPr>
          <p:nvPr>
            <p:ph type="title"/>
          </p:nvPr>
        </p:nvSpPr>
        <p:spPr>
          <a:xfrm>
            <a:off x="311700" y="369875"/>
            <a:ext cx="8520600" cy="1333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400"/>
              <a:t>Using the work you have done in the previous tasks you are now going to write a descriptive paragraph about the jungle picture</a:t>
            </a:r>
            <a:endParaRPr sz="2400"/>
          </a:p>
          <a:p>
            <a:pPr marL="0" lvl="0" indent="0" algn="l" rtl="0">
              <a:spcBef>
                <a:spcPts val="0"/>
              </a:spcBef>
              <a:spcAft>
                <a:spcPts val="0"/>
              </a:spcAft>
              <a:buNone/>
            </a:pPr>
            <a:endParaRPr sz="2400"/>
          </a:p>
          <a:p>
            <a:pPr marL="0" lvl="0" indent="0" algn="l" rtl="0">
              <a:spcBef>
                <a:spcPts val="0"/>
              </a:spcBef>
              <a:spcAft>
                <a:spcPts val="0"/>
              </a:spcAft>
              <a:buNone/>
            </a:pPr>
            <a:endParaRPr sz="2400"/>
          </a:p>
        </p:txBody>
      </p:sp>
      <p:pic>
        <p:nvPicPr>
          <p:cNvPr id="121" name="Google Shape;121;p23"/>
          <p:cNvPicPr preferRelativeResize="0"/>
          <p:nvPr/>
        </p:nvPicPr>
        <p:blipFill>
          <a:blip r:embed="rId3">
            <a:alphaModFix/>
          </a:blip>
          <a:stretch>
            <a:fillRect/>
          </a:stretch>
        </p:blipFill>
        <p:spPr>
          <a:xfrm>
            <a:off x="4736300" y="1612131"/>
            <a:ext cx="3688800" cy="2647132"/>
          </a:xfrm>
          <a:prstGeom prst="rect">
            <a:avLst/>
          </a:prstGeom>
          <a:noFill/>
          <a:ln>
            <a:noFill/>
          </a:ln>
        </p:spPr>
      </p:pic>
      <p:sp>
        <p:nvSpPr>
          <p:cNvPr id="122" name="Google Shape;122;p23"/>
          <p:cNvSpPr txBox="1"/>
          <p:nvPr/>
        </p:nvSpPr>
        <p:spPr>
          <a:xfrm>
            <a:off x="311700" y="1756850"/>
            <a:ext cx="4260300" cy="3187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000">
                <a:solidFill>
                  <a:schemeClr val="dk1"/>
                </a:solidFill>
              </a:rPr>
              <a:t>Splitting the picture up and describing different sections may help</a:t>
            </a:r>
            <a:endParaRPr sz="2000">
              <a:solidFill>
                <a:schemeClr val="dk1"/>
              </a:solidFill>
            </a:endParaRPr>
          </a:p>
          <a:p>
            <a:pPr marL="0" lvl="0" indent="0" algn="l" rtl="0">
              <a:spcBef>
                <a:spcPts val="0"/>
              </a:spcBef>
              <a:spcAft>
                <a:spcPts val="0"/>
              </a:spcAft>
              <a:buNone/>
            </a:pPr>
            <a:endParaRPr sz="2000">
              <a:solidFill>
                <a:schemeClr val="dk1"/>
              </a:solidFill>
            </a:endParaRPr>
          </a:p>
          <a:p>
            <a:pPr marL="0" lvl="0" indent="0" algn="l" rtl="0">
              <a:spcBef>
                <a:spcPts val="0"/>
              </a:spcBef>
              <a:spcAft>
                <a:spcPts val="0"/>
              </a:spcAft>
              <a:buClr>
                <a:schemeClr val="dk1"/>
              </a:buClr>
              <a:buSzPts val="1100"/>
              <a:buFont typeface="Arial"/>
              <a:buNone/>
            </a:pPr>
            <a:r>
              <a:rPr lang="en-GB" sz="2000" b="1" u="sng">
                <a:solidFill>
                  <a:srgbClr val="FFD966"/>
                </a:solidFill>
              </a:rPr>
              <a:t>For example: </a:t>
            </a:r>
            <a:r>
              <a:rPr lang="en-GB" sz="2000"/>
              <a:t>T</a:t>
            </a:r>
            <a:r>
              <a:rPr lang="en-GB" sz="2000">
                <a:solidFill>
                  <a:schemeClr val="dk1"/>
                </a:solidFill>
              </a:rPr>
              <a:t>he jaguar in the water was silently stalking its prey whilst the snakes bath in the last of the sunshine. Nearby, another jaguar with black fur lounged on a rock. </a:t>
            </a:r>
            <a:endParaRPr sz="2000">
              <a:solidFill>
                <a:schemeClr val="dk1"/>
              </a:solidFill>
            </a:endParaRPr>
          </a:p>
        </p:txBody>
      </p:sp>
      <p:sp>
        <p:nvSpPr>
          <p:cNvPr id="123" name="Google Shape;123;p23"/>
          <p:cNvSpPr/>
          <p:nvPr/>
        </p:nvSpPr>
        <p:spPr>
          <a:xfrm>
            <a:off x="5508798" y="2581825"/>
            <a:ext cx="2211150" cy="1316050"/>
          </a:xfrm>
          <a:custGeom>
            <a:avLst/>
            <a:gdLst/>
            <a:ahLst/>
            <a:cxnLst/>
            <a:rect l="l" t="t" r="r" b="b"/>
            <a:pathLst>
              <a:path w="88446" h="52642" extrusionOk="0">
                <a:moveTo>
                  <a:pt x="33065" y="0"/>
                </a:moveTo>
                <a:cubicBezTo>
                  <a:pt x="33065" y="7743"/>
                  <a:pt x="27296" y="16278"/>
                  <a:pt x="20179" y="19328"/>
                </a:cubicBezTo>
                <a:cubicBezTo>
                  <a:pt x="15836" y="21189"/>
                  <a:pt x="9695" y="16377"/>
                  <a:pt x="6005" y="19328"/>
                </a:cubicBezTo>
                <a:cubicBezTo>
                  <a:pt x="960" y="23363"/>
                  <a:pt x="-1874" y="32852"/>
                  <a:pt x="1710" y="38227"/>
                </a:cubicBezTo>
                <a:cubicBezTo>
                  <a:pt x="8672" y="48666"/>
                  <a:pt x="25615" y="45925"/>
                  <a:pt x="37789" y="48965"/>
                </a:cubicBezTo>
                <a:cubicBezTo>
                  <a:pt x="42339" y="50101"/>
                  <a:pt x="47339" y="54070"/>
                  <a:pt x="51534" y="51972"/>
                </a:cubicBezTo>
                <a:cubicBezTo>
                  <a:pt x="55910" y="49783"/>
                  <a:pt x="60532" y="48005"/>
                  <a:pt x="65279" y="46817"/>
                </a:cubicBezTo>
                <a:cubicBezTo>
                  <a:pt x="70335" y="45552"/>
                  <a:pt x="77981" y="47183"/>
                  <a:pt x="80312" y="42522"/>
                </a:cubicBezTo>
                <a:cubicBezTo>
                  <a:pt x="82682" y="37782"/>
                  <a:pt x="65486" y="37383"/>
                  <a:pt x="67856" y="32643"/>
                </a:cubicBezTo>
                <a:cubicBezTo>
                  <a:pt x="70083" y="28189"/>
                  <a:pt x="78046" y="30907"/>
                  <a:pt x="82030" y="27918"/>
                </a:cubicBezTo>
                <a:cubicBezTo>
                  <a:pt x="86051" y="24901"/>
                  <a:pt x="90740" y="17297"/>
                  <a:pt x="87184" y="13744"/>
                </a:cubicBezTo>
                <a:cubicBezTo>
                  <a:pt x="84137" y="10700"/>
                  <a:pt x="78906" y="9262"/>
                  <a:pt x="74728" y="10308"/>
                </a:cubicBezTo>
                <a:cubicBezTo>
                  <a:pt x="69987" y="11495"/>
                  <a:pt x="67159" y="18040"/>
                  <a:pt x="62272" y="18040"/>
                </a:cubicBezTo>
                <a:cubicBezTo>
                  <a:pt x="57442" y="18040"/>
                  <a:pt x="52834" y="15979"/>
                  <a:pt x="48098" y="15033"/>
                </a:cubicBezTo>
                <a:cubicBezTo>
                  <a:pt x="44164" y="14247"/>
                  <a:pt x="39963" y="15575"/>
                  <a:pt x="36071" y="14603"/>
                </a:cubicBezTo>
                <a:cubicBezTo>
                  <a:pt x="33915" y="14065"/>
                  <a:pt x="31617" y="11892"/>
                  <a:pt x="29629" y="12885"/>
                </a:cubicBezTo>
              </a:path>
            </a:pathLst>
          </a:custGeom>
          <a:noFill/>
          <a:ln w="76200" cap="flat" cmpd="sng">
            <a:solidFill>
              <a:srgbClr val="FFFF00"/>
            </a:solidFill>
            <a:prstDash val="solid"/>
            <a:round/>
            <a:headEnd type="none" w="med" len="med"/>
            <a:tailEnd type="none" w="med" len="med"/>
          </a:ln>
        </p:spPr>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Four - Write a descriptive setting.</a:t>
            </a:r>
            <a:endParaRPr/>
          </a:p>
        </p:txBody>
      </p:sp>
      <p:sp>
        <p:nvSpPr>
          <p:cNvPr id="129" name="Google Shape;129;p24"/>
          <p:cNvSpPr txBox="1">
            <a:spLocks noGrp="1"/>
          </p:cNvSpPr>
          <p:nvPr>
            <p:ph type="body" idx="1"/>
          </p:nvPr>
        </p:nvSpPr>
        <p:spPr>
          <a:xfrm>
            <a:off x="311700" y="1152475"/>
            <a:ext cx="3031500" cy="1672200"/>
          </a:xfrm>
          <a:prstGeom prst="rect">
            <a:avLst/>
          </a:prstGeom>
          <a:ln w="38100" cap="flat" cmpd="sng">
            <a:solidFill>
              <a:srgbClr val="FF00FF"/>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200">
                <a:solidFill>
                  <a:srgbClr val="000000"/>
                </a:solidFill>
              </a:rPr>
              <a:t>Write a descriptive piece about this picture. We are writing in the past tense.</a:t>
            </a:r>
            <a:endParaRPr sz="2200">
              <a:solidFill>
                <a:srgbClr val="000000"/>
              </a:solidFill>
            </a:endParaRPr>
          </a:p>
        </p:txBody>
      </p:sp>
      <p:pic>
        <p:nvPicPr>
          <p:cNvPr id="130" name="Google Shape;130;p24"/>
          <p:cNvPicPr preferRelativeResize="0"/>
          <p:nvPr/>
        </p:nvPicPr>
        <p:blipFill>
          <a:blip r:embed="rId3">
            <a:alphaModFix/>
          </a:blip>
          <a:stretch>
            <a:fillRect/>
          </a:stretch>
        </p:blipFill>
        <p:spPr>
          <a:xfrm>
            <a:off x="3445925" y="1017722"/>
            <a:ext cx="5450675" cy="3911475"/>
          </a:xfrm>
          <a:prstGeom prst="rect">
            <a:avLst/>
          </a:prstGeom>
          <a:noFill/>
          <a:ln>
            <a:noFill/>
          </a:ln>
        </p:spPr>
      </p:pic>
      <p:sp>
        <p:nvSpPr>
          <p:cNvPr id="131" name="Google Shape;131;p24"/>
          <p:cNvSpPr txBox="1">
            <a:spLocks noGrp="1"/>
          </p:cNvSpPr>
          <p:nvPr>
            <p:ph type="body" idx="1"/>
          </p:nvPr>
        </p:nvSpPr>
        <p:spPr>
          <a:xfrm>
            <a:off x="311700" y="3190825"/>
            <a:ext cx="3031500" cy="1672200"/>
          </a:xfrm>
          <a:prstGeom prst="rect">
            <a:avLst/>
          </a:prstGeom>
          <a:ln w="38100" cap="flat" cmpd="sng">
            <a:solidFill>
              <a:srgbClr val="00FF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200">
                <a:solidFill>
                  <a:srgbClr val="000000"/>
                </a:solidFill>
              </a:rPr>
              <a:t>Have you included your senses? Hear, touch, see, smell and taste.</a:t>
            </a:r>
            <a:endParaRPr sz="2200">
              <a:solidFill>
                <a:srgbClr val="000000"/>
              </a:solidFill>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646</Words>
  <Application>Microsoft Office PowerPoint</Application>
  <PresentationFormat>On-screen Show (16:9)</PresentationFormat>
  <Paragraphs>65</Paragraphs>
  <Slides>12</Slides>
  <Notes>12</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12</vt:i4>
      </vt:variant>
    </vt:vector>
  </HeadingPairs>
  <TitlesOfParts>
    <vt:vector size="14" baseType="lpstr">
      <vt:lpstr>Arial</vt:lpstr>
      <vt:lpstr>Simple Light</vt:lpstr>
      <vt:lpstr>TLHT use prepositional noun phrases.</vt:lpstr>
      <vt:lpstr>Remember a prepositional noun phrase describes where noun is. </vt:lpstr>
      <vt:lpstr>Task One - Using  a prepositional noun phrase in a sentence. </vt:lpstr>
      <vt:lpstr>If you were to use all the sentences you created in task one as a description it wouldn’t flow together particularly well.  The jaguar in the water was silently stalking its prey. Bright flowers on the plants were moving in the breeze. Red parrots on the branch were squawking loudly.    </vt:lpstr>
      <vt:lpstr>Task Two - Adding extra information.</vt:lpstr>
      <vt:lpstr>Recap: Using fronted adverbials</vt:lpstr>
      <vt:lpstr>This year we have been learning to master fronted adverbials. We are now going to add these to some of our sentences.  Remember:  Fronted adverbial phrase describes the verb. It goes at the beginning of the sentence. It is followed by a comma (,). There are 5 types:  Place - where the verb takes place. Time - when the verb takes place. Manner - how the verb is carried out. Frequency - how often the verb is done. Degree - how likely the verb is to be carried out.</vt:lpstr>
      <vt:lpstr>We have used a prepositional noun phrase so we shouldn’t use a fronted adverbial of place because we have already described where the noun and therefore the verb is taking place.  You can however use any of the other 4: Time - when the verb takes place. Manner - how the verb is carried out. Frequency - how often the verb is done. Possibility - how likely the verb is to be carried out.  For example: Slowly, the jaguar in the water was silently stalking its prey and it had spotted fur. OR During dusk, the jaguar in the water was silently stalking its prey and has spotted fur.</vt:lpstr>
      <vt:lpstr>Task Three - Add fronted adverbials</vt:lpstr>
      <vt:lpstr>To apply prepositional noun phrases and fronted adverbials.</vt:lpstr>
      <vt:lpstr>Using the work you have done in the previous tasks you are now going to write a descriptive paragraph about the jungle picture  </vt:lpstr>
      <vt:lpstr>Task Four - Write a descriptive setting.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TLHT use prepositional noun phrases.</dc:title>
  <dc:creator>Mary-Anne Broadway</dc:creator>
  <cp:lastModifiedBy>Mary-Anne Broadway</cp:lastModifiedBy>
  <cp:revision>1</cp:revision>
  <dcterms:modified xsi:type="dcterms:W3CDTF">2020-03-30T08:40:21Z</dcterms:modified>
</cp:coreProperties>
</file>